
<file path=[Content_Types].xml><?xml version="1.0" encoding="utf-8"?>
<Types xmlns="http://schemas.openxmlformats.org/package/2006/content-types">
  <Default Extension="bin" ContentType="application/vnd.openxmlformats-officedocument.oleObject"/>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72"/>
  </p:notesMasterIdLst>
  <p:handoutMasterIdLst>
    <p:handoutMasterId r:id="rId73"/>
  </p:handoutMasterIdLst>
  <p:sldIdLst>
    <p:sldId id="1485" r:id="rId4"/>
    <p:sldId id="1551" r:id="rId5"/>
    <p:sldId id="1552" r:id="rId6"/>
    <p:sldId id="1765" r:id="rId7"/>
    <p:sldId id="1792" r:id="rId8"/>
    <p:sldId id="1768" r:id="rId9"/>
    <p:sldId id="1770" r:id="rId10"/>
    <p:sldId id="1772" r:id="rId11"/>
    <p:sldId id="1771" r:id="rId12"/>
    <p:sldId id="1773" r:id="rId13"/>
    <p:sldId id="1774" r:id="rId14"/>
    <p:sldId id="1776" r:id="rId15"/>
    <p:sldId id="1777" r:id="rId16"/>
    <p:sldId id="1778" r:id="rId17"/>
    <p:sldId id="1779" r:id="rId18"/>
    <p:sldId id="1793" r:id="rId19"/>
    <p:sldId id="1780" r:id="rId20"/>
    <p:sldId id="1781" r:id="rId21"/>
    <p:sldId id="1784" r:id="rId22"/>
    <p:sldId id="1785" r:id="rId23"/>
    <p:sldId id="1786" r:id="rId24"/>
    <p:sldId id="1787" r:id="rId25"/>
    <p:sldId id="1788" r:id="rId26"/>
    <p:sldId id="1789" r:id="rId27"/>
    <p:sldId id="1822" r:id="rId28"/>
    <p:sldId id="1795" r:id="rId29"/>
    <p:sldId id="1796" r:id="rId30"/>
    <p:sldId id="1797" r:id="rId31"/>
    <p:sldId id="1798" r:id="rId32"/>
    <p:sldId id="1799" r:id="rId33"/>
    <p:sldId id="1800" r:id="rId34"/>
    <p:sldId id="1801" r:id="rId35"/>
    <p:sldId id="1802" r:id="rId36"/>
    <p:sldId id="1803" r:id="rId37"/>
    <p:sldId id="1805" r:id="rId38"/>
    <p:sldId id="1806" r:id="rId39"/>
    <p:sldId id="1807" r:id="rId40"/>
    <p:sldId id="1808" r:id="rId41"/>
    <p:sldId id="1809" r:id="rId42"/>
    <p:sldId id="1810" r:id="rId43"/>
    <p:sldId id="1811" r:id="rId44"/>
    <p:sldId id="1812" r:id="rId45"/>
    <p:sldId id="1813" r:id="rId46"/>
    <p:sldId id="1814" r:id="rId47"/>
    <p:sldId id="1816" r:id="rId48"/>
    <p:sldId id="1817" r:id="rId49"/>
    <p:sldId id="1818" r:id="rId50"/>
    <p:sldId id="1819" r:id="rId51"/>
    <p:sldId id="1820" r:id="rId52"/>
    <p:sldId id="1821" r:id="rId53"/>
    <p:sldId id="1823" r:id="rId54"/>
    <p:sldId id="1841" r:id="rId55"/>
    <p:sldId id="1837" r:id="rId56"/>
    <p:sldId id="1833" r:id="rId57"/>
    <p:sldId id="1834" r:id="rId58"/>
    <p:sldId id="1835" r:id="rId59"/>
    <p:sldId id="1519" r:id="rId60"/>
    <p:sldId id="1845" r:id="rId61"/>
    <p:sldId id="1847" r:id="rId62"/>
    <p:sldId id="1848" r:id="rId63"/>
    <p:sldId id="1849" r:id="rId64"/>
    <p:sldId id="1690" r:id="rId65"/>
    <p:sldId id="1846" r:id="rId66"/>
    <p:sldId id="1850" r:id="rId67"/>
    <p:sldId id="1843" r:id="rId68"/>
    <p:sldId id="1844" r:id="rId69"/>
    <p:sldId id="1842" r:id="rId70"/>
    <p:sldId id="1532" r:id="rId7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90" autoAdjust="0"/>
    <p:restoredTop sz="86768" autoAdjust="0"/>
  </p:normalViewPr>
  <p:slideViewPr>
    <p:cSldViewPr>
      <p:cViewPr varScale="1">
        <p:scale>
          <a:sx n="84" d="100"/>
          <a:sy n="84" d="100"/>
        </p:scale>
        <p:origin x="30" y="15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commentAuthors" Target="commentAuthors.xml"/><Relationship Id="rId79" Type="http://schemas.microsoft.com/office/2015/10/relationships/revisionInfo" Target="revisionInfo.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2B62DA-AB5A-4C73-972A-1B06A84F0630}"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10947118-239E-4041-A75D-C98B7242DD84}">
      <dgm:prSet phldrT="[Text]"/>
      <dgm:spPr>
        <a:xfrm>
          <a:off x="1541258" y="648461"/>
          <a:ext cx="1615465" cy="1615465"/>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a:t>
          </a:r>
        </a:p>
      </dgm:t>
    </dgm:pt>
    <dgm:pt modelId="{954DA2A0-FBE5-4450-92CA-6054E27AA6D5}" type="parTrans" cxnId="{3F9858BF-E95B-4B86-8765-D76FE242F6DF}">
      <dgm:prSet/>
      <dgm:spPr/>
      <dgm:t>
        <a:bodyPr/>
        <a:lstStyle/>
        <a:p>
          <a:endParaRPr lang="en-US"/>
        </a:p>
      </dgm:t>
    </dgm:pt>
    <dgm:pt modelId="{D44C6049-268E-4EA1-BF85-7D1C1BB43EB3}" type="sibTrans" cxnId="{3F9858BF-E95B-4B86-8765-D76FE242F6DF}">
      <dgm:prSet/>
      <dgm:spPr/>
      <dgm:t>
        <a:bodyPr/>
        <a:lstStyle/>
        <a:p>
          <a:endParaRPr lang="en-US"/>
        </a:p>
      </dgm:t>
    </dgm:pt>
    <dgm:pt modelId="{2CA9F052-F9F6-4D66-9EBF-60727A75D98B}">
      <dgm:prSet phldrT="[Text]"/>
      <dgm:spPr>
        <a:xfrm>
          <a:off x="1945125" y="28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9884CB52-6900-4D46-9272-11D5207A7CF4}" type="parTrans" cxnId="{54C79815-9A30-4EA4-9BD2-1AF4445AF3E2}">
      <dgm:prSet/>
      <dgm:spPr/>
      <dgm:t>
        <a:bodyPr/>
        <a:lstStyle/>
        <a:p>
          <a:endParaRPr lang="en-US"/>
        </a:p>
      </dgm:t>
    </dgm:pt>
    <dgm:pt modelId="{E8F14C94-F594-488D-8D38-5B5C5DCBC776}" type="sibTrans" cxnId="{54C79815-9A30-4EA4-9BD2-1AF4445AF3E2}">
      <dgm:prSet/>
      <dgm:spPr/>
      <dgm:t>
        <a:bodyPr/>
        <a:lstStyle/>
        <a:p>
          <a:endParaRPr lang="en-US"/>
        </a:p>
      </dgm:t>
    </dgm:pt>
    <dgm:pt modelId="{75770A0C-2859-4023-BB1F-BC9034573C17}">
      <dgm:prSet phldrT="[Text]"/>
      <dgm:spPr>
        <a:xfrm>
          <a:off x="2856218"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Contoso Bank</a:t>
          </a:r>
        </a:p>
      </dgm:t>
    </dgm:pt>
    <dgm:pt modelId="{EF83F87E-1BE7-450F-8B1C-0B473C4E80CF}" type="parTrans" cxnId="{9A5B9818-3D7E-4D7A-B527-87D923C7C50C}">
      <dgm:prSet/>
      <dgm:spPr/>
      <dgm:t>
        <a:bodyPr/>
        <a:lstStyle/>
        <a:p>
          <a:endParaRPr lang="en-US"/>
        </a:p>
      </dgm:t>
    </dgm:pt>
    <dgm:pt modelId="{B082C1E6-E6D1-46C0-BC04-A7F9BA861793}" type="sibTrans" cxnId="{9A5B9818-3D7E-4D7A-B527-87D923C7C50C}">
      <dgm:prSet/>
      <dgm:spPr/>
      <dgm:t>
        <a:bodyPr/>
        <a:lstStyle/>
        <a:p>
          <a:endParaRPr lang="en-US"/>
        </a:p>
      </dgm:t>
    </dgm:pt>
    <dgm:pt modelId="{F558539B-4D3F-4C0D-990D-EF60581DDCDB}">
      <dgm:prSet phldrT="[Text]"/>
      <dgm:spPr>
        <a:xfrm>
          <a:off x="2856218"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011120F9-35A8-4779-9305-9F2817A903C6}" type="parTrans" cxnId="{1EC56A62-474F-4C71-B334-1FD91AF9A427}">
      <dgm:prSet/>
      <dgm:spPr/>
      <dgm:t>
        <a:bodyPr/>
        <a:lstStyle/>
        <a:p>
          <a:endParaRPr lang="en-US"/>
        </a:p>
      </dgm:t>
    </dgm:pt>
    <dgm:pt modelId="{19C34C3A-C0EE-4A93-818D-729553CF580E}" type="sibTrans" cxnId="{1EC56A62-474F-4C71-B334-1FD91AF9A427}">
      <dgm:prSet/>
      <dgm:spPr/>
      <dgm:t>
        <a:bodyPr/>
        <a:lstStyle/>
        <a:p>
          <a:endParaRPr lang="en-US"/>
        </a:p>
      </dgm:t>
    </dgm:pt>
    <dgm:pt modelId="{70965392-E738-45D8-9654-C01BA81F2E5B}">
      <dgm:prSet phldrT="[Text]"/>
      <dgm:spPr>
        <a:xfrm>
          <a:off x="1945125" y="210436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b</a:t>
          </a:r>
        </a:p>
      </dgm:t>
    </dgm:pt>
    <dgm:pt modelId="{EE4968CE-C54E-4356-A7A5-35ECA5782C6D}" type="parTrans" cxnId="{EAB69899-9959-433F-AD2D-ECA697A422A3}">
      <dgm:prSet/>
      <dgm:spPr/>
      <dgm:t>
        <a:bodyPr/>
        <a:lstStyle/>
        <a:p>
          <a:endParaRPr lang="en-US"/>
        </a:p>
      </dgm:t>
    </dgm:pt>
    <dgm:pt modelId="{668DA192-77BD-49D3-B0F6-1F62F1CD6BA6}" type="sibTrans" cxnId="{EAB69899-9959-433F-AD2D-ECA697A422A3}">
      <dgm:prSet/>
      <dgm:spPr/>
      <dgm:t>
        <a:bodyPr/>
        <a:lstStyle/>
        <a:p>
          <a:endParaRPr lang="en-US"/>
        </a:p>
      </dgm:t>
    </dgm:pt>
    <dgm:pt modelId="{67593E95-4322-4A8C-A037-1FA514D60341}">
      <dgm:prSet phldrT="[Text]"/>
      <dgm:spPr>
        <a:xfrm>
          <a:off x="1034031"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Insurance c</a:t>
          </a:r>
        </a:p>
      </dgm:t>
    </dgm:pt>
    <dgm:pt modelId="{6060F248-AAFE-42F6-B567-CE6A5714F60E}" type="parTrans" cxnId="{FBB719E0-FADB-4050-8D4E-72B66BF16384}">
      <dgm:prSet/>
      <dgm:spPr/>
      <dgm:t>
        <a:bodyPr/>
        <a:lstStyle/>
        <a:p>
          <a:endParaRPr lang="en-US"/>
        </a:p>
      </dgm:t>
    </dgm:pt>
    <dgm:pt modelId="{01C7B563-C69E-4FED-BE74-9C5E435B6549}" type="sibTrans" cxnId="{FBB719E0-FADB-4050-8D4E-72B66BF16384}">
      <dgm:prSet/>
      <dgm:spPr/>
      <dgm:t>
        <a:bodyPr/>
        <a:lstStyle/>
        <a:p>
          <a:endParaRPr lang="en-US"/>
        </a:p>
      </dgm:t>
    </dgm:pt>
    <dgm:pt modelId="{868DB8C0-6661-438E-82F5-6B0D37014E96}">
      <dgm:prSet phldrT="[Text]"/>
      <dgm:spPr>
        <a:xfrm>
          <a:off x="1034031"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Investment consortium c</a:t>
          </a:r>
        </a:p>
      </dgm:t>
    </dgm:pt>
    <dgm:pt modelId="{C90B7211-0729-4C1F-8F52-060CB116FFB9}" type="parTrans" cxnId="{4E5CCBE4-A101-4965-B6B7-76F365EFD8FF}">
      <dgm:prSet/>
      <dgm:spPr/>
      <dgm:t>
        <a:bodyPr/>
        <a:lstStyle/>
        <a:p>
          <a:endParaRPr lang="en-US"/>
        </a:p>
      </dgm:t>
    </dgm:pt>
    <dgm:pt modelId="{2CE04AB9-7030-46E7-9ECC-DD492D0EC516}" type="sibTrans" cxnId="{4E5CCBE4-A101-4965-B6B7-76F365EFD8FF}">
      <dgm:prSet/>
      <dgm:spPr/>
      <dgm:t>
        <a:bodyPr/>
        <a:lstStyle/>
        <a:p>
          <a:endParaRPr lang="en-US"/>
        </a:p>
      </dgm:t>
    </dgm:pt>
    <dgm:pt modelId="{79A21355-A08B-420B-B218-5A883648ECC5}" type="pres">
      <dgm:prSet presAssocID="{642B62DA-AB5A-4C73-972A-1B06A84F0630}" presName="composite" presStyleCnt="0">
        <dgm:presLayoutVars>
          <dgm:chMax val="1"/>
          <dgm:dir/>
          <dgm:resizeHandles val="exact"/>
        </dgm:presLayoutVars>
      </dgm:prSet>
      <dgm:spPr/>
    </dgm:pt>
    <dgm:pt modelId="{A19E4524-44EA-4177-BF07-77AC4945FEFE}" type="pres">
      <dgm:prSet presAssocID="{642B62DA-AB5A-4C73-972A-1B06A84F0630}" presName="radial" presStyleCnt="0">
        <dgm:presLayoutVars>
          <dgm:animLvl val="ctr"/>
        </dgm:presLayoutVars>
      </dgm:prSet>
      <dgm:spPr/>
    </dgm:pt>
    <dgm:pt modelId="{7A6A8D27-CF42-4E98-B9B5-2F73294A38CF}" type="pres">
      <dgm:prSet presAssocID="{10947118-239E-4041-A75D-C98B7242DD84}" presName="centerShape" presStyleLbl="vennNode1" presStyleIdx="0" presStyleCnt="7"/>
      <dgm:spPr/>
    </dgm:pt>
    <dgm:pt modelId="{7253AAAB-CD76-46AB-B373-14CF91BB9EBC}" type="pres">
      <dgm:prSet presAssocID="{2CA9F052-F9F6-4D66-9EBF-60727A75D98B}" presName="node" presStyleLbl="vennNode1" presStyleIdx="1" presStyleCnt="7">
        <dgm:presLayoutVars>
          <dgm:bulletEnabled val="1"/>
        </dgm:presLayoutVars>
      </dgm:prSet>
      <dgm:spPr/>
    </dgm:pt>
    <dgm:pt modelId="{2392332B-51D8-4F09-80BC-2739B5FDDBBB}" type="pres">
      <dgm:prSet presAssocID="{75770A0C-2859-4023-BB1F-BC9034573C17}" presName="node" presStyleLbl="vennNode1" presStyleIdx="2" presStyleCnt="7">
        <dgm:presLayoutVars>
          <dgm:bulletEnabled val="1"/>
        </dgm:presLayoutVars>
      </dgm:prSet>
      <dgm:spPr/>
    </dgm:pt>
    <dgm:pt modelId="{BC5E12D1-3219-4636-9E3D-D29BEFB447D6}" type="pres">
      <dgm:prSet presAssocID="{F558539B-4D3F-4C0D-990D-EF60581DDCDB}" presName="node" presStyleLbl="vennNode1" presStyleIdx="3" presStyleCnt="7">
        <dgm:presLayoutVars>
          <dgm:bulletEnabled val="1"/>
        </dgm:presLayoutVars>
      </dgm:prSet>
      <dgm:spPr/>
    </dgm:pt>
    <dgm:pt modelId="{8207687A-1407-42D3-A319-3BB9A91CC815}" type="pres">
      <dgm:prSet presAssocID="{70965392-E738-45D8-9654-C01BA81F2E5B}" presName="node" presStyleLbl="vennNode1" presStyleIdx="4" presStyleCnt="7">
        <dgm:presLayoutVars>
          <dgm:bulletEnabled val="1"/>
        </dgm:presLayoutVars>
      </dgm:prSet>
      <dgm:spPr/>
    </dgm:pt>
    <dgm:pt modelId="{04512C6C-064A-4B16-9280-11DA8B0EFCFE}" type="pres">
      <dgm:prSet presAssocID="{67593E95-4322-4A8C-A037-1FA514D60341}" presName="node" presStyleLbl="vennNode1" presStyleIdx="5" presStyleCnt="7">
        <dgm:presLayoutVars>
          <dgm:bulletEnabled val="1"/>
        </dgm:presLayoutVars>
      </dgm:prSet>
      <dgm:spPr/>
    </dgm:pt>
    <dgm:pt modelId="{62C18E7F-1ED5-4839-9FED-EBC724923D5D}" type="pres">
      <dgm:prSet presAssocID="{868DB8C0-6661-438E-82F5-6B0D37014E96}" presName="node" presStyleLbl="vennNode1" presStyleIdx="6" presStyleCnt="7">
        <dgm:presLayoutVars>
          <dgm:bulletEnabled val="1"/>
        </dgm:presLayoutVars>
      </dgm:prSet>
      <dgm:spPr/>
    </dgm:pt>
  </dgm:ptLst>
  <dgm:cxnLst>
    <dgm:cxn modelId="{54C79815-9A30-4EA4-9BD2-1AF4445AF3E2}" srcId="{10947118-239E-4041-A75D-C98B7242DD84}" destId="{2CA9F052-F9F6-4D66-9EBF-60727A75D98B}" srcOrd="0" destOrd="0" parTransId="{9884CB52-6900-4D46-9272-11D5207A7CF4}" sibTransId="{E8F14C94-F594-488D-8D38-5B5C5DCBC776}"/>
    <dgm:cxn modelId="{C278FA16-8CDF-4805-854A-08D32F99E472}" type="presOf" srcId="{75770A0C-2859-4023-BB1F-BC9034573C17}" destId="{2392332B-51D8-4F09-80BC-2739B5FDDBBB}" srcOrd="0" destOrd="0" presId="urn:microsoft.com/office/officeart/2005/8/layout/radial3"/>
    <dgm:cxn modelId="{E5075A17-3610-41FE-84CE-81D0FC03FAE6}" type="presOf" srcId="{10947118-239E-4041-A75D-C98B7242DD84}" destId="{7A6A8D27-CF42-4E98-B9B5-2F73294A38CF}" srcOrd="0" destOrd="0" presId="urn:microsoft.com/office/officeart/2005/8/layout/radial3"/>
    <dgm:cxn modelId="{9A5B9818-3D7E-4D7A-B527-87D923C7C50C}" srcId="{10947118-239E-4041-A75D-C98B7242DD84}" destId="{75770A0C-2859-4023-BB1F-BC9034573C17}" srcOrd="1" destOrd="0" parTransId="{EF83F87E-1BE7-450F-8B1C-0B473C4E80CF}" sibTransId="{B082C1E6-E6D1-46C0-BC04-A7F9BA861793}"/>
    <dgm:cxn modelId="{1EC56A62-474F-4C71-B334-1FD91AF9A427}" srcId="{10947118-239E-4041-A75D-C98B7242DD84}" destId="{F558539B-4D3F-4C0D-990D-EF60581DDCDB}" srcOrd="2" destOrd="0" parTransId="{011120F9-35A8-4779-9305-9F2817A903C6}" sibTransId="{19C34C3A-C0EE-4A93-818D-729553CF580E}"/>
    <dgm:cxn modelId="{CF959862-2707-403A-8763-A99583DB294A}" type="presOf" srcId="{F558539B-4D3F-4C0D-990D-EF60581DDCDB}" destId="{BC5E12D1-3219-4636-9E3D-D29BEFB447D6}" srcOrd="0" destOrd="0" presId="urn:microsoft.com/office/officeart/2005/8/layout/radial3"/>
    <dgm:cxn modelId="{6DDDB346-5FD4-4D5F-B946-0EE3E70CDBE6}" type="presOf" srcId="{67593E95-4322-4A8C-A037-1FA514D60341}" destId="{04512C6C-064A-4B16-9280-11DA8B0EFCFE}" srcOrd="0" destOrd="0" presId="urn:microsoft.com/office/officeart/2005/8/layout/radial3"/>
    <dgm:cxn modelId="{DBC62452-7018-425B-835F-8BE8DEDA7305}" type="presOf" srcId="{642B62DA-AB5A-4C73-972A-1B06A84F0630}" destId="{79A21355-A08B-420B-B218-5A883648ECC5}" srcOrd="0" destOrd="0" presId="urn:microsoft.com/office/officeart/2005/8/layout/radial3"/>
    <dgm:cxn modelId="{EAB69899-9959-433F-AD2D-ECA697A422A3}" srcId="{10947118-239E-4041-A75D-C98B7242DD84}" destId="{70965392-E738-45D8-9654-C01BA81F2E5B}" srcOrd="3" destOrd="0" parTransId="{EE4968CE-C54E-4356-A7A5-35ECA5782C6D}" sibTransId="{668DA192-77BD-49D3-B0F6-1F62F1CD6BA6}"/>
    <dgm:cxn modelId="{3F9858BF-E95B-4B86-8765-D76FE242F6DF}" srcId="{642B62DA-AB5A-4C73-972A-1B06A84F0630}" destId="{10947118-239E-4041-A75D-C98B7242DD84}" srcOrd="0" destOrd="0" parTransId="{954DA2A0-FBE5-4450-92CA-6054E27AA6D5}" sibTransId="{D44C6049-268E-4EA1-BF85-7D1C1BB43EB3}"/>
    <dgm:cxn modelId="{854C3BC5-0869-483A-9DF9-A8ED013386C1}" type="presOf" srcId="{868DB8C0-6661-438E-82F5-6B0D37014E96}" destId="{62C18E7F-1ED5-4839-9FED-EBC724923D5D}" srcOrd="0" destOrd="0" presId="urn:microsoft.com/office/officeart/2005/8/layout/radial3"/>
    <dgm:cxn modelId="{285C03D4-6C5A-448C-8688-513CB0A4BB09}" type="presOf" srcId="{2CA9F052-F9F6-4D66-9EBF-60727A75D98B}" destId="{7253AAAB-CD76-46AB-B373-14CF91BB9EBC}" srcOrd="0" destOrd="0" presId="urn:microsoft.com/office/officeart/2005/8/layout/radial3"/>
    <dgm:cxn modelId="{FBB719E0-FADB-4050-8D4E-72B66BF16384}" srcId="{10947118-239E-4041-A75D-C98B7242DD84}" destId="{67593E95-4322-4A8C-A037-1FA514D60341}" srcOrd="4" destOrd="0" parTransId="{6060F248-AAFE-42F6-B567-CE6A5714F60E}" sibTransId="{01C7B563-C69E-4FED-BE74-9C5E435B6549}"/>
    <dgm:cxn modelId="{4E5CCBE4-A101-4965-B6B7-76F365EFD8FF}" srcId="{10947118-239E-4041-A75D-C98B7242DD84}" destId="{868DB8C0-6661-438E-82F5-6B0D37014E96}" srcOrd="5" destOrd="0" parTransId="{C90B7211-0729-4C1F-8F52-060CB116FFB9}" sibTransId="{2CE04AB9-7030-46E7-9ECC-DD492D0EC516}"/>
    <dgm:cxn modelId="{4D4453F8-0F2F-46F2-ABA6-3EB933EEC3FC}" type="presOf" srcId="{70965392-E738-45D8-9654-C01BA81F2E5B}" destId="{8207687A-1407-42D3-A319-3BB9A91CC815}" srcOrd="0" destOrd="0" presId="urn:microsoft.com/office/officeart/2005/8/layout/radial3"/>
    <dgm:cxn modelId="{63E68BC7-A97A-4781-8960-B1F1ED1A3DF4}" type="presParOf" srcId="{79A21355-A08B-420B-B218-5A883648ECC5}" destId="{A19E4524-44EA-4177-BF07-77AC4945FEFE}" srcOrd="0" destOrd="0" presId="urn:microsoft.com/office/officeart/2005/8/layout/radial3"/>
    <dgm:cxn modelId="{48ED5A05-FD33-4DE8-AFE0-F69E7767E859}" type="presParOf" srcId="{A19E4524-44EA-4177-BF07-77AC4945FEFE}" destId="{7A6A8D27-CF42-4E98-B9B5-2F73294A38CF}" srcOrd="0" destOrd="0" presId="urn:microsoft.com/office/officeart/2005/8/layout/radial3"/>
    <dgm:cxn modelId="{737F46D8-C837-44E7-ABB7-38617129D6F7}" type="presParOf" srcId="{A19E4524-44EA-4177-BF07-77AC4945FEFE}" destId="{7253AAAB-CD76-46AB-B373-14CF91BB9EBC}" srcOrd="1" destOrd="0" presId="urn:microsoft.com/office/officeart/2005/8/layout/radial3"/>
    <dgm:cxn modelId="{33B6761D-263B-4652-803C-D963AD0C8455}" type="presParOf" srcId="{A19E4524-44EA-4177-BF07-77AC4945FEFE}" destId="{2392332B-51D8-4F09-80BC-2739B5FDDBBB}" srcOrd="2" destOrd="0" presId="urn:microsoft.com/office/officeart/2005/8/layout/radial3"/>
    <dgm:cxn modelId="{5BA07A39-BE9C-4854-8A19-B7AA9A89E726}" type="presParOf" srcId="{A19E4524-44EA-4177-BF07-77AC4945FEFE}" destId="{BC5E12D1-3219-4636-9E3D-D29BEFB447D6}" srcOrd="3" destOrd="0" presId="urn:microsoft.com/office/officeart/2005/8/layout/radial3"/>
    <dgm:cxn modelId="{6995C71D-EE77-41F6-8037-536ECABE7356}" type="presParOf" srcId="{A19E4524-44EA-4177-BF07-77AC4945FEFE}" destId="{8207687A-1407-42D3-A319-3BB9A91CC815}" srcOrd="4" destOrd="0" presId="urn:microsoft.com/office/officeart/2005/8/layout/radial3"/>
    <dgm:cxn modelId="{56A3E4DB-88E5-44E4-B20B-1C525A724123}" type="presParOf" srcId="{A19E4524-44EA-4177-BF07-77AC4945FEFE}" destId="{04512C6C-064A-4B16-9280-11DA8B0EFCFE}" srcOrd="5" destOrd="0" presId="urn:microsoft.com/office/officeart/2005/8/layout/radial3"/>
    <dgm:cxn modelId="{343F8647-5252-406B-B19C-D2969DC3ACAB}" type="presParOf" srcId="{A19E4524-44EA-4177-BF07-77AC4945FEFE}" destId="{62C18E7F-1ED5-4839-9FED-EBC724923D5D}"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228D3-AC51-408A-9E6E-9E42FB2CEDA8}" type="doc">
      <dgm:prSet loTypeId="urn:microsoft.com/office/officeart/2005/8/layout/radial6" loCatId="cycle" qsTypeId="urn:microsoft.com/office/officeart/2005/8/quickstyle/simple1" qsCatId="simple" csTypeId="urn:microsoft.com/office/officeart/2005/8/colors/accent2_2" csCatId="accent2" phldr="1"/>
      <dgm:spPr/>
      <dgm:t>
        <a:bodyPr/>
        <a:lstStyle/>
        <a:p>
          <a:endParaRPr lang="en-US"/>
        </a:p>
      </dgm:t>
    </dgm:pt>
    <dgm:pt modelId="{8E302F93-6E12-46BE-A879-2CEDDA77D5AD}">
      <dgm:prSet phldrT="[Text]"/>
      <dgm:spPr>
        <a:xfrm>
          <a:off x="1487953" y="977420"/>
          <a:ext cx="1033736" cy="1033736"/>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A Blockchain</a:t>
          </a:r>
        </a:p>
      </dgm:t>
    </dgm:pt>
    <dgm:pt modelId="{500E2EE8-D4F4-4C01-A2D3-6E33953D0802}" type="parTrans" cxnId="{58073A57-64CC-4519-9913-58A815B89A56}">
      <dgm:prSet/>
      <dgm:spPr/>
      <dgm:t>
        <a:bodyPr/>
        <a:lstStyle/>
        <a:p>
          <a:endParaRPr lang="en-US"/>
        </a:p>
      </dgm:t>
    </dgm:pt>
    <dgm:pt modelId="{ACFE66BA-99C2-4D4D-8D50-C12C00383CE6}" type="sibTrans" cxnId="{58073A57-64CC-4519-9913-58A815B89A56}">
      <dgm:prSet/>
      <dgm:spPr/>
      <dgm:t>
        <a:bodyPr/>
        <a:lstStyle/>
        <a:p>
          <a:endParaRPr lang="en-US"/>
        </a:p>
      </dgm:t>
    </dgm:pt>
    <dgm:pt modelId="{87C1732A-B272-40DD-8812-2371B7AB22D8}">
      <dgm:prSet phldrT="[Text]"/>
      <dgm:spPr>
        <a:xfrm>
          <a:off x="1643014" y="1033"/>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1</a:t>
          </a:r>
        </a:p>
      </dgm:t>
    </dgm:pt>
    <dgm:pt modelId="{846C38C2-2D8E-4F9C-99E6-77AD86D25E54}" type="parTrans" cxnId="{5D15E3E2-BEBC-4820-B97F-AFF5501222DA}">
      <dgm:prSet/>
      <dgm:spPr/>
      <dgm:t>
        <a:bodyPr/>
        <a:lstStyle/>
        <a:p>
          <a:endParaRPr lang="en-US"/>
        </a:p>
      </dgm:t>
    </dgm:pt>
    <dgm:pt modelId="{38AA92F5-D9D8-4E19-A0CF-DEB3BC91BE2C}" type="sibTrans" cxnId="{5D15E3E2-BEBC-4820-B97F-AFF5501222DA}">
      <dgm:prSet/>
      <dgm:spPr>
        <a:xfrm>
          <a:off x="847324" y="336791"/>
          <a:ext cx="2314995" cy="2314995"/>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gm:spPr>
      <dgm:t>
        <a:bodyPr/>
        <a:lstStyle/>
        <a:p>
          <a:endParaRPr lang="en-US"/>
        </a:p>
      </dgm:t>
    </dgm:pt>
    <dgm:pt modelId="{9D8F95C2-C32F-4D82-A047-5677FBDCD31D}">
      <dgm:prSet phldrT="[Text]"/>
      <dgm:spPr>
        <a:xfrm>
          <a:off x="2622876"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2</a:t>
          </a:r>
        </a:p>
      </dgm:t>
    </dgm:pt>
    <dgm:pt modelId="{E7BE90BA-7C34-44B0-860D-E2A5CEAE9CD0}" type="parTrans" cxnId="{2FD8C91C-27C8-448A-A418-7435637D8ACB}">
      <dgm:prSet/>
      <dgm:spPr/>
      <dgm:t>
        <a:bodyPr/>
        <a:lstStyle/>
        <a:p>
          <a:endParaRPr lang="en-US"/>
        </a:p>
      </dgm:t>
    </dgm:pt>
    <dgm:pt modelId="{2EFEEF0B-E065-41A2-AFEF-7CC214C434AB}" type="sibTrans" cxnId="{2FD8C91C-27C8-448A-A418-7435637D8ACB}">
      <dgm:prSet/>
      <dgm:spPr>
        <a:xfrm>
          <a:off x="847324" y="336791"/>
          <a:ext cx="2314995" cy="2314995"/>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gm:spPr>
      <dgm:t>
        <a:bodyPr/>
        <a:lstStyle/>
        <a:p>
          <a:endParaRPr lang="en-US"/>
        </a:p>
      </dgm:t>
    </dgm:pt>
    <dgm:pt modelId="{2FB07F1E-795B-4DCA-9571-2B7DEAF5E5B1}">
      <dgm:prSet phldrT="[Text]"/>
      <dgm:spPr>
        <a:xfrm>
          <a:off x="2622876"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3</a:t>
          </a:r>
        </a:p>
      </dgm:t>
    </dgm:pt>
    <dgm:pt modelId="{F7B23C6B-8CD8-4C30-965D-B8CEE7F3C7F9}" type="parTrans" cxnId="{3EA45691-741C-4061-A686-A4B48207BCEC}">
      <dgm:prSet/>
      <dgm:spPr/>
      <dgm:t>
        <a:bodyPr/>
        <a:lstStyle/>
        <a:p>
          <a:endParaRPr lang="en-US"/>
        </a:p>
      </dgm:t>
    </dgm:pt>
    <dgm:pt modelId="{FE492275-EFEB-4CF7-A7F7-F8B5282CA8CA}" type="sibTrans" cxnId="{3EA45691-741C-4061-A686-A4B48207BCEC}">
      <dgm:prSet/>
      <dgm:spPr>
        <a:xfrm>
          <a:off x="847324" y="336791"/>
          <a:ext cx="2314995" cy="2314995"/>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gm:spPr>
      <dgm:t>
        <a:bodyPr/>
        <a:lstStyle/>
        <a:p>
          <a:endParaRPr lang="en-US"/>
        </a:p>
      </dgm:t>
    </dgm:pt>
    <dgm:pt modelId="{9A0C2680-0F0F-4C65-A046-E81E5AD3342C}">
      <dgm:prSet phldrT="[Text]"/>
      <dgm:spPr>
        <a:xfrm>
          <a:off x="1643014" y="2263928"/>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4</a:t>
          </a:r>
        </a:p>
      </dgm:t>
    </dgm:pt>
    <dgm:pt modelId="{30B41573-870F-4ECB-B7CB-7B885BE3662C}" type="parTrans" cxnId="{72732054-60BD-4EC3-B419-56A842210A72}">
      <dgm:prSet/>
      <dgm:spPr/>
      <dgm:t>
        <a:bodyPr/>
        <a:lstStyle/>
        <a:p>
          <a:endParaRPr lang="en-US"/>
        </a:p>
      </dgm:t>
    </dgm:pt>
    <dgm:pt modelId="{B06336B5-9DF3-44BA-9DAD-E7EA5171CA1D}" type="sibTrans" cxnId="{72732054-60BD-4EC3-B419-56A842210A72}">
      <dgm:prSet/>
      <dgm:spPr>
        <a:xfrm>
          <a:off x="847324" y="336791"/>
          <a:ext cx="2314995" cy="2314995"/>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gm:spPr>
      <dgm:t>
        <a:bodyPr/>
        <a:lstStyle/>
        <a:p>
          <a:endParaRPr lang="en-US"/>
        </a:p>
      </dgm:t>
    </dgm:pt>
    <dgm:pt modelId="{CE28142A-A977-42C5-A05B-92F0E0D29C6D}">
      <dgm:prSet phldrT="[Text]"/>
      <dgm:spPr>
        <a:xfrm>
          <a:off x="663152"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A</a:t>
          </a:r>
        </a:p>
      </dgm:t>
    </dgm:pt>
    <dgm:pt modelId="{9EE266E0-18CC-486C-BC7B-4B2EE942BD27}" type="parTrans" cxnId="{583EB437-2A5C-4706-95DA-5C67A306D7F5}">
      <dgm:prSet/>
      <dgm:spPr/>
      <dgm:t>
        <a:bodyPr/>
        <a:lstStyle/>
        <a:p>
          <a:endParaRPr lang="en-US"/>
        </a:p>
      </dgm:t>
    </dgm:pt>
    <dgm:pt modelId="{058D2FAB-0761-48C5-8361-F41DB7544390}" type="sibTrans" cxnId="{583EB437-2A5C-4706-95DA-5C67A306D7F5}">
      <dgm:prSet/>
      <dgm:spPr>
        <a:xfrm>
          <a:off x="847324" y="336791"/>
          <a:ext cx="2314995" cy="2314995"/>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gm:spPr>
      <dgm:t>
        <a:bodyPr/>
        <a:lstStyle/>
        <a:p>
          <a:endParaRPr lang="en-US"/>
        </a:p>
      </dgm:t>
    </dgm:pt>
    <dgm:pt modelId="{EFA7FD10-9C0E-4E72-AC08-A000D5BC9FA3}">
      <dgm:prSet phldrT="[Text]"/>
      <dgm:spPr>
        <a:xfrm>
          <a:off x="663152"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B</a:t>
          </a:r>
        </a:p>
      </dgm:t>
    </dgm:pt>
    <dgm:pt modelId="{1C8FB5E3-1FCB-4562-BB10-102B2C094FD5}" type="parTrans" cxnId="{56A24CE5-FC29-408C-87AF-16C12BE8AB87}">
      <dgm:prSet/>
      <dgm:spPr/>
      <dgm:t>
        <a:bodyPr/>
        <a:lstStyle/>
        <a:p>
          <a:endParaRPr lang="en-US"/>
        </a:p>
      </dgm:t>
    </dgm:pt>
    <dgm:pt modelId="{CA019360-F063-4BAC-8933-BCA2FD9DF8E9}" type="sibTrans" cxnId="{56A24CE5-FC29-408C-87AF-16C12BE8AB87}">
      <dgm:prSet/>
      <dgm:spPr>
        <a:xfrm>
          <a:off x="847324" y="336791"/>
          <a:ext cx="2314995" cy="2314995"/>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gm:spPr>
      <dgm:t>
        <a:bodyPr/>
        <a:lstStyle/>
        <a:p>
          <a:endParaRPr lang="en-US"/>
        </a:p>
      </dgm:t>
    </dgm:pt>
    <dgm:pt modelId="{252458DC-E554-4672-8A56-CEA1B9D0BFFF}" type="pres">
      <dgm:prSet presAssocID="{01A228D3-AC51-408A-9E6E-9E42FB2CEDA8}" presName="Name0" presStyleCnt="0">
        <dgm:presLayoutVars>
          <dgm:chMax val="1"/>
          <dgm:dir/>
          <dgm:animLvl val="ctr"/>
          <dgm:resizeHandles val="exact"/>
        </dgm:presLayoutVars>
      </dgm:prSet>
      <dgm:spPr/>
    </dgm:pt>
    <dgm:pt modelId="{C48961DF-58F2-472D-AD7A-DAE58AAF4175}" type="pres">
      <dgm:prSet presAssocID="{8E302F93-6E12-46BE-A879-2CEDDA77D5AD}" presName="centerShape" presStyleLbl="node0" presStyleIdx="0" presStyleCnt="1"/>
      <dgm:spPr/>
    </dgm:pt>
    <dgm:pt modelId="{DDDBEE54-2D0C-4ADE-A058-7F8E3D309ACA}" type="pres">
      <dgm:prSet presAssocID="{87C1732A-B272-40DD-8812-2371B7AB22D8}" presName="node" presStyleLbl="node1" presStyleIdx="0" presStyleCnt="6">
        <dgm:presLayoutVars>
          <dgm:bulletEnabled val="1"/>
        </dgm:presLayoutVars>
      </dgm:prSet>
      <dgm:spPr/>
    </dgm:pt>
    <dgm:pt modelId="{E24CC912-6E57-4C17-9E83-79F4F042B7A0}" type="pres">
      <dgm:prSet presAssocID="{87C1732A-B272-40DD-8812-2371B7AB22D8}" presName="dummy" presStyleCnt="0"/>
      <dgm:spPr/>
    </dgm:pt>
    <dgm:pt modelId="{62729AE4-6F2D-497B-8C78-5FDE45ED2504}" type="pres">
      <dgm:prSet presAssocID="{38AA92F5-D9D8-4E19-A0CF-DEB3BC91BE2C}" presName="sibTrans" presStyleLbl="sibTrans2D1" presStyleIdx="0" presStyleCnt="6"/>
      <dgm:spPr/>
    </dgm:pt>
    <dgm:pt modelId="{DA503CA8-C2BE-498A-9498-4BDF690255B4}" type="pres">
      <dgm:prSet presAssocID="{9D8F95C2-C32F-4D82-A047-5677FBDCD31D}" presName="node" presStyleLbl="node1" presStyleIdx="1" presStyleCnt="6">
        <dgm:presLayoutVars>
          <dgm:bulletEnabled val="1"/>
        </dgm:presLayoutVars>
      </dgm:prSet>
      <dgm:spPr/>
    </dgm:pt>
    <dgm:pt modelId="{019F11A3-D4F7-4E63-B136-B8D8F12FB6A9}" type="pres">
      <dgm:prSet presAssocID="{9D8F95C2-C32F-4D82-A047-5677FBDCD31D}" presName="dummy" presStyleCnt="0"/>
      <dgm:spPr/>
    </dgm:pt>
    <dgm:pt modelId="{2E455E67-FD1B-409A-8840-C5E118F72A45}" type="pres">
      <dgm:prSet presAssocID="{2EFEEF0B-E065-41A2-AFEF-7CC214C434AB}" presName="sibTrans" presStyleLbl="sibTrans2D1" presStyleIdx="1" presStyleCnt="6"/>
      <dgm:spPr/>
    </dgm:pt>
    <dgm:pt modelId="{C601772B-4693-4A28-9148-9042BB1D947C}" type="pres">
      <dgm:prSet presAssocID="{2FB07F1E-795B-4DCA-9571-2B7DEAF5E5B1}" presName="node" presStyleLbl="node1" presStyleIdx="2" presStyleCnt="6">
        <dgm:presLayoutVars>
          <dgm:bulletEnabled val="1"/>
        </dgm:presLayoutVars>
      </dgm:prSet>
      <dgm:spPr/>
    </dgm:pt>
    <dgm:pt modelId="{A1B65EE0-45ED-4D05-BFC0-64940C4D5D63}" type="pres">
      <dgm:prSet presAssocID="{2FB07F1E-795B-4DCA-9571-2B7DEAF5E5B1}" presName="dummy" presStyleCnt="0"/>
      <dgm:spPr/>
    </dgm:pt>
    <dgm:pt modelId="{D4BFA124-1ED1-43BB-BE5C-AD17760C40F7}" type="pres">
      <dgm:prSet presAssocID="{FE492275-EFEB-4CF7-A7F7-F8B5282CA8CA}" presName="sibTrans" presStyleLbl="sibTrans2D1" presStyleIdx="2" presStyleCnt="6"/>
      <dgm:spPr/>
    </dgm:pt>
    <dgm:pt modelId="{D1DBC303-4C92-4023-B190-8D946C822D66}" type="pres">
      <dgm:prSet presAssocID="{9A0C2680-0F0F-4C65-A046-E81E5AD3342C}" presName="node" presStyleLbl="node1" presStyleIdx="3" presStyleCnt="6">
        <dgm:presLayoutVars>
          <dgm:bulletEnabled val="1"/>
        </dgm:presLayoutVars>
      </dgm:prSet>
      <dgm:spPr/>
    </dgm:pt>
    <dgm:pt modelId="{A0395C41-0B86-42BE-95F7-A68B85B1DFA2}" type="pres">
      <dgm:prSet presAssocID="{9A0C2680-0F0F-4C65-A046-E81E5AD3342C}" presName="dummy" presStyleCnt="0"/>
      <dgm:spPr/>
    </dgm:pt>
    <dgm:pt modelId="{8DD79A10-2BFB-40D3-ADED-A11E1660718B}" type="pres">
      <dgm:prSet presAssocID="{B06336B5-9DF3-44BA-9DAD-E7EA5171CA1D}" presName="sibTrans" presStyleLbl="sibTrans2D1" presStyleIdx="3" presStyleCnt="6"/>
      <dgm:spPr/>
    </dgm:pt>
    <dgm:pt modelId="{314B9293-8BAC-439E-B165-6D916D465C0D}" type="pres">
      <dgm:prSet presAssocID="{CE28142A-A977-42C5-A05B-92F0E0D29C6D}" presName="node" presStyleLbl="node1" presStyleIdx="4" presStyleCnt="6">
        <dgm:presLayoutVars>
          <dgm:bulletEnabled val="1"/>
        </dgm:presLayoutVars>
      </dgm:prSet>
      <dgm:spPr/>
    </dgm:pt>
    <dgm:pt modelId="{35F8A0F3-1BF7-4652-9C41-5AF8EED2D335}" type="pres">
      <dgm:prSet presAssocID="{CE28142A-A977-42C5-A05B-92F0E0D29C6D}" presName="dummy" presStyleCnt="0"/>
      <dgm:spPr/>
    </dgm:pt>
    <dgm:pt modelId="{B1C5278E-DA6B-4E59-B9B1-B95E5DAA0389}" type="pres">
      <dgm:prSet presAssocID="{058D2FAB-0761-48C5-8361-F41DB7544390}" presName="sibTrans" presStyleLbl="sibTrans2D1" presStyleIdx="4" presStyleCnt="6"/>
      <dgm:spPr/>
    </dgm:pt>
    <dgm:pt modelId="{BCF5E9EE-F6D4-46FD-B5D2-04CA3B13751B}" type="pres">
      <dgm:prSet presAssocID="{EFA7FD10-9C0E-4E72-AC08-A000D5BC9FA3}" presName="node" presStyleLbl="node1" presStyleIdx="5" presStyleCnt="6">
        <dgm:presLayoutVars>
          <dgm:bulletEnabled val="1"/>
        </dgm:presLayoutVars>
      </dgm:prSet>
      <dgm:spPr/>
    </dgm:pt>
    <dgm:pt modelId="{B60DFFEA-0F8E-44B1-BC0E-C95E9DDB738B}" type="pres">
      <dgm:prSet presAssocID="{EFA7FD10-9C0E-4E72-AC08-A000D5BC9FA3}" presName="dummy" presStyleCnt="0"/>
      <dgm:spPr/>
    </dgm:pt>
    <dgm:pt modelId="{D45D75E2-2B4B-46B7-B5AA-C64849855903}" type="pres">
      <dgm:prSet presAssocID="{CA019360-F063-4BAC-8933-BCA2FD9DF8E9}" presName="sibTrans" presStyleLbl="sibTrans2D1" presStyleIdx="5" presStyleCnt="6"/>
      <dgm:spPr/>
    </dgm:pt>
  </dgm:ptLst>
  <dgm:cxnLst>
    <dgm:cxn modelId="{0204BC00-822F-4F65-A6A2-8B3972D18382}" type="presOf" srcId="{FE492275-EFEB-4CF7-A7F7-F8B5282CA8CA}" destId="{D4BFA124-1ED1-43BB-BE5C-AD17760C40F7}" srcOrd="0" destOrd="0" presId="urn:microsoft.com/office/officeart/2005/8/layout/radial6"/>
    <dgm:cxn modelId="{AB50EB1B-41EA-4A2E-AC49-733ABDF4B063}" type="presOf" srcId="{CE28142A-A977-42C5-A05B-92F0E0D29C6D}" destId="{314B9293-8BAC-439E-B165-6D916D465C0D}" srcOrd="0" destOrd="0" presId="urn:microsoft.com/office/officeart/2005/8/layout/radial6"/>
    <dgm:cxn modelId="{2FD8C91C-27C8-448A-A418-7435637D8ACB}" srcId="{8E302F93-6E12-46BE-A879-2CEDDA77D5AD}" destId="{9D8F95C2-C32F-4D82-A047-5677FBDCD31D}" srcOrd="1" destOrd="0" parTransId="{E7BE90BA-7C34-44B0-860D-E2A5CEAE9CD0}" sibTransId="{2EFEEF0B-E065-41A2-AFEF-7CC214C434AB}"/>
    <dgm:cxn modelId="{0E84F92E-D834-4E60-92AB-680E53063F67}" type="presOf" srcId="{87C1732A-B272-40DD-8812-2371B7AB22D8}" destId="{DDDBEE54-2D0C-4ADE-A058-7F8E3D309ACA}" srcOrd="0" destOrd="0" presId="urn:microsoft.com/office/officeart/2005/8/layout/radial6"/>
    <dgm:cxn modelId="{566B9A31-29A5-4439-8B72-E1721CAFE419}" type="presOf" srcId="{EFA7FD10-9C0E-4E72-AC08-A000D5BC9FA3}" destId="{BCF5E9EE-F6D4-46FD-B5D2-04CA3B13751B}" srcOrd="0" destOrd="0" presId="urn:microsoft.com/office/officeart/2005/8/layout/radial6"/>
    <dgm:cxn modelId="{583EB437-2A5C-4706-95DA-5C67A306D7F5}" srcId="{8E302F93-6E12-46BE-A879-2CEDDA77D5AD}" destId="{CE28142A-A977-42C5-A05B-92F0E0D29C6D}" srcOrd="4" destOrd="0" parTransId="{9EE266E0-18CC-486C-BC7B-4B2EE942BD27}" sibTransId="{058D2FAB-0761-48C5-8361-F41DB7544390}"/>
    <dgm:cxn modelId="{B3A1D93D-0856-45F2-A308-2B0CC2C5A03F}" type="presOf" srcId="{2FB07F1E-795B-4DCA-9571-2B7DEAF5E5B1}" destId="{C601772B-4693-4A28-9148-9042BB1D947C}" srcOrd="0" destOrd="0" presId="urn:microsoft.com/office/officeart/2005/8/layout/radial6"/>
    <dgm:cxn modelId="{6751B44D-3506-4F81-9B3E-43EE3A9FC089}" type="presOf" srcId="{9A0C2680-0F0F-4C65-A046-E81E5AD3342C}" destId="{D1DBC303-4C92-4023-B190-8D946C822D66}" srcOrd="0" destOrd="0" presId="urn:microsoft.com/office/officeart/2005/8/layout/radial6"/>
    <dgm:cxn modelId="{94342150-326B-4C42-A6DC-A2829B1335E4}" type="presOf" srcId="{9D8F95C2-C32F-4D82-A047-5677FBDCD31D}" destId="{DA503CA8-C2BE-498A-9498-4BDF690255B4}" srcOrd="0" destOrd="0" presId="urn:microsoft.com/office/officeart/2005/8/layout/radial6"/>
    <dgm:cxn modelId="{72732054-60BD-4EC3-B419-56A842210A72}" srcId="{8E302F93-6E12-46BE-A879-2CEDDA77D5AD}" destId="{9A0C2680-0F0F-4C65-A046-E81E5AD3342C}" srcOrd="3" destOrd="0" parTransId="{30B41573-870F-4ECB-B7CB-7B885BE3662C}" sibTransId="{B06336B5-9DF3-44BA-9DAD-E7EA5171CA1D}"/>
    <dgm:cxn modelId="{58073A57-64CC-4519-9913-58A815B89A56}" srcId="{01A228D3-AC51-408A-9E6E-9E42FB2CEDA8}" destId="{8E302F93-6E12-46BE-A879-2CEDDA77D5AD}" srcOrd="0" destOrd="0" parTransId="{500E2EE8-D4F4-4C01-A2D3-6E33953D0802}" sibTransId="{ACFE66BA-99C2-4D4D-8D50-C12C00383CE6}"/>
    <dgm:cxn modelId="{5D46F981-4442-4772-A5B4-368D7D3B503F}" type="presOf" srcId="{B06336B5-9DF3-44BA-9DAD-E7EA5171CA1D}" destId="{8DD79A10-2BFB-40D3-ADED-A11E1660718B}" srcOrd="0" destOrd="0" presId="urn:microsoft.com/office/officeart/2005/8/layout/radial6"/>
    <dgm:cxn modelId="{3EA45691-741C-4061-A686-A4B48207BCEC}" srcId="{8E302F93-6E12-46BE-A879-2CEDDA77D5AD}" destId="{2FB07F1E-795B-4DCA-9571-2B7DEAF5E5B1}" srcOrd="2" destOrd="0" parTransId="{F7B23C6B-8CD8-4C30-965D-B8CEE7F3C7F9}" sibTransId="{FE492275-EFEB-4CF7-A7F7-F8B5282CA8CA}"/>
    <dgm:cxn modelId="{AD012E93-B78A-4CE6-A454-DF3B72926C17}" type="presOf" srcId="{01A228D3-AC51-408A-9E6E-9E42FB2CEDA8}" destId="{252458DC-E554-4672-8A56-CEA1B9D0BFFF}" srcOrd="0" destOrd="0" presId="urn:microsoft.com/office/officeart/2005/8/layout/radial6"/>
    <dgm:cxn modelId="{1E1C0A9A-8554-40E1-84B1-8DE38923E859}" type="presOf" srcId="{8E302F93-6E12-46BE-A879-2CEDDA77D5AD}" destId="{C48961DF-58F2-472D-AD7A-DAE58AAF4175}" srcOrd="0" destOrd="0" presId="urn:microsoft.com/office/officeart/2005/8/layout/radial6"/>
    <dgm:cxn modelId="{1442329F-6B2F-43C8-84CF-ACAA92316D71}" type="presOf" srcId="{CA019360-F063-4BAC-8933-BCA2FD9DF8E9}" destId="{D45D75E2-2B4B-46B7-B5AA-C64849855903}" srcOrd="0" destOrd="0" presId="urn:microsoft.com/office/officeart/2005/8/layout/radial6"/>
    <dgm:cxn modelId="{E8DF64AE-E8F1-4113-8E62-0F5C9A806B15}" type="presOf" srcId="{2EFEEF0B-E065-41A2-AFEF-7CC214C434AB}" destId="{2E455E67-FD1B-409A-8840-C5E118F72A45}" srcOrd="0" destOrd="0" presId="urn:microsoft.com/office/officeart/2005/8/layout/radial6"/>
    <dgm:cxn modelId="{BE01CFB5-291A-4A53-B34B-FE815F3017C5}" type="presOf" srcId="{38AA92F5-D9D8-4E19-A0CF-DEB3BC91BE2C}" destId="{62729AE4-6F2D-497B-8C78-5FDE45ED2504}" srcOrd="0" destOrd="0" presId="urn:microsoft.com/office/officeart/2005/8/layout/radial6"/>
    <dgm:cxn modelId="{E0D86FC0-E8A3-4A66-AB9B-2E4672A2F71C}" type="presOf" srcId="{058D2FAB-0761-48C5-8361-F41DB7544390}" destId="{B1C5278E-DA6B-4E59-B9B1-B95E5DAA0389}" srcOrd="0" destOrd="0" presId="urn:microsoft.com/office/officeart/2005/8/layout/radial6"/>
    <dgm:cxn modelId="{5D15E3E2-BEBC-4820-B97F-AFF5501222DA}" srcId="{8E302F93-6E12-46BE-A879-2CEDDA77D5AD}" destId="{87C1732A-B272-40DD-8812-2371B7AB22D8}" srcOrd="0" destOrd="0" parTransId="{846C38C2-2D8E-4F9C-99E6-77AD86D25E54}" sibTransId="{38AA92F5-D9D8-4E19-A0CF-DEB3BC91BE2C}"/>
    <dgm:cxn modelId="{56A24CE5-FC29-408C-87AF-16C12BE8AB87}" srcId="{8E302F93-6E12-46BE-A879-2CEDDA77D5AD}" destId="{EFA7FD10-9C0E-4E72-AC08-A000D5BC9FA3}" srcOrd="5" destOrd="0" parTransId="{1C8FB5E3-1FCB-4562-BB10-102B2C094FD5}" sibTransId="{CA019360-F063-4BAC-8933-BCA2FD9DF8E9}"/>
    <dgm:cxn modelId="{FD4E84B5-9862-4150-999F-ECE157257426}" type="presParOf" srcId="{252458DC-E554-4672-8A56-CEA1B9D0BFFF}" destId="{C48961DF-58F2-472D-AD7A-DAE58AAF4175}" srcOrd="0" destOrd="0" presId="urn:microsoft.com/office/officeart/2005/8/layout/radial6"/>
    <dgm:cxn modelId="{795F7DDB-A7FB-425D-A290-7DCCCCEC21EB}" type="presParOf" srcId="{252458DC-E554-4672-8A56-CEA1B9D0BFFF}" destId="{DDDBEE54-2D0C-4ADE-A058-7F8E3D309ACA}" srcOrd="1" destOrd="0" presId="urn:microsoft.com/office/officeart/2005/8/layout/radial6"/>
    <dgm:cxn modelId="{0164A731-930E-44F0-8C6A-9D69C77A93AC}" type="presParOf" srcId="{252458DC-E554-4672-8A56-CEA1B9D0BFFF}" destId="{E24CC912-6E57-4C17-9E83-79F4F042B7A0}" srcOrd="2" destOrd="0" presId="urn:microsoft.com/office/officeart/2005/8/layout/radial6"/>
    <dgm:cxn modelId="{1E68BA9B-C44D-48F3-BCC8-F9D43B0FE119}" type="presParOf" srcId="{252458DC-E554-4672-8A56-CEA1B9D0BFFF}" destId="{62729AE4-6F2D-497B-8C78-5FDE45ED2504}" srcOrd="3" destOrd="0" presId="urn:microsoft.com/office/officeart/2005/8/layout/radial6"/>
    <dgm:cxn modelId="{69BE5A07-DE28-49E2-A911-FC523EC4C16C}" type="presParOf" srcId="{252458DC-E554-4672-8A56-CEA1B9D0BFFF}" destId="{DA503CA8-C2BE-498A-9498-4BDF690255B4}" srcOrd="4" destOrd="0" presId="urn:microsoft.com/office/officeart/2005/8/layout/radial6"/>
    <dgm:cxn modelId="{CD0D417A-A454-4251-9889-4ABB51E7940F}" type="presParOf" srcId="{252458DC-E554-4672-8A56-CEA1B9D0BFFF}" destId="{019F11A3-D4F7-4E63-B136-B8D8F12FB6A9}" srcOrd="5" destOrd="0" presId="urn:microsoft.com/office/officeart/2005/8/layout/radial6"/>
    <dgm:cxn modelId="{00063B68-FA5F-4A8E-853B-7B54D419795D}" type="presParOf" srcId="{252458DC-E554-4672-8A56-CEA1B9D0BFFF}" destId="{2E455E67-FD1B-409A-8840-C5E118F72A45}" srcOrd="6" destOrd="0" presId="urn:microsoft.com/office/officeart/2005/8/layout/radial6"/>
    <dgm:cxn modelId="{3528F312-64F2-451D-8E4F-6AE5923821B8}" type="presParOf" srcId="{252458DC-E554-4672-8A56-CEA1B9D0BFFF}" destId="{C601772B-4693-4A28-9148-9042BB1D947C}" srcOrd="7" destOrd="0" presId="urn:microsoft.com/office/officeart/2005/8/layout/radial6"/>
    <dgm:cxn modelId="{7AA27C21-01A6-46D6-8A82-CBF74EB9698F}" type="presParOf" srcId="{252458DC-E554-4672-8A56-CEA1B9D0BFFF}" destId="{A1B65EE0-45ED-4D05-BFC0-64940C4D5D63}" srcOrd="8" destOrd="0" presId="urn:microsoft.com/office/officeart/2005/8/layout/radial6"/>
    <dgm:cxn modelId="{63C0FAC5-11DA-4F10-98AC-A53B287E092D}" type="presParOf" srcId="{252458DC-E554-4672-8A56-CEA1B9D0BFFF}" destId="{D4BFA124-1ED1-43BB-BE5C-AD17760C40F7}" srcOrd="9" destOrd="0" presId="urn:microsoft.com/office/officeart/2005/8/layout/radial6"/>
    <dgm:cxn modelId="{019ACB75-FC88-42B3-AFCD-C6ED400A4CF0}" type="presParOf" srcId="{252458DC-E554-4672-8A56-CEA1B9D0BFFF}" destId="{D1DBC303-4C92-4023-B190-8D946C822D66}" srcOrd="10" destOrd="0" presId="urn:microsoft.com/office/officeart/2005/8/layout/radial6"/>
    <dgm:cxn modelId="{9820AC1B-8D4A-464F-892D-8B040B6AFC2E}" type="presParOf" srcId="{252458DC-E554-4672-8A56-CEA1B9D0BFFF}" destId="{A0395C41-0B86-42BE-95F7-A68B85B1DFA2}" srcOrd="11" destOrd="0" presId="urn:microsoft.com/office/officeart/2005/8/layout/radial6"/>
    <dgm:cxn modelId="{FF551A62-2A3E-4C1F-B77B-230C48AB3A53}" type="presParOf" srcId="{252458DC-E554-4672-8A56-CEA1B9D0BFFF}" destId="{8DD79A10-2BFB-40D3-ADED-A11E1660718B}" srcOrd="12" destOrd="0" presId="urn:microsoft.com/office/officeart/2005/8/layout/radial6"/>
    <dgm:cxn modelId="{98BB7E76-3422-4F99-B2A7-6C0DED2BAEE7}" type="presParOf" srcId="{252458DC-E554-4672-8A56-CEA1B9D0BFFF}" destId="{314B9293-8BAC-439E-B165-6D916D465C0D}" srcOrd="13" destOrd="0" presId="urn:microsoft.com/office/officeart/2005/8/layout/radial6"/>
    <dgm:cxn modelId="{8EB17539-FD34-44E3-9E72-CB786B29AC81}" type="presParOf" srcId="{252458DC-E554-4672-8A56-CEA1B9D0BFFF}" destId="{35F8A0F3-1BF7-4652-9C41-5AF8EED2D335}" srcOrd="14" destOrd="0" presId="urn:microsoft.com/office/officeart/2005/8/layout/radial6"/>
    <dgm:cxn modelId="{6CE3CDD0-75EF-4860-AF97-E7F15783FAEA}" type="presParOf" srcId="{252458DC-E554-4672-8A56-CEA1B9D0BFFF}" destId="{B1C5278E-DA6B-4E59-B9B1-B95E5DAA0389}" srcOrd="15" destOrd="0" presId="urn:microsoft.com/office/officeart/2005/8/layout/radial6"/>
    <dgm:cxn modelId="{127DF500-4619-4C34-B8C2-23CAB8463CAD}" type="presParOf" srcId="{252458DC-E554-4672-8A56-CEA1B9D0BFFF}" destId="{BCF5E9EE-F6D4-46FD-B5D2-04CA3B13751B}" srcOrd="16" destOrd="0" presId="urn:microsoft.com/office/officeart/2005/8/layout/radial6"/>
    <dgm:cxn modelId="{3302E421-44A5-459C-89FD-7A91EEE0AF1A}" type="presParOf" srcId="{252458DC-E554-4672-8A56-CEA1B9D0BFFF}" destId="{B60DFFEA-0F8E-44B1-BC0E-C95E9DDB738B}" srcOrd="17" destOrd="0" presId="urn:microsoft.com/office/officeart/2005/8/layout/radial6"/>
    <dgm:cxn modelId="{7180CDD2-AE1F-4C2C-9E7F-2788D972AC14}" type="presParOf" srcId="{252458DC-E554-4672-8A56-CEA1B9D0BFFF}" destId="{D45D75E2-2B4B-46B7-B5AA-C64849855903}" srcOrd="18" destOrd="0" presId="urn:microsoft.com/office/officeart/2005/8/layout/radial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F96643-560A-411A-A595-0316E06E5A6F}" type="doc">
      <dgm:prSet loTypeId="urn:microsoft.com/office/officeart/2005/8/layout/radial6" loCatId="cycle" qsTypeId="urn:microsoft.com/office/officeart/2005/8/quickstyle/simple1" qsCatId="simple" csTypeId="urn:microsoft.com/office/officeart/2005/8/colors/accent3_2" csCatId="accent3" phldr="1"/>
      <dgm:spPr/>
      <dgm:t>
        <a:bodyPr/>
        <a:lstStyle/>
        <a:p>
          <a:endParaRPr lang="en-US"/>
        </a:p>
      </dgm:t>
    </dgm:pt>
    <dgm:pt modelId="{AC5E3FFD-454D-448F-9C54-C4AB2A9F9529}">
      <dgm:prSet phldrT="[Text]"/>
      <dgm:spPr>
        <a:xfrm>
          <a:off x="1641666" y="1010168"/>
          <a:ext cx="899725" cy="899725"/>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Public blockchain</a:t>
          </a:r>
        </a:p>
      </dgm:t>
    </dgm:pt>
    <dgm:pt modelId="{462243D0-3635-40DC-A204-1658ACD0DD94}" type="parTrans" cxnId="{D54742AE-ABDF-451C-9954-6CE31CF7CF46}">
      <dgm:prSet/>
      <dgm:spPr/>
      <dgm:t>
        <a:bodyPr/>
        <a:lstStyle/>
        <a:p>
          <a:endParaRPr lang="en-US"/>
        </a:p>
      </dgm:t>
    </dgm:pt>
    <dgm:pt modelId="{B771C7F3-5B2A-4316-B9BF-357F51DEEA5B}" type="sibTrans" cxnId="{D54742AE-ABDF-451C-9954-6CE31CF7CF46}">
      <dgm:prSet/>
      <dgm:spPr/>
      <dgm:t>
        <a:bodyPr/>
        <a:lstStyle/>
        <a:p>
          <a:endParaRPr lang="en-US"/>
        </a:p>
      </dgm:t>
    </dgm:pt>
    <dgm:pt modelId="{255D80A2-5BA4-4A96-A31B-4CF7B9D91F31}">
      <dgm:prSet phldrT="[Text]"/>
      <dgm:spPr>
        <a:xfrm>
          <a:off x="1776625" y="1406"/>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Persona</a:t>
          </a:r>
        </a:p>
      </dgm:t>
    </dgm:pt>
    <dgm:pt modelId="{5D60129B-4246-42E7-A854-2989586B7445}" type="parTrans" cxnId="{F9625275-463C-4FCE-843B-621B98FDA209}">
      <dgm:prSet/>
      <dgm:spPr/>
      <dgm:t>
        <a:bodyPr/>
        <a:lstStyle/>
        <a:p>
          <a:endParaRPr lang="en-US"/>
        </a:p>
      </dgm:t>
    </dgm:pt>
    <dgm:pt modelId="{1C6A4E7E-50C4-423C-BB08-57B10086A65B}" type="sibTrans" cxnId="{F9625275-463C-4FCE-843B-621B98FDA209}">
      <dgm:prSet/>
      <dgm:spPr>
        <a:xfrm>
          <a:off x="925134" y="293636"/>
          <a:ext cx="2332789" cy="2332789"/>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gm:spPr>
      <dgm:t>
        <a:bodyPr/>
        <a:lstStyle/>
        <a:p>
          <a:endParaRPr lang="en-US"/>
        </a:p>
      </dgm:t>
    </dgm:pt>
    <dgm:pt modelId="{5A1A33C9-313B-49BC-A4D0-960467EDA1B8}">
      <dgm:prSet phldrT="[Text]"/>
      <dgm:spPr>
        <a:xfrm>
          <a:off x="2670822"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D35079EE-1577-40D9-A742-69E3FE14E5BF}" type="parTrans" cxnId="{4C346157-49AE-445B-9540-29202AB86741}">
      <dgm:prSet/>
      <dgm:spPr/>
      <dgm:t>
        <a:bodyPr/>
        <a:lstStyle/>
        <a:p>
          <a:endParaRPr lang="en-US"/>
        </a:p>
      </dgm:t>
    </dgm:pt>
    <dgm:pt modelId="{6F9A0BDC-D336-4E50-A898-918E601B360F}" type="sibTrans" cxnId="{4C346157-49AE-445B-9540-29202AB86741}">
      <dgm:prSet/>
      <dgm:spPr>
        <a:xfrm>
          <a:off x="925134" y="293636"/>
          <a:ext cx="2332789" cy="2332789"/>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gm:spPr>
      <dgm:t>
        <a:bodyPr/>
        <a:lstStyle/>
        <a:p>
          <a:endParaRPr lang="en-US"/>
        </a:p>
      </dgm:t>
    </dgm:pt>
    <dgm:pt modelId="{560C4B9C-11B3-49D1-B461-9BA36BC38A41}">
      <dgm:prSet phldrT="[Text]"/>
      <dgm:spPr>
        <a:xfrm>
          <a:off x="2891671"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 B</a:t>
          </a:r>
        </a:p>
      </dgm:t>
    </dgm:pt>
    <dgm:pt modelId="{046A9135-8245-4BFD-BF5F-E34E038D0A88}" type="parTrans" cxnId="{08423E44-8631-4107-B3C7-AA65D54D0581}">
      <dgm:prSet/>
      <dgm:spPr/>
      <dgm:t>
        <a:bodyPr/>
        <a:lstStyle/>
        <a:p>
          <a:endParaRPr lang="en-US"/>
        </a:p>
      </dgm:t>
    </dgm:pt>
    <dgm:pt modelId="{97ECE3E9-9786-4C70-9A58-F7DBEC076882}" type="sibTrans" cxnId="{08423E44-8631-4107-B3C7-AA65D54D0581}">
      <dgm:prSet/>
      <dgm:spPr>
        <a:xfrm>
          <a:off x="925134" y="293636"/>
          <a:ext cx="2332789" cy="2332789"/>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gm:spPr>
      <dgm:t>
        <a:bodyPr/>
        <a:lstStyle/>
        <a:p>
          <a:endParaRPr lang="en-US"/>
        </a:p>
      </dgm:t>
    </dgm:pt>
    <dgm:pt modelId="{D149511B-078D-43C0-8274-837F994A970C}">
      <dgm:prSet phldrT="[Text]"/>
      <dgm:spPr>
        <a:xfrm>
          <a:off x="2272867"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61057E68-3C76-43B1-949C-E321062E7D25}" type="parTrans" cxnId="{51A5F6EC-3CEF-4EAD-B05B-0D3D04EA4C32}">
      <dgm:prSet/>
      <dgm:spPr/>
      <dgm:t>
        <a:bodyPr/>
        <a:lstStyle/>
        <a:p>
          <a:endParaRPr lang="en-US"/>
        </a:p>
      </dgm:t>
    </dgm:pt>
    <dgm:pt modelId="{FA5B6189-790A-4CB6-99C8-04CDBC3445FE}" type="sibTrans" cxnId="{51A5F6EC-3CEF-4EAD-B05B-0D3D04EA4C32}">
      <dgm:prSet/>
      <dgm:spPr>
        <a:xfrm>
          <a:off x="925134" y="293636"/>
          <a:ext cx="2332789" cy="2332789"/>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gm:spPr>
      <dgm:t>
        <a:bodyPr/>
        <a:lstStyle/>
        <a:p>
          <a:endParaRPr lang="en-US"/>
        </a:p>
      </dgm:t>
    </dgm:pt>
    <dgm:pt modelId="{8375618C-0D96-4E36-A90B-E6F7819D91A8}">
      <dgm:prSet phldrT="[Text]"/>
      <dgm:spPr>
        <a:xfrm>
          <a:off x="1280382"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6</a:t>
          </a:r>
        </a:p>
      </dgm:t>
    </dgm:pt>
    <dgm:pt modelId="{EB7DD764-F82E-431E-85DC-252A30B08468}" type="parTrans" cxnId="{93BB2820-5002-46CF-9D1C-B4FB7286A969}">
      <dgm:prSet/>
      <dgm:spPr/>
      <dgm:t>
        <a:bodyPr/>
        <a:lstStyle/>
        <a:p>
          <a:endParaRPr lang="en-US"/>
        </a:p>
      </dgm:t>
    </dgm:pt>
    <dgm:pt modelId="{4E9A1C9B-88B7-4479-9B3A-5A2236C64677}" type="sibTrans" cxnId="{93BB2820-5002-46CF-9D1C-B4FB7286A969}">
      <dgm:prSet/>
      <dgm:spPr>
        <a:xfrm>
          <a:off x="925134" y="293636"/>
          <a:ext cx="2332789" cy="2332789"/>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gm:spPr>
      <dgm:t>
        <a:bodyPr/>
        <a:lstStyle/>
        <a:p>
          <a:endParaRPr lang="en-US"/>
        </a:p>
      </dgm:t>
    </dgm:pt>
    <dgm:pt modelId="{1AC77236-1150-42C7-B05F-44602948188A}">
      <dgm:prSet phldrT="[Text]"/>
      <dgm:spPr>
        <a:xfrm>
          <a:off x="661578"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1</a:t>
          </a:r>
        </a:p>
      </dgm:t>
    </dgm:pt>
    <dgm:pt modelId="{224A2E4B-AA6D-4355-855F-37DE97890FB6}" type="parTrans" cxnId="{02C438D9-3352-4025-8496-2A215C8A1B37}">
      <dgm:prSet/>
      <dgm:spPr/>
      <dgm:t>
        <a:bodyPr/>
        <a:lstStyle/>
        <a:p>
          <a:endParaRPr lang="en-US"/>
        </a:p>
      </dgm:t>
    </dgm:pt>
    <dgm:pt modelId="{C2DA1E5B-0F35-4276-B3D5-CAAD9E988F3A}" type="sibTrans" cxnId="{02C438D9-3352-4025-8496-2A215C8A1B37}">
      <dgm:prSet/>
      <dgm:spPr>
        <a:xfrm>
          <a:off x="925134" y="293636"/>
          <a:ext cx="2332789" cy="2332789"/>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gm:spPr>
      <dgm:t>
        <a:bodyPr/>
        <a:lstStyle/>
        <a:p>
          <a:endParaRPr lang="en-US"/>
        </a:p>
      </dgm:t>
    </dgm:pt>
    <dgm:pt modelId="{D1F46EE5-A468-47A9-A3F1-E08CBA87FB65}">
      <dgm:prSet phldrT="[Text]"/>
      <dgm:spPr>
        <a:xfrm>
          <a:off x="882427"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 6</a:t>
          </a:r>
        </a:p>
      </dgm:t>
    </dgm:pt>
    <dgm:pt modelId="{8B5C33AE-E792-428E-B289-78BC1E72CB91}" type="parTrans" cxnId="{178FCE4E-3A20-4DD4-9036-7B0B01A8905F}">
      <dgm:prSet/>
      <dgm:spPr/>
      <dgm:t>
        <a:bodyPr/>
        <a:lstStyle/>
        <a:p>
          <a:endParaRPr lang="en-US"/>
        </a:p>
      </dgm:t>
    </dgm:pt>
    <dgm:pt modelId="{456A0675-4807-4172-9DBE-584F0DDA4065}" type="sibTrans" cxnId="{178FCE4E-3A20-4DD4-9036-7B0B01A8905F}">
      <dgm:prSet/>
      <dgm:spPr>
        <a:xfrm>
          <a:off x="925134" y="293636"/>
          <a:ext cx="2332789" cy="2332789"/>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gm:spPr>
      <dgm:t>
        <a:bodyPr/>
        <a:lstStyle/>
        <a:p>
          <a:endParaRPr lang="en-US"/>
        </a:p>
      </dgm:t>
    </dgm:pt>
    <dgm:pt modelId="{1DCDE27C-82FE-4C6E-B793-2CFA9E5C6014}">
      <dgm:prSet phldrT="[Text]"/>
      <dgm:spPr/>
      <dgm:t>
        <a:bodyPr/>
        <a:lstStyle/>
        <a:p>
          <a:endParaRPr lang="en-US" dirty="0"/>
        </a:p>
      </dgm:t>
    </dgm:pt>
    <dgm:pt modelId="{76B47EA7-132F-41E5-AD21-BF8891192288}" type="parTrans" cxnId="{471E7C9D-B1B5-462F-8D67-6B9C07DD4EFB}">
      <dgm:prSet/>
      <dgm:spPr/>
      <dgm:t>
        <a:bodyPr/>
        <a:lstStyle/>
        <a:p>
          <a:endParaRPr lang="en-US"/>
        </a:p>
      </dgm:t>
    </dgm:pt>
    <dgm:pt modelId="{C6FCAAAA-D6DD-49A1-93C9-B21B71E6A999}" type="sibTrans" cxnId="{471E7C9D-B1B5-462F-8D67-6B9C07DD4EFB}">
      <dgm:prSet/>
      <dgm:spPr/>
      <dgm:t>
        <a:bodyPr/>
        <a:lstStyle/>
        <a:p>
          <a:endParaRPr lang="en-US"/>
        </a:p>
      </dgm:t>
    </dgm:pt>
    <dgm:pt modelId="{599C0B11-3359-476E-8D5A-FDA913BD9FF5}" type="pres">
      <dgm:prSet presAssocID="{B6F96643-560A-411A-A595-0316E06E5A6F}" presName="Name0" presStyleCnt="0">
        <dgm:presLayoutVars>
          <dgm:chMax val="1"/>
          <dgm:dir/>
          <dgm:animLvl val="ctr"/>
          <dgm:resizeHandles val="exact"/>
        </dgm:presLayoutVars>
      </dgm:prSet>
      <dgm:spPr/>
    </dgm:pt>
    <dgm:pt modelId="{97D079BC-D22E-4791-80C1-95AD963A8A73}" type="pres">
      <dgm:prSet presAssocID="{AC5E3FFD-454D-448F-9C54-C4AB2A9F9529}" presName="centerShape" presStyleLbl="node0" presStyleIdx="0" presStyleCnt="1"/>
      <dgm:spPr/>
    </dgm:pt>
    <dgm:pt modelId="{C8B05CA9-7D54-4FBA-9440-C98339D30C49}" type="pres">
      <dgm:prSet presAssocID="{255D80A2-5BA4-4A96-A31B-4CF7B9D91F31}" presName="node" presStyleLbl="node1" presStyleIdx="0" presStyleCnt="7">
        <dgm:presLayoutVars>
          <dgm:bulletEnabled val="1"/>
        </dgm:presLayoutVars>
      </dgm:prSet>
      <dgm:spPr/>
    </dgm:pt>
    <dgm:pt modelId="{06504486-3FF7-4007-B47D-4CC5D020F3A0}" type="pres">
      <dgm:prSet presAssocID="{255D80A2-5BA4-4A96-A31B-4CF7B9D91F31}" presName="dummy" presStyleCnt="0"/>
      <dgm:spPr/>
    </dgm:pt>
    <dgm:pt modelId="{8CD1CA81-9C99-45F4-BC5D-9C195F0BB146}" type="pres">
      <dgm:prSet presAssocID="{1C6A4E7E-50C4-423C-BB08-57B10086A65B}" presName="sibTrans" presStyleLbl="sibTrans2D1" presStyleIdx="0" presStyleCnt="7"/>
      <dgm:spPr/>
    </dgm:pt>
    <dgm:pt modelId="{F9DB3BB6-0D59-45C0-A1D7-8BF9B4D3C339}" type="pres">
      <dgm:prSet presAssocID="{5A1A33C9-313B-49BC-A4D0-960467EDA1B8}" presName="node" presStyleLbl="node1" presStyleIdx="1" presStyleCnt="7">
        <dgm:presLayoutVars>
          <dgm:bulletEnabled val="1"/>
        </dgm:presLayoutVars>
      </dgm:prSet>
      <dgm:spPr/>
    </dgm:pt>
    <dgm:pt modelId="{A44BDC93-133D-4EAC-A959-D09CEAF995F3}" type="pres">
      <dgm:prSet presAssocID="{5A1A33C9-313B-49BC-A4D0-960467EDA1B8}" presName="dummy" presStyleCnt="0"/>
      <dgm:spPr/>
    </dgm:pt>
    <dgm:pt modelId="{2E100044-4694-4498-B329-EF4860EE790D}" type="pres">
      <dgm:prSet presAssocID="{6F9A0BDC-D336-4E50-A898-918E601B360F}" presName="sibTrans" presStyleLbl="sibTrans2D1" presStyleIdx="1" presStyleCnt="7"/>
      <dgm:spPr/>
    </dgm:pt>
    <dgm:pt modelId="{CFB03543-981B-4B68-9683-54982DFA5D88}" type="pres">
      <dgm:prSet presAssocID="{560C4B9C-11B3-49D1-B461-9BA36BC38A41}" presName="node" presStyleLbl="node1" presStyleIdx="2" presStyleCnt="7">
        <dgm:presLayoutVars>
          <dgm:bulletEnabled val="1"/>
        </dgm:presLayoutVars>
      </dgm:prSet>
      <dgm:spPr/>
    </dgm:pt>
    <dgm:pt modelId="{B8EBEC4C-5F56-4CE6-B2D4-8536F51D62F5}" type="pres">
      <dgm:prSet presAssocID="{560C4B9C-11B3-49D1-B461-9BA36BC38A41}" presName="dummy" presStyleCnt="0"/>
      <dgm:spPr/>
    </dgm:pt>
    <dgm:pt modelId="{255A8A59-D4A1-4B41-9493-80104FAA6485}" type="pres">
      <dgm:prSet presAssocID="{97ECE3E9-9786-4C70-9A58-F7DBEC076882}" presName="sibTrans" presStyleLbl="sibTrans2D1" presStyleIdx="2" presStyleCnt="7"/>
      <dgm:spPr/>
    </dgm:pt>
    <dgm:pt modelId="{48DDEDC4-79E7-4780-98B1-6A0EF1D48DD9}" type="pres">
      <dgm:prSet presAssocID="{D149511B-078D-43C0-8274-837F994A970C}" presName="node" presStyleLbl="node1" presStyleIdx="3" presStyleCnt="7">
        <dgm:presLayoutVars>
          <dgm:bulletEnabled val="1"/>
        </dgm:presLayoutVars>
      </dgm:prSet>
      <dgm:spPr/>
    </dgm:pt>
    <dgm:pt modelId="{DE8C03CA-9F1F-4FA5-AEBE-4BF9FBDD443B}" type="pres">
      <dgm:prSet presAssocID="{D149511B-078D-43C0-8274-837F994A970C}" presName="dummy" presStyleCnt="0"/>
      <dgm:spPr/>
    </dgm:pt>
    <dgm:pt modelId="{D9715F92-A3D2-43CA-AD78-4EF6139B23AC}" type="pres">
      <dgm:prSet presAssocID="{FA5B6189-790A-4CB6-99C8-04CDBC3445FE}" presName="sibTrans" presStyleLbl="sibTrans2D1" presStyleIdx="3" presStyleCnt="7"/>
      <dgm:spPr/>
    </dgm:pt>
    <dgm:pt modelId="{5E196053-D1E0-44C0-8960-691A259DEF2F}" type="pres">
      <dgm:prSet presAssocID="{8375618C-0D96-4E36-A90B-E6F7819D91A8}" presName="node" presStyleLbl="node1" presStyleIdx="4" presStyleCnt="7">
        <dgm:presLayoutVars>
          <dgm:bulletEnabled val="1"/>
        </dgm:presLayoutVars>
      </dgm:prSet>
      <dgm:spPr/>
    </dgm:pt>
    <dgm:pt modelId="{A45D37D0-0965-4479-BE99-D9C927416F22}" type="pres">
      <dgm:prSet presAssocID="{8375618C-0D96-4E36-A90B-E6F7819D91A8}" presName="dummy" presStyleCnt="0"/>
      <dgm:spPr/>
    </dgm:pt>
    <dgm:pt modelId="{A5298A77-26C5-49DC-8B14-439EE7DF0BAD}" type="pres">
      <dgm:prSet presAssocID="{4E9A1C9B-88B7-4479-9B3A-5A2236C64677}" presName="sibTrans" presStyleLbl="sibTrans2D1" presStyleIdx="4" presStyleCnt="7"/>
      <dgm:spPr/>
    </dgm:pt>
    <dgm:pt modelId="{0B883596-946C-4F0B-9968-ED79E2A73802}" type="pres">
      <dgm:prSet presAssocID="{1AC77236-1150-42C7-B05F-44602948188A}" presName="node" presStyleLbl="node1" presStyleIdx="5" presStyleCnt="7">
        <dgm:presLayoutVars>
          <dgm:bulletEnabled val="1"/>
        </dgm:presLayoutVars>
      </dgm:prSet>
      <dgm:spPr/>
    </dgm:pt>
    <dgm:pt modelId="{079AAD58-E914-42D2-8904-398413D5F872}" type="pres">
      <dgm:prSet presAssocID="{1AC77236-1150-42C7-B05F-44602948188A}" presName="dummy" presStyleCnt="0"/>
      <dgm:spPr/>
    </dgm:pt>
    <dgm:pt modelId="{EDEE820C-08AD-4070-B34B-97086482BAB9}" type="pres">
      <dgm:prSet presAssocID="{C2DA1E5B-0F35-4276-B3D5-CAAD9E988F3A}" presName="sibTrans" presStyleLbl="sibTrans2D1" presStyleIdx="5" presStyleCnt="7"/>
      <dgm:spPr/>
    </dgm:pt>
    <dgm:pt modelId="{BBD476E9-C298-463D-946C-A38BD2B3C590}" type="pres">
      <dgm:prSet presAssocID="{D1F46EE5-A468-47A9-A3F1-E08CBA87FB65}" presName="node" presStyleLbl="node1" presStyleIdx="6" presStyleCnt="7">
        <dgm:presLayoutVars>
          <dgm:bulletEnabled val="1"/>
        </dgm:presLayoutVars>
      </dgm:prSet>
      <dgm:spPr/>
    </dgm:pt>
    <dgm:pt modelId="{15B86327-1DFF-44CB-BBF8-1BD9B60BFB7A}" type="pres">
      <dgm:prSet presAssocID="{D1F46EE5-A468-47A9-A3F1-E08CBA87FB65}" presName="dummy" presStyleCnt="0"/>
      <dgm:spPr/>
    </dgm:pt>
    <dgm:pt modelId="{B83D47F7-C2A9-41B2-8EE4-1214738B7D99}" type="pres">
      <dgm:prSet presAssocID="{456A0675-4807-4172-9DBE-584F0DDA4065}" presName="sibTrans" presStyleLbl="sibTrans2D1" presStyleIdx="6" presStyleCnt="7"/>
      <dgm:spPr/>
    </dgm:pt>
  </dgm:ptLst>
  <dgm:cxnLst>
    <dgm:cxn modelId="{778CF30E-E857-430B-8958-E510F01CF28C}" type="presOf" srcId="{255D80A2-5BA4-4A96-A31B-4CF7B9D91F31}" destId="{C8B05CA9-7D54-4FBA-9440-C98339D30C49}" srcOrd="0" destOrd="0" presId="urn:microsoft.com/office/officeart/2005/8/layout/radial6"/>
    <dgm:cxn modelId="{93BB2820-5002-46CF-9D1C-B4FB7286A969}" srcId="{AC5E3FFD-454D-448F-9C54-C4AB2A9F9529}" destId="{8375618C-0D96-4E36-A90B-E6F7819D91A8}" srcOrd="4" destOrd="0" parTransId="{EB7DD764-F82E-431E-85DC-252A30B08468}" sibTransId="{4E9A1C9B-88B7-4479-9B3A-5A2236C64677}"/>
    <dgm:cxn modelId="{A584492C-6E2F-4902-930A-A071EBCF0163}" type="presOf" srcId="{5A1A33C9-313B-49BC-A4D0-960467EDA1B8}" destId="{F9DB3BB6-0D59-45C0-A1D7-8BF9B4D3C339}" srcOrd="0" destOrd="0" presId="urn:microsoft.com/office/officeart/2005/8/layout/radial6"/>
    <dgm:cxn modelId="{33DE4931-A972-4CB8-BEE7-CB92A14073A8}" type="presOf" srcId="{D149511B-078D-43C0-8274-837F994A970C}" destId="{48DDEDC4-79E7-4780-98B1-6A0EF1D48DD9}" srcOrd="0" destOrd="0" presId="urn:microsoft.com/office/officeart/2005/8/layout/radial6"/>
    <dgm:cxn modelId="{4578F635-F1F9-4693-B36D-36B7CAFAE3F3}" type="presOf" srcId="{B6F96643-560A-411A-A595-0316E06E5A6F}" destId="{599C0B11-3359-476E-8D5A-FDA913BD9FF5}" srcOrd="0" destOrd="0" presId="urn:microsoft.com/office/officeart/2005/8/layout/radial6"/>
    <dgm:cxn modelId="{141C3D3B-B691-4DA3-9DDA-993B6C99EF6D}" type="presOf" srcId="{97ECE3E9-9786-4C70-9A58-F7DBEC076882}" destId="{255A8A59-D4A1-4B41-9493-80104FAA6485}" srcOrd="0" destOrd="0" presId="urn:microsoft.com/office/officeart/2005/8/layout/radial6"/>
    <dgm:cxn modelId="{AFB5153C-31FB-48D6-9AA8-F75D55A89F1E}" type="presOf" srcId="{C2DA1E5B-0F35-4276-B3D5-CAAD9E988F3A}" destId="{EDEE820C-08AD-4070-B34B-97086482BAB9}" srcOrd="0" destOrd="0" presId="urn:microsoft.com/office/officeart/2005/8/layout/radial6"/>
    <dgm:cxn modelId="{C0C5DC41-24ED-4C74-9BBC-B6652CF1CB37}" type="presOf" srcId="{560C4B9C-11B3-49D1-B461-9BA36BC38A41}" destId="{CFB03543-981B-4B68-9683-54982DFA5D88}" srcOrd="0" destOrd="0" presId="urn:microsoft.com/office/officeart/2005/8/layout/radial6"/>
    <dgm:cxn modelId="{08423E44-8631-4107-B3C7-AA65D54D0581}" srcId="{AC5E3FFD-454D-448F-9C54-C4AB2A9F9529}" destId="{560C4B9C-11B3-49D1-B461-9BA36BC38A41}" srcOrd="2" destOrd="0" parTransId="{046A9135-8245-4BFD-BF5F-E34E038D0A88}" sibTransId="{97ECE3E9-9786-4C70-9A58-F7DBEC076882}"/>
    <dgm:cxn modelId="{178FCE4E-3A20-4DD4-9036-7B0B01A8905F}" srcId="{AC5E3FFD-454D-448F-9C54-C4AB2A9F9529}" destId="{D1F46EE5-A468-47A9-A3F1-E08CBA87FB65}" srcOrd="6" destOrd="0" parTransId="{8B5C33AE-E792-428E-B289-78BC1E72CB91}" sibTransId="{456A0675-4807-4172-9DBE-584F0DDA4065}"/>
    <dgm:cxn modelId="{7AB47E50-C2AE-4C3F-B785-EA370194894F}" type="presOf" srcId="{D1F46EE5-A468-47A9-A3F1-E08CBA87FB65}" destId="{BBD476E9-C298-463D-946C-A38BD2B3C590}" srcOrd="0" destOrd="0" presId="urn:microsoft.com/office/officeart/2005/8/layout/radial6"/>
    <dgm:cxn modelId="{CE9D9073-9E12-4C82-88E8-3977816479FD}" type="presOf" srcId="{1C6A4E7E-50C4-423C-BB08-57B10086A65B}" destId="{8CD1CA81-9C99-45F4-BC5D-9C195F0BB146}" srcOrd="0" destOrd="0" presId="urn:microsoft.com/office/officeart/2005/8/layout/radial6"/>
    <dgm:cxn modelId="{22A33974-04FB-4D43-8112-C10E1231984C}" type="presOf" srcId="{4E9A1C9B-88B7-4479-9B3A-5A2236C64677}" destId="{A5298A77-26C5-49DC-8B14-439EE7DF0BAD}" srcOrd="0" destOrd="0" presId="urn:microsoft.com/office/officeart/2005/8/layout/radial6"/>
    <dgm:cxn modelId="{F9625275-463C-4FCE-843B-621B98FDA209}" srcId="{AC5E3FFD-454D-448F-9C54-C4AB2A9F9529}" destId="{255D80A2-5BA4-4A96-A31B-4CF7B9D91F31}" srcOrd="0" destOrd="0" parTransId="{5D60129B-4246-42E7-A854-2989586B7445}" sibTransId="{1C6A4E7E-50C4-423C-BB08-57B10086A65B}"/>
    <dgm:cxn modelId="{4C346157-49AE-445B-9540-29202AB86741}" srcId="{AC5E3FFD-454D-448F-9C54-C4AB2A9F9529}" destId="{5A1A33C9-313B-49BC-A4D0-960467EDA1B8}" srcOrd="1" destOrd="0" parTransId="{D35079EE-1577-40D9-A742-69E3FE14E5BF}" sibTransId="{6F9A0BDC-D336-4E50-A898-918E601B360F}"/>
    <dgm:cxn modelId="{471E7C9D-B1B5-462F-8D67-6B9C07DD4EFB}" srcId="{B6F96643-560A-411A-A595-0316E06E5A6F}" destId="{1DCDE27C-82FE-4C6E-B793-2CFA9E5C6014}" srcOrd="1" destOrd="0" parTransId="{76B47EA7-132F-41E5-AD21-BF8891192288}" sibTransId="{C6FCAAAA-D6DD-49A1-93C9-B21B71E6A999}"/>
    <dgm:cxn modelId="{D54742AE-ABDF-451C-9954-6CE31CF7CF46}" srcId="{B6F96643-560A-411A-A595-0316E06E5A6F}" destId="{AC5E3FFD-454D-448F-9C54-C4AB2A9F9529}" srcOrd="0" destOrd="0" parTransId="{462243D0-3635-40DC-A204-1658ACD0DD94}" sibTransId="{B771C7F3-5B2A-4316-B9BF-357F51DEEA5B}"/>
    <dgm:cxn modelId="{3122E4B8-8DC8-4C5E-97E3-DAF156321CC3}" type="presOf" srcId="{456A0675-4807-4172-9DBE-584F0DDA4065}" destId="{B83D47F7-C2A9-41B2-8EE4-1214738B7D99}" srcOrd="0" destOrd="0" presId="urn:microsoft.com/office/officeart/2005/8/layout/radial6"/>
    <dgm:cxn modelId="{2D8FA8BC-DA79-4064-82D0-F024D108F9B9}" type="presOf" srcId="{6F9A0BDC-D336-4E50-A898-918E601B360F}" destId="{2E100044-4694-4498-B329-EF4860EE790D}" srcOrd="0" destOrd="0" presId="urn:microsoft.com/office/officeart/2005/8/layout/radial6"/>
    <dgm:cxn modelId="{1B5DABC2-3A98-45BE-A07D-86DF203ADC0D}" type="presOf" srcId="{FA5B6189-790A-4CB6-99C8-04CDBC3445FE}" destId="{D9715F92-A3D2-43CA-AD78-4EF6139B23AC}" srcOrd="0" destOrd="0" presId="urn:microsoft.com/office/officeart/2005/8/layout/radial6"/>
    <dgm:cxn modelId="{0B99FDCA-56CD-4FCB-BA9D-63DEEDCF5FED}" type="presOf" srcId="{1AC77236-1150-42C7-B05F-44602948188A}" destId="{0B883596-946C-4F0B-9968-ED79E2A73802}" srcOrd="0" destOrd="0" presId="urn:microsoft.com/office/officeart/2005/8/layout/radial6"/>
    <dgm:cxn modelId="{6177CED2-D732-4F47-874D-E49C38DBB2BA}" type="presOf" srcId="{AC5E3FFD-454D-448F-9C54-C4AB2A9F9529}" destId="{97D079BC-D22E-4791-80C1-95AD963A8A73}" srcOrd="0" destOrd="0" presId="urn:microsoft.com/office/officeart/2005/8/layout/radial6"/>
    <dgm:cxn modelId="{02C438D9-3352-4025-8496-2A215C8A1B37}" srcId="{AC5E3FFD-454D-448F-9C54-C4AB2A9F9529}" destId="{1AC77236-1150-42C7-B05F-44602948188A}" srcOrd="5" destOrd="0" parTransId="{224A2E4B-AA6D-4355-855F-37DE97890FB6}" sibTransId="{C2DA1E5B-0F35-4276-B3D5-CAAD9E988F3A}"/>
    <dgm:cxn modelId="{92F367DD-1171-4703-9D2F-E9DF5988C61A}" type="presOf" srcId="{8375618C-0D96-4E36-A90B-E6F7819D91A8}" destId="{5E196053-D1E0-44C0-8960-691A259DEF2F}" srcOrd="0" destOrd="0" presId="urn:microsoft.com/office/officeart/2005/8/layout/radial6"/>
    <dgm:cxn modelId="{51A5F6EC-3CEF-4EAD-B05B-0D3D04EA4C32}" srcId="{AC5E3FFD-454D-448F-9C54-C4AB2A9F9529}" destId="{D149511B-078D-43C0-8274-837F994A970C}" srcOrd="3" destOrd="0" parTransId="{61057E68-3C76-43B1-949C-E321062E7D25}" sibTransId="{FA5B6189-790A-4CB6-99C8-04CDBC3445FE}"/>
    <dgm:cxn modelId="{F4C4B379-C386-47B6-933E-94663975EE45}" type="presParOf" srcId="{599C0B11-3359-476E-8D5A-FDA913BD9FF5}" destId="{97D079BC-D22E-4791-80C1-95AD963A8A73}" srcOrd="0" destOrd="0" presId="urn:microsoft.com/office/officeart/2005/8/layout/radial6"/>
    <dgm:cxn modelId="{0C6BE958-BCBD-4051-8B80-1CFA6099EC4D}" type="presParOf" srcId="{599C0B11-3359-476E-8D5A-FDA913BD9FF5}" destId="{C8B05CA9-7D54-4FBA-9440-C98339D30C49}" srcOrd="1" destOrd="0" presId="urn:microsoft.com/office/officeart/2005/8/layout/radial6"/>
    <dgm:cxn modelId="{03872ED4-E07A-43FD-A851-65FEAF175184}" type="presParOf" srcId="{599C0B11-3359-476E-8D5A-FDA913BD9FF5}" destId="{06504486-3FF7-4007-B47D-4CC5D020F3A0}" srcOrd="2" destOrd="0" presId="urn:microsoft.com/office/officeart/2005/8/layout/radial6"/>
    <dgm:cxn modelId="{0A8DFB3A-1335-4DE4-A72C-37FBD874D0BB}" type="presParOf" srcId="{599C0B11-3359-476E-8D5A-FDA913BD9FF5}" destId="{8CD1CA81-9C99-45F4-BC5D-9C195F0BB146}" srcOrd="3" destOrd="0" presId="urn:microsoft.com/office/officeart/2005/8/layout/radial6"/>
    <dgm:cxn modelId="{1302C683-2CFA-4E58-BFCC-6C1978BD9498}" type="presParOf" srcId="{599C0B11-3359-476E-8D5A-FDA913BD9FF5}" destId="{F9DB3BB6-0D59-45C0-A1D7-8BF9B4D3C339}" srcOrd="4" destOrd="0" presId="urn:microsoft.com/office/officeart/2005/8/layout/radial6"/>
    <dgm:cxn modelId="{6911FD2F-8D3D-4EE8-BA65-6BFF560068EF}" type="presParOf" srcId="{599C0B11-3359-476E-8D5A-FDA913BD9FF5}" destId="{A44BDC93-133D-4EAC-A959-D09CEAF995F3}" srcOrd="5" destOrd="0" presId="urn:microsoft.com/office/officeart/2005/8/layout/radial6"/>
    <dgm:cxn modelId="{5771DE2C-827B-4A46-AF52-8D37BF6DF79A}" type="presParOf" srcId="{599C0B11-3359-476E-8D5A-FDA913BD9FF5}" destId="{2E100044-4694-4498-B329-EF4860EE790D}" srcOrd="6" destOrd="0" presId="urn:microsoft.com/office/officeart/2005/8/layout/radial6"/>
    <dgm:cxn modelId="{7C1DC069-3597-43BB-9FE7-D50E9BA4E66F}" type="presParOf" srcId="{599C0B11-3359-476E-8D5A-FDA913BD9FF5}" destId="{CFB03543-981B-4B68-9683-54982DFA5D88}" srcOrd="7" destOrd="0" presId="urn:microsoft.com/office/officeart/2005/8/layout/radial6"/>
    <dgm:cxn modelId="{C7F671A9-EA5E-4217-86B6-CF48D8EA9777}" type="presParOf" srcId="{599C0B11-3359-476E-8D5A-FDA913BD9FF5}" destId="{B8EBEC4C-5F56-4CE6-B2D4-8536F51D62F5}" srcOrd="8" destOrd="0" presId="urn:microsoft.com/office/officeart/2005/8/layout/radial6"/>
    <dgm:cxn modelId="{BED12E60-4D37-4344-B604-9B64E04D3809}" type="presParOf" srcId="{599C0B11-3359-476E-8D5A-FDA913BD9FF5}" destId="{255A8A59-D4A1-4B41-9493-80104FAA6485}" srcOrd="9" destOrd="0" presId="urn:microsoft.com/office/officeart/2005/8/layout/radial6"/>
    <dgm:cxn modelId="{639EC7F6-F53A-4437-B637-3BF4DD9A9806}" type="presParOf" srcId="{599C0B11-3359-476E-8D5A-FDA913BD9FF5}" destId="{48DDEDC4-79E7-4780-98B1-6A0EF1D48DD9}" srcOrd="10" destOrd="0" presId="urn:microsoft.com/office/officeart/2005/8/layout/radial6"/>
    <dgm:cxn modelId="{8EBD461E-BE66-453A-95E6-AFF662370A7A}" type="presParOf" srcId="{599C0B11-3359-476E-8D5A-FDA913BD9FF5}" destId="{DE8C03CA-9F1F-4FA5-AEBE-4BF9FBDD443B}" srcOrd="11" destOrd="0" presId="urn:microsoft.com/office/officeart/2005/8/layout/radial6"/>
    <dgm:cxn modelId="{8B5136E9-A816-4BD8-ADAA-128B9459243A}" type="presParOf" srcId="{599C0B11-3359-476E-8D5A-FDA913BD9FF5}" destId="{D9715F92-A3D2-43CA-AD78-4EF6139B23AC}" srcOrd="12" destOrd="0" presId="urn:microsoft.com/office/officeart/2005/8/layout/radial6"/>
    <dgm:cxn modelId="{0DC84EC4-3CDC-45B9-B051-63F476843144}" type="presParOf" srcId="{599C0B11-3359-476E-8D5A-FDA913BD9FF5}" destId="{5E196053-D1E0-44C0-8960-691A259DEF2F}" srcOrd="13" destOrd="0" presId="urn:microsoft.com/office/officeart/2005/8/layout/radial6"/>
    <dgm:cxn modelId="{B7F01412-B99E-494C-BB71-A9DEB9122F61}" type="presParOf" srcId="{599C0B11-3359-476E-8D5A-FDA913BD9FF5}" destId="{A45D37D0-0965-4479-BE99-D9C927416F22}" srcOrd="14" destOrd="0" presId="urn:microsoft.com/office/officeart/2005/8/layout/radial6"/>
    <dgm:cxn modelId="{99797B3A-515A-4FEA-AE74-C9778B8AAD16}" type="presParOf" srcId="{599C0B11-3359-476E-8D5A-FDA913BD9FF5}" destId="{A5298A77-26C5-49DC-8B14-439EE7DF0BAD}" srcOrd="15" destOrd="0" presId="urn:microsoft.com/office/officeart/2005/8/layout/radial6"/>
    <dgm:cxn modelId="{2BBC7614-2F0E-4D16-84C8-12DF9ABDC1AC}" type="presParOf" srcId="{599C0B11-3359-476E-8D5A-FDA913BD9FF5}" destId="{0B883596-946C-4F0B-9968-ED79E2A73802}" srcOrd="16" destOrd="0" presId="urn:microsoft.com/office/officeart/2005/8/layout/radial6"/>
    <dgm:cxn modelId="{7C0CFB9F-5ABF-4E53-BB2C-DF8C72C7562A}" type="presParOf" srcId="{599C0B11-3359-476E-8D5A-FDA913BD9FF5}" destId="{079AAD58-E914-42D2-8904-398413D5F872}" srcOrd="17" destOrd="0" presId="urn:microsoft.com/office/officeart/2005/8/layout/radial6"/>
    <dgm:cxn modelId="{96A54A2B-8390-4726-BC10-C1E5FAF0A1F3}" type="presParOf" srcId="{599C0B11-3359-476E-8D5A-FDA913BD9FF5}" destId="{EDEE820C-08AD-4070-B34B-97086482BAB9}" srcOrd="18" destOrd="0" presId="urn:microsoft.com/office/officeart/2005/8/layout/radial6"/>
    <dgm:cxn modelId="{835EF3C9-59A2-4DDE-9C5C-056DDB3C01F4}" type="presParOf" srcId="{599C0B11-3359-476E-8D5A-FDA913BD9FF5}" destId="{BBD476E9-C298-463D-946C-A38BD2B3C590}" srcOrd="19" destOrd="0" presId="urn:microsoft.com/office/officeart/2005/8/layout/radial6"/>
    <dgm:cxn modelId="{27907A8C-72B1-437D-90A1-938CF17AB955}" type="presParOf" srcId="{599C0B11-3359-476E-8D5A-FDA913BD9FF5}" destId="{15B86327-1DFF-44CB-BBF8-1BD9B60BFB7A}" srcOrd="20" destOrd="0" presId="urn:microsoft.com/office/officeart/2005/8/layout/radial6"/>
    <dgm:cxn modelId="{AADC4A67-0097-4954-AA6A-32C0F24A0A3C}" type="presParOf" srcId="{599C0B11-3359-476E-8D5A-FDA913BD9FF5}" destId="{B83D47F7-C2A9-41B2-8EE4-1214738B7D99}" srcOrd="21" destOrd="0" presId="urn:microsoft.com/office/officeart/2005/8/layout/radial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A8D27-CF42-4E98-B9B5-2F73294A38CF}">
      <dsp:nvSpPr>
        <dsp:cNvPr id="0" name=""/>
        <dsp:cNvSpPr/>
      </dsp:nvSpPr>
      <dsp:spPr>
        <a:xfrm>
          <a:off x="1739043" y="637464"/>
          <a:ext cx="1588069" cy="1588069"/>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a:ea typeface="+mn-ea"/>
              <a:cs typeface="+mn-cs"/>
            </a:rPr>
            <a:t>Consortium</a:t>
          </a:r>
        </a:p>
      </dsp:txBody>
      <dsp:txXfrm>
        <a:off x="1971610" y="870031"/>
        <a:ext cx="1122935" cy="1122935"/>
      </dsp:txXfrm>
    </dsp:sp>
    <dsp:sp modelId="{7253AAAB-CD76-46AB-B373-14CF91BB9EBC}">
      <dsp:nvSpPr>
        <dsp:cNvPr id="0" name=""/>
        <dsp:cNvSpPr/>
      </dsp:nvSpPr>
      <dsp:spPr>
        <a:xfrm>
          <a:off x="2136060" y="283"/>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Woodgrove Financial</a:t>
          </a:r>
        </a:p>
      </dsp:txBody>
      <dsp:txXfrm>
        <a:off x="2252344" y="116567"/>
        <a:ext cx="561466" cy="561466"/>
      </dsp:txXfrm>
    </dsp:sp>
    <dsp:sp modelId="{2392332B-51D8-4F09-80BC-2739B5FDDBBB}">
      <dsp:nvSpPr>
        <dsp:cNvPr id="0" name=""/>
        <dsp:cNvSpPr/>
      </dsp:nvSpPr>
      <dsp:spPr>
        <a:xfrm>
          <a:off x="3031702"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Contoso Bank</a:t>
          </a:r>
        </a:p>
      </dsp:txBody>
      <dsp:txXfrm>
        <a:off x="3147986" y="633666"/>
        <a:ext cx="561466" cy="561466"/>
      </dsp:txXfrm>
    </dsp:sp>
    <dsp:sp modelId="{BC5E12D1-3219-4636-9E3D-D29BEFB447D6}">
      <dsp:nvSpPr>
        <dsp:cNvPr id="0" name=""/>
        <dsp:cNvSpPr/>
      </dsp:nvSpPr>
      <dsp:spPr>
        <a:xfrm>
          <a:off x="3031702"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Northwind Traders</a:t>
          </a:r>
        </a:p>
      </dsp:txBody>
      <dsp:txXfrm>
        <a:off x="3147986" y="1667864"/>
        <a:ext cx="561466" cy="561466"/>
      </dsp:txXfrm>
    </dsp:sp>
    <dsp:sp modelId="{8207687A-1407-42D3-A319-3BB9A91CC815}">
      <dsp:nvSpPr>
        <dsp:cNvPr id="0" name=""/>
        <dsp:cNvSpPr/>
      </dsp:nvSpPr>
      <dsp:spPr>
        <a:xfrm>
          <a:off x="2136060" y="2068679"/>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Bank b</a:t>
          </a:r>
        </a:p>
      </dsp:txBody>
      <dsp:txXfrm>
        <a:off x="2252344" y="2184963"/>
        <a:ext cx="561466" cy="561466"/>
      </dsp:txXfrm>
    </dsp:sp>
    <dsp:sp modelId="{04512C6C-064A-4B16-9280-11DA8B0EFCFE}">
      <dsp:nvSpPr>
        <dsp:cNvPr id="0" name=""/>
        <dsp:cNvSpPr/>
      </dsp:nvSpPr>
      <dsp:spPr>
        <a:xfrm>
          <a:off x="1240418"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Insurance c</a:t>
          </a:r>
        </a:p>
      </dsp:txBody>
      <dsp:txXfrm>
        <a:off x="1356702" y="1667864"/>
        <a:ext cx="561466" cy="561466"/>
      </dsp:txXfrm>
    </dsp:sp>
    <dsp:sp modelId="{62C18E7F-1ED5-4839-9FED-EBC724923D5D}">
      <dsp:nvSpPr>
        <dsp:cNvPr id="0" name=""/>
        <dsp:cNvSpPr/>
      </dsp:nvSpPr>
      <dsp:spPr>
        <a:xfrm>
          <a:off x="1240418"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Investment consortium c</a:t>
          </a:r>
        </a:p>
      </dsp:txBody>
      <dsp:txXfrm>
        <a:off x="1356702" y="633666"/>
        <a:ext cx="561466" cy="561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D75E2-2B4B-46B7-B5AA-C64849855903}">
      <dsp:nvSpPr>
        <dsp:cNvPr id="0" name=""/>
        <dsp:cNvSpPr/>
      </dsp:nvSpPr>
      <dsp:spPr>
        <a:xfrm>
          <a:off x="1043278" y="345790"/>
          <a:ext cx="2374343" cy="2374343"/>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1C5278E-DA6B-4E59-B9B1-B95E5DAA0389}">
      <dsp:nvSpPr>
        <dsp:cNvPr id="0" name=""/>
        <dsp:cNvSpPr/>
      </dsp:nvSpPr>
      <dsp:spPr>
        <a:xfrm>
          <a:off x="1043278" y="345790"/>
          <a:ext cx="2374343" cy="2374343"/>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DD79A10-2BFB-40D3-ADED-A11E1660718B}">
      <dsp:nvSpPr>
        <dsp:cNvPr id="0" name=""/>
        <dsp:cNvSpPr/>
      </dsp:nvSpPr>
      <dsp:spPr>
        <a:xfrm>
          <a:off x="1043278" y="345790"/>
          <a:ext cx="2374343" cy="2374343"/>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4BFA124-1ED1-43BB-BE5C-AD17760C40F7}">
      <dsp:nvSpPr>
        <dsp:cNvPr id="0" name=""/>
        <dsp:cNvSpPr/>
      </dsp:nvSpPr>
      <dsp:spPr>
        <a:xfrm>
          <a:off x="1043278" y="345790"/>
          <a:ext cx="2374343" cy="2374343"/>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455E67-FD1B-409A-8840-C5E118F72A45}">
      <dsp:nvSpPr>
        <dsp:cNvPr id="0" name=""/>
        <dsp:cNvSpPr/>
      </dsp:nvSpPr>
      <dsp:spPr>
        <a:xfrm>
          <a:off x="1043278" y="345790"/>
          <a:ext cx="2374343" cy="2374343"/>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62729AE4-6F2D-497B-8C78-5FDE45ED2504}">
      <dsp:nvSpPr>
        <dsp:cNvPr id="0" name=""/>
        <dsp:cNvSpPr/>
      </dsp:nvSpPr>
      <dsp:spPr>
        <a:xfrm>
          <a:off x="1043278" y="345790"/>
          <a:ext cx="2374343" cy="2374343"/>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C48961DF-58F2-472D-AD7A-DAE58AAF4175}">
      <dsp:nvSpPr>
        <dsp:cNvPr id="0" name=""/>
        <dsp:cNvSpPr/>
      </dsp:nvSpPr>
      <dsp:spPr>
        <a:xfrm>
          <a:off x="1700064" y="1002576"/>
          <a:ext cx="1060770" cy="1060770"/>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Segoe UI"/>
              <a:ea typeface="+mn-ea"/>
              <a:cs typeface="+mn-cs"/>
            </a:rPr>
            <a:t>Bank A Blockchain</a:t>
          </a:r>
        </a:p>
      </dsp:txBody>
      <dsp:txXfrm>
        <a:off x="1855410" y="1157922"/>
        <a:ext cx="750078" cy="750078"/>
      </dsp:txXfrm>
    </dsp:sp>
    <dsp:sp modelId="{DDDBEE54-2D0C-4ADE-A058-7F8E3D309ACA}">
      <dsp:nvSpPr>
        <dsp:cNvPr id="0" name=""/>
        <dsp:cNvSpPr/>
      </dsp:nvSpPr>
      <dsp:spPr>
        <a:xfrm>
          <a:off x="1859180" y="1251"/>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1</a:t>
          </a:r>
        </a:p>
      </dsp:txBody>
      <dsp:txXfrm>
        <a:off x="1967922" y="109993"/>
        <a:ext cx="525055" cy="525055"/>
      </dsp:txXfrm>
    </dsp:sp>
    <dsp:sp modelId="{DA503CA8-C2BE-498A-9498-4BDF690255B4}">
      <dsp:nvSpPr>
        <dsp:cNvPr id="0" name=""/>
        <dsp:cNvSpPr/>
      </dsp:nvSpPr>
      <dsp:spPr>
        <a:xfrm>
          <a:off x="2864151"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2</a:t>
          </a:r>
        </a:p>
      </dsp:txBody>
      <dsp:txXfrm>
        <a:off x="2972893" y="690214"/>
        <a:ext cx="525055" cy="525055"/>
      </dsp:txXfrm>
    </dsp:sp>
    <dsp:sp modelId="{C601772B-4693-4A28-9148-9042BB1D947C}">
      <dsp:nvSpPr>
        <dsp:cNvPr id="0" name=""/>
        <dsp:cNvSpPr/>
      </dsp:nvSpPr>
      <dsp:spPr>
        <a:xfrm>
          <a:off x="2864151"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3</a:t>
          </a:r>
        </a:p>
      </dsp:txBody>
      <dsp:txXfrm>
        <a:off x="2972893" y="1850654"/>
        <a:ext cx="525055" cy="525055"/>
      </dsp:txXfrm>
    </dsp:sp>
    <dsp:sp modelId="{D1DBC303-4C92-4023-B190-8D946C822D66}">
      <dsp:nvSpPr>
        <dsp:cNvPr id="0" name=""/>
        <dsp:cNvSpPr/>
      </dsp:nvSpPr>
      <dsp:spPr>
        <a:xfrm>
          <a:off x="1859180" y="232213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4</a:t>
          </a:r>
        </a:p>
      </dsp:txBody>
      <dsp:txXfrm>
        <a:off x="1967922" y="2430874"/>
        <a:ext cx="525055" cy="525055"/>
      </dsp:txXfrm>
    </dsp:sp>
    <dsp:sp modelId="{314B9293-8BAC-439E-B165-6D916D465C0D}">
      <dsp:nvSpPr>
        <dsp:cNvPr id="0" name=""/>
        <dsp:cNvSpPr/>
      </dsp:nvSpPr>
      <dsp:spPr>
        <a:xfrm>
          <a:off x="854209"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A</a:t>
          </a:r>
        </a:p>
      </dsp:txBody>
      <dsp:txXfrm>
        <a:off x="962951" y="1850654"/>
        <a:ext cx="525055" cy="525055"/>
      </dsp:txXfrm>
    </dsp:sp>
    <dsp:sp modelId="{BCF5E9EE-F6D4-46FD-B5D2-04CA3B13751B}">
      <dsp:nvSpPr>
        <dsp:cNvPr id="0" name=""/>
        <dsp:cNvSpPr/>
      </dsp:nvSpPr>
      <dsp:spPr>
        <a:xfrm>
          <a:off x="854209"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B</a:t>
          </a:r>
        </a:p>
      </dsp:txBody>
      <dsp:txXfrm>
        <a:off x="962951" y="690214"/>
        <a:ext cx="525055" cy="525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D47F7-C2A9-41B2-8EE4-1214738B7D99}">
      <dsp:nvSpPr>
        <dsp:cNvPr id="0" name=""/>
        <dsp:cNvSpPr/>
      </dsp:nvSpPr>
      <dsp:spPr>
        <a:xfrm>
          <a:off x="1127194" y="311187"/>
          <a:ext cx="2482066" cy="2482066"/>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EDEE820C-08AD-4070-B34B-97086482BAB9}">
      <dsp:nvSpPr>
        <dsp:cNvPr id="0" name=""/>
        <dsp:cNvSpPr/>
      </dsp:nvSpPr>
      <dsp:spPr>
        <a:xfrm>
          <a:off x="1127194" y="311187"/>
          <a:ext cx="2482066" cy="2482066"/>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A5298A77-26C5-49DC-8B14-439EE7DF0BAD}">
      <dsp:nvSpPr>
        <dsp:cNvPr id="0" name=""/>
        <dsp:cNvSpPr/>
      </dsp:nvSpPr>
      <dsp:spPr>
        <a:xfrm>
          <a:off x="1127194" y="311187"/>
          <a:ext cx="2482066" cy="2482066"/>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9715F92-A3D2-43CA-AD78-4EF6139B23AC}">
      <dsp:nvSpPr>
        <dsp:cNvPr id="0" name=""/>
        <dsp:cNvSpPr/>
      </dsp:nvSpPr>
      <dsp:spPr>
        <a:xfrm>
          <a:off x="1127194" y="311187"/>
          <a:ext cx="2482066" cy="2482066"/>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55A8A59-D4A1-4B41-9493-80104FAA6485}">
      <dsp:nvSpPr>
        <dsp:cNvPr id="0" name=""/>
        <dsp:cNvSpPr/>
      </dsp:nvSpPr>
      <dsp:spPr>
        <a:xfrm>
          <a:off x="1127194" y="311187"/>
          <a:ext cx="2482066" cy="2482066"/>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100044-4694-4498-B329-EF4860EE790D}">
      <dsp:nvSpPr>
        <dsp:cNvPr id="0" name=""/>
        <dsp:cNvSpPr/>
      </dsp:nvSpPr>
      <dsp:spPr>
        <a:xfrm>
          <a:off x="1127194" y="311187"/>
          <a:ext cx="2482066" cy="2482066"/>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CD1CA81-9C99-45F4-BC5D-9C195F0BB146}">
      <dsp:nvSpPr>
        <dsp:cNvPr id="0" name=""/>
        <dsp:cNvSpPr/>
      </dsp:nvSpPr>
      <dsp:spPr>
        <a:xfrm>
          <a:off x="1127194" y="311187"/>
          <a:ext cx="2482066" cy="2482066"/>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97D079BC-D22E-4791-80C1-95AD963A8A73}">
      <dsp:nvSpPr>
        <dsp:cNvPr id="0" name=""/>
        <dsp:cNvSpPr/>
      </dsp:nvSpPr>
      <dsp:spPr>
        <a:xfrm>
          <a:off x="1889494" y="1073487"/>
          <a:ext cx="957466" cy="95746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solidFill>
              <a:latin typeface="Segoe UI"/>
              <a:ea typeface="+mn-ea"/>
              <a:cs typeface="+mn-cs"/>
            </a:rPr>
            <a:t>Public blockchain</a:t>
          </a:r>
        </a:p>
      </dsp:txBody>
      <dsp:txXfrm>
        <a:off x="2029712" y="1213705"/>
        <a:ext cx="677030" cy="677030"/>
      </dsp:txXfrm>
    </dsp:sp>
    <dsp:sp modelId="{C8B05CA9-7D54-4FBA-9440-C98339D30C49}">
      <dsp:nvSpPr>
        <dsp:cNvPr id="0" name=""/>
        <dsp:cNvSpPr/>
      </dsp:nvSpPr>
      <dsp:spPr>
        <a:xfrm>
          <a:off x="2033114" y="202"/>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Persona</a:t>
          </a:r>
        </a:p>
      </dsp:txBody>
      <dsp:txXfrm>
        <a:off x="2131266" y="98354"/>
        <a:ext cx="473922" cy="473922"/>
      </dsp:txXfrm>
    </dsp:sp>
    <dsp:sp modelId="{F9DB3BB6-0D59-45C0-A1D7-8BF9B4D3C339}">
      <dsp:nvSpPr>
        <dsp:cNvPr id="0" name=""/>
        <dsp:cNvSpPr/>
      </dsp:nvSpPr>
      <dsp:spPr>
        <a:xfrm>
          <a:off x="2984528"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Woodgrove Financial</a:t>
          </a:r>
        </a:p>
      </dsp:txBody>
      <dsp:txXfrm>
        <a:off x="3082680" y="556531"/>
        <a:ext cx="473922" cy="473922"/>
      </dsp:txXfrm>
    </dsp:sp>
    <dsp:sp modelId="{CFB03543-981B-4B68-9683-54982DFA5D88}">
      <dsp:nvSpPr>
        <dsp:cNvPr id="0" name=""/>
        <dsp:cNvSpPr/>
      </dsp:nvSpPr>
      <dsp:spPr>
        <a:xfrm>
          <a:off x="3219508"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 B</a:t>
          </a:r>
        </a:p>
      </dsp:txBody>
      <dsp:txXfrm>
        <a:off x="3317660" y="1586046"/>
        <a:ext cx="473922" cy="473922"/>
      </dsp:txXfrm>
    </dsp:sp>
    <dsp:sp modelId="{48DDEDC4-79E7-4780-98B1-6A0EF1D48DD9}">
      <dsp:nvSpPr>
        <dsp:cNvPr id="0" name=""/>
        <dsp:cNvSpPr/>
      </dsp:nvSpPr>
      <dsp:spPr>
        <a:xfrm>
          <a:off x="2561109"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Northwind Traders</a:t>
          </a:r>
        </a:p>
      </dsp:txBody>
      <dsp:txXfrm>
        <a:off x="2659261" y="2411653"/>
        <a:ext cx="473922" cy="473922"/>
      </dsp:txXfrm>
    </dsp:sp>
    <dsp:sp modelId="{5E196053-D1E0-44C0-8960-691A259DEF2F}">
      <dsp:nvSpPr>
        <dsp:cNvPr id="0" name=""/>
        <dsp:cNvSpPr/>
      </dsp:nvSpPr>
      <dsp:spPr>
        <a:xfrm>
          <a:off x="1505118"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6</a:t>
          </a:r>
        </a:p>
      </dsp:txBody>
      <dsp:txXfrm>
        <a:off x="1603270" y="2411653"/>
        <a:ext cx="473922" cy="473922"/>
      </dsp:txXfrm>
    </dsp:sp>
    <dsp:sp modelId="{0B883596-946C-4F0B-9968-ED79E2A73802}">
      <dsp:nvSpPr>
        <dsp:cNvPr id="0" name=""/>
        <dsp:cNvSpPr/>
      </dsp:nvSpPr>
      <dsp:spPr>
        <a:xfrm>
          <a:off x="846719"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1</a:t>
          </a:r>
        </a:p>
      </dsp:txBody>
      <dsp:txXfrm>
        <a:off x="944871" y="1586046"/>
        <a:ext cx="473922" cy="473922"/>
      </dsp:txXfrm>
    </dsp:sp>
    <dsp:sp modelId="{BBD476E9-C298-463D-946C-A38BD2B3C590}">
      <dsp:nvSpPr>
        <dsp:cNvPr id="0" name=""/>
        <dsp:cNvSpPr/>
      </dsp:nvSpPr>
      <dsp:spPr>
        <a:xfrm>
          <a:off x="1081699"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Consortium 6</a:t>
          </a:r>
        </a:p>
      </dsp:txBody>
      <dsp:txXfrm>
        <a:off x="1179851" y="556531"/>
        <a:ext cx="473922" cy="473922"/>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1/23/2018 7:16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1/23/2018 7:15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533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1/23/2018 7:15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7167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378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581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427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43889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41239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96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31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06556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86550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98573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519926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03871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390966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8727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85990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760745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34218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867363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18489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30</a:t>
            </a:fld>
            <a:endParaRPr lang="en-US" dirty="0"/>
          </a:p>
        </p:txBody>
      </p:sp>
    </p:spTree>
    <p:extLst>
      <p:ext uri="{BB962C8B-B14F-4D97-AF65-F5344CB8AC3E}">
        <p14:creationId xmlns:p14="http://schemas.microsoft.com/office/powerpoint/2010/main" val="1714798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5421-FF61-4874-B860-4030649A1938}"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09345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645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2094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34</a:t>
            </a:fld>
            <a:endParaRPr lang="en-US" dirty="0"/>
          </a:p>
        </p:txBody>
      </p:sp>
    </p:spTree>
    <p:extLst>
      <p:ext uri="{BB962C8B-B14F-4D97-AF65-F5344CB8AC3E}">
        <p14:creationId xmlns:p14="http://schemas.microsoft.com/office/powerpoint/2010/main" val="38808005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35</a:t>
            </a:fld>
            <a:endParaRPr lang="en-US" dirty="0"/>
          </a:p>
        </p:txBody>
      </p:sp>
    </p:spTree>
    <p:extLst>
      <p:ext uri="{BB962C8B-B14F-4D97-AF65-F5344CB8AC3E}">
        <p14:creationId xmlns:p14="http://schemas.microsoft.com/office/powerpoint/2010/main" val="1121752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03FD98-CD5B-4ADD-8DA6-FE36A8C66EA7}" type="slidenum">
              <a:rPr lang="en-US" smtClean="0"/>
              <a:pPr/>
              <a:t>36</a:t>
            </a:fld>
            <a:endParaRPr lang="en-US" dirty="0"/>
          </a:p>
        </p:txBody>
      </p:sp>
    </p:spTree>
    <p:extLst>
      <p:ext uri="{BB962C8B-B14F-4D97-AF65-F5344CB8AC3E}">
        <p14:creationId xmlns:p14="http://schemas.microsoft.com/office/powerpoint/2010/main" val="3127040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37</a:t>
            </a:fld>
            <a:endParaRPr lang="en-US" dirty="0"/>
          </a:p>
        </p:txBody>
      </p:sp>
    </p:spTree>
    <p:extLst>
      <p:ext uri="{BB962C8B-B14F-4D97-AF65-F5344CB8AC3E}">
        <p14:creationId xmlns:p14="http://schemas.microsoft.com/office/powerpoint/2010/main" val="540283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38</a:t>
            </a:fld>
            <a:endParaRPr lang="en-US" dirty="0"/>
          </a:p>
        </p:txBody>
      </p:sp>
    </p:spTree>
    <p:extLst>
      <p:ext uri="{BB962C8B-B14F-4D97-AF65-F5344CB8AC3E}">
        <p14:creationId xmlns:p14="http://schemas.microsoft.com/office/powerpoint/2010/main" val="1490498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39</a:t>
            </a:fld>
            <a:endParaRPr lang="en-US" dirty="0"/>
          </a:p>
        </p:txBody>
      </p:sp>
    </p:spTree>
    <p:extLst>
      <p:ext uri="{BB962C8B-B14F-4D97-AF65-F5344CB8AC3E}">
        <p14:creationId xmlns:p14="http://schemas.microsoft.com/office/powerpoint/2010/main" val="461234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248094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40</a:t>
            </a:fld>
            <a:endParaRPr lang="en-US" dirty="0"/>
          </a:p>
        </p:txBody>
      </p:sp>
    </p:spTree>
    <p:extLst>
      <p:ext uri="{BB962C8B-B14F-4D97-AF65-F5344CB8AC3E}">
        <p14:creationId xmlns:p14="http://schemas.microsoft.com/office/powerpoint/2010/main" val="2193524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41</a:t>
            </a:fld>
            <a:endParaRPr lang="en-US" dirty="0"/>
          </a:p>
        </p:txBody>
      </p:sp>
    </p:spTree>
    <p:extLst>
      <p:ext uri="{BB962C8B-B14F-4D97-AF65-F5344CB8AC3E}">
        <p14:creationId xmlns:p14="http://schemas.microsoft.com/office/powerpoint/2010/main" val="2440644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42</a:t>
            </a:fld>
            <a:endParaRPr lang="en-US" dirty="0"/>
          </a:p>
        </p:txBody>
      </p:sp>
    </p:spTree>
    <p:extLst>
      <p:ext uri="{BB962C8B-B14F-4D97-AF65-F5344CB8AC3E}">
        <p14:creationId xmlns:p14="http://schemas.microsoft.com/office/powerpoint/2010/main" val="1813659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43</a:t>
            </a:fld>
            <a:endParaRPr lang="en-US" dirty="0"/>
          </a:p>
        </p:txBody>
      </p:sp>
    </p:spTree>
    <p:extLst>
      <p:ext uri="{BB962C8B-B14F-4D97-AF65-F5344CB8AC3E}">
        <p14:creationId xmlns:p14="http://schemas.microsoft.com/office/powerpoint/2010/main" val="13171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2591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0930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228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C14E3E-3FA7-4504-A6EC-7846A40B04B1}" type="slidenum">
              <a:rPr lang="en-US" smtClean="0"/>
              <a:t>47</a:t>
            </a:fld>
            <a:endParaRPr lang="en-US"/>
          </a:p>
        </p:txBody>
      </p:sp>
    </p:spTree>
    <p:extLst>
      <p:ext uri="{BB962C8B-B14F-4D97-AF65-F5344CB8AC3E}">
        <p14:creationId xmlns:p14="http://schemas.microsoft.com/office/powerpoint/2010/main" val="14986843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48</a:t>
            </a:fld>
            <a:endParaRPr lang="en-US" dirty="0"/>
          </a:p>
        </p:txBody>
      </p:sp>
    </p:spTree>
    <p:extLst>
      <p:ext uri="{BB962C8B-B14F-4D97-AF65-F5344CB8AC3E}">
        <p14:creationId xmlns:p14="http://schemas.microsoft.com/office/powerpoint/2010/main" val="2065021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pPr/>
              <a:t>49</a:t>
            </a:fld>
            <a:endParaRPr lang="en-US" dirty="0"/>
          </a:p>
        </p:txBody>
      </p:sp>
    </p:spTree>
    <p:extLst>
      <p:ext uri="{BB962C8B-B14F-4D97-AF65-F5344CB8AC3E}">
        <p14:creationId xmlns:p14="http://schemas.microsoft.com/office/powerpoint/2010/main" val="845053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450287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920210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0977041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2E4161-C64D-4CCE-8971-459BF83F0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778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223626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1/23/2018 7:15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9857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1/23/2018 7:15 AM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6880625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3367470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789366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337442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978839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3766777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9233448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296884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8628774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6560684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9534326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609580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0215771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1/23/2018 7:15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428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8</a:t>
            </a:fld>
            <a:endParaRPr lang="en-US"/>
          </a:p>
        </p:txBody>
      </p:sp>
    </p:spTree>
    <p:extLst>
      <p:ext uri="{BB962C8B-B14F-4D97-AF65-F5344CB8AC3E}">
        <p14:creationId xmlns:p14="http://schemas.microsoft.com/office/powerpoint/2010/main" val="2352686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9</a:t>
            </a:fld>
            <a:endParaRPr lang="en-US"/>
          </a:p>
        </p:txBody>
      </p:sp>
    </p:spTree>
    <p:extLst>
      <p:ext uri="{BB962C8B-B14F-4D97-AF65-F5344CB8AC3E}">
        <p14:creationId xmlns:p14="http://schemas.microsoft.com/office/powerpoint/2010/main" val="3256780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23/01/2018</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4104"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22694816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25086806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21" r:id="rId19"/>
    <p:sldLayoutId id="2147484525" r:id="rId20"/>
    <p:sldLayoutId id="214748452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1.png"/><Relationship Id="rId3" Type="http://schemas.openxmlformats.org/officeDocument/2006/relationships/image" Target="../media/image17.png"/><Relationship Id="rId21" Type="http://schemas.openxmlformats.org/officeDocument/2006/relationships/image" Target="../media/image33.png"/><Relationship Id="rId34" Type="http://schemas.openxmlformats.org/officeDocument/2006/relationships/image" Target="../media/image46.png"/><Relationship Id="rId7" Type="http://schemas.openxmlformats.org/officeDocument/2006/relationships/image" Target="../media/image21.png"/><Relationship Id="rId12" Type="http://schemas.openxmlformats.org/officeDocument/2006/relationships/hyperlink" Target="http://www.asd.gov.au/infosec/irap/index.htm" TargetMode="External"/><Relationship Id="rId17" Type="http://schemas.openxmlformats.org/officeDocument/2006/relationships/image" Target="../media/image29.jpeg"/><Relationship Id="rId25" Type="http://schemas.openxmlformats.org/officeDocument/2006/relationships/image" Target="../media/image37.jpeg"/><Relationship Id="rId33" Type="http://schemas.openxmlformats.org/officeDocument/2006/relationships/image" Target="../media/image45.jpeg"/><Relationship Id="rId38" Type="http://schemas.openxmlformats.org/officeDocument/2006/relationships/image" Target="../media/image50.png"/><Relationship Id="rId2" Type="http://schemas.openxmlformats.org/officeDocument/2006/relationships/notesSlide" Target="../notesSlides/notesSlide13.xml"/><Relationship Id="rId16" Type="http://schemas.openxmlformats.org/officeDocument/2006/relationships/image" Target="../media/image28.jpeg"/><Relationship Id="rId20" Type="http://schemas.openxmlformats.org/officeDocument/2006/relationships/image" Target="../media/image32.png"/><Relationship Id="rId29"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5" Type="http://schemas.openxmlformats.org/officeDocument/2006/relationships/image" Target="../media/image19.jpeg"/><Relationship Id="rId15" Type="http://schemas.openxmlformats.org/officeDocument/2006/relationships/image" Target="../media/image27.jpeg"/><Relationship Id="rId23" Type="http://schemas.openxmlformats.org/officeDocument/2006/relationships/image" Target="../media/image35.jpeg"/><Relationship Id="rId28" Type="http://schemas.openxmlformats.org/officeDocument/2006/relationships/image" Target="../media/image40.jpeg"/><Relationship Id="rId36" Type="http://schemas.openxmlformats.org/officeDocument/2006/relationships/image" Target="../media/image48.jpeg"/><Relationship Id="rId10" Type="http://schemas.openxmlformats.org/officeDocument/2006/relationships/image" Target="../media/image24.png"/><Relationship Id="rId19" Type="http://schemas.openxmlformats.org/officeDocument/2006/relationships/image" Target="../media/image31.png"/><Relationship Id="rId31" Type="http://schemas.openxmlformats.org/officeDocument/2006/relationships/image" Target="../media/image43.png"/><Relationship Id="rId4" Type="http://schemas.openxmlformats.org/officeDocument/2006/relationships/image" Target="../media/image18.jpeg"/><Relationship Id="rId9" Type="http://schemas.openxmlformats.org/officeDocument/2006/relationships/image" Target="../media/image23.png"/><Relationship Id="rId14" Type="http://schemas.openxmlformats.org/officeDocument/2006/relationships/hyperlink" Target="https://www.fisc.or.jp/" TargetMode="External"/><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jpe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hyperlink" Target="http://feedback.azure.com/"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azure.microsoft.com/roadmap" TargetMode="External"/><Relationship Id="rId5" Type="http://schemas.openxmlformats.org/officeDocument/2006/relationships/hyperlink" Target="https://azure.microsoft.com/updates" TargetMode="Externa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https://aka.ms/Angelbeat/Shawn" TargetMode="External"/><Relationship Id="rId4" Type="http://schemas.openxmlformats.org/officeDocument/2006/relationships/hyperlink" Target="mailto:sweisfel@microsoft.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60.png"/><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container-instances/container-instances-quickstart"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hyperlink" Target="http://www.usergroup.tv/"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hyperlink" Target="https://blog.ethereum.org/author/vitalik-buterin/"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3.xml"/><Relationship Id="rId16" Type="http://schemas.openxmlformats.org/officeDocument/2006/relationships/diagramColors" Target="../diagrams/colors3.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tmp"/><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microsoft.com/office/2007/relationships/hdphoto" Target="../media/hdphoto3.wdp"/><Relationship Id="rId9"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microsoft.com/office/2007/relationships/hdphoto" Target="../media/hdphoto4.wdp"/><Relationship Id="rId9" Type="http://schemas.openxmlformats.org/officeDocument/2006/relationships/image" Target="../media/image10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3.png"/><Relationship Id="rId3" Type="http://schemas.openxmlformats.org/officeDocument/2006/relationships/image" Target="../media/image108.png"/><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png"/><Relationship Id="rId2" Type="http://schemas.openxmlformats.org/officeDocument/2006/relationships/notesSlide" Target="../notesSlides/notesSlide48.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8.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23" Type="http://schemas.openxmlformats.org/officeDocument/2006/relationships/image" Target="../media/image74.png"/><Relationship Id="rId10" Type="http://schemas.openxmlformats.org/officeDocument/2006/relationships/image" Target="../media/image115.png"/><Relationship Id="rId19" Type="http://schemas.openxmlformats.org/officeDocument/2006/relationships/image" Target="../media/image124.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12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jpeg"/><Relationship Id="rId7" Type="http://schemas.openxmlformats.org/officeDocument/2006/relationships/image" Target="../media/image135.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 Id="rId9" Type="http://schemas.openxmlformats.org/officeDocument/2006/relationships/image" Target="../media/image137.png"/></Relationships>
</file>

<file path=ppt/slides/_rels/slide5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slideLayout" Target="../slideLayouts/slideLayout21.xml"/><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38.emf"/><Relationship Id="rId11" Type="http://schemas.openxmlformats.org/officeDocument/2006/relationships/image" Target="../media/image143.png"/><Relationship Id="rId5" Type="http://schemas.openxmlformats.org/officeDocument/2006/relationships/oleObject" Target="../embeddings/oleObject2.bin"/><Relationship Id="rId15" Type="http://schemas.openxmlformats.org/officeDocument/2006/relationships/hyperlink" Target="https://www.videoindexer.ai/media/1b4b02616d/" TargetMode="External"/><Relationship Id="rId10" Type="http://schemas.openxmlformats.org/officeDocument/2006/relationships/image" Target="../media/image142.png"/><Relationship Id="rId4" Type="http://schemas.openxmlformats.org/officeDocument/2006/relationships/notesSlide" Target="../notesSlides/notesSlide55.xml"/><Relationship Id="rId9" Type="http://schemas.openxmlformats.org/officeDocument/2006/relationships/image" Target="../media/image141.png"/><Relationship Id="rId14" Type="http://schemas.openxmlformats.org/officeDocument/2006/relationships/hyperlink" Target="https://azure.microsoft.com/en-us/services/cognitive-services/fac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5.xml"/><Relationship Id="rId5" Type="http://schemas.openxmlformats.org/officeDocument/2006/relationships/hyperlink" Target="https://gallery.cortanaintelligence.com/browse" TargetMode="External"/><Relationship Id="rId4" Type="http://schemas.openxmlformats.org/officeDocument/2006/relationships/image" Target="../media/image14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hyperlink" Target="https://portal.msrc.microsoft.com/en-US/security-guidance/advisory/ADV180002" TargetMode="External"/><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151.svg"/></Relationships>
</file>

<file path=ppt/slides/_rels/slide6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153.svg"/></Relationships>
</file>

<file path=ppt/slides/_rels/slide6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7.xml"/><Relationship Id="rId1" Type="http://schemas.openxmlformats.org/officeDocument/2006/relationships/slideLayout" Target="../slideLayouts/slideLayout14.xml"/><Relationship Id="rId4" Type="http://schemas.openxmlformats.org/officeDocument/2006/relationships/hyperlink" Target="https://www.xkcd.com/1938/"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Angelbeat</a:t>
            </a:r>
          </a:p>
        </p:txBody>
      </p:sp>
      <p:pic>
        <p:nvPicPr>
          <p:cNvPr id="3" name="Picture 2">
            <a:extLst>
              <a:ext uri="{FF2B5EF4-FFF2-40B4-BE49-F238E27FC236}">
                <a16:creationId xmlns:a16="http://schemas.microsoft.com/office/drawing/2014/main" id="{AB7C2660-547F-4BB1-99BB-BD981A784021}"/>
              </a:ext>
            </a:extLst>
          </p:cNvPr>
          <p:cNvPicPr>
            <a:picLocks noChangeAspect="1"/>
          </p:cNvPicPr>
          <p:nvPr/>
        </p:nvPicPr>
        <p:blipFill>
          <a:blip r:embed="rId3"/>
          <a:stretch>
            <a:fillRect/>
          </a:stretch>
        </p:blipFill>
        <p:spPr>
          <a:xfrm>
            <a:off x="298264" y="4564062"/>
            <a:ext cx="6397438" cy="1885950"/>
          </a:xfrm>
          <a:prstGeom prst="rect">
            <a:avLst/>
          </a:prstGeom>
        </p:spPr>
      </p:pic>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p:txBody>
          <a:bodyPr/>
          <a:lstStyle/>
          <a:p>
            <a:r>
              <a:rPr lang="en-US" dirty="0"/>
              <a:t>Jan 23 2018</a:t>
            </a:r>
          </a:p>
        </p:txBody>
      </p:sp>
      <p:sp>
        <p:nvSpPr>
          <p:cNvPr id="11" name="Text Placeholder 10">
            <a:extLst>
              <a:ext uri="{FF2B5EF4-FFF2-40B4-BE49-F238E27FC236}">
                <a16:creationId xmlns:a16="http://schemas.microsoft.com/office/drawing/2014/main" id="{9ACD0CE3-54D8-4785-84BD-E650B26819BD}"/>
              </a:ext>
            </a:extLst>
          </p:cNvPr>
          <p:cNvSpPr>
            <a:spLocks noGrp="1"/>
          </p:cNvSpPr>
          <p:nvPr>
            <p:ph type="body" sz="quarter" idx="13"/>
          </p:nvPr>
        </p:nvSpPr>
        <p:spPr/>
        <p:txBody>
          <a:bodyPr/>
          <a:lstStyle/>
          <a:p>
            <a:r>
              <a:rPr lang="en-US" dirty="0"/>
              <a:t>Oklahoma City, Oklahoma</a:t>
            </a:r>
          </a:p>
        </p:txBody>
      </p:sp>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881" y="6476"/>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8097344"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8097346"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7237182"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data s</a:t>
            </a:r>
            <a:r>
              <a:rPr lang="en-US" sz="1599" dirty="0" err="1">
                <a:solidFill>
                  <a:srgbClr val="0078D7"/>
                </a:solidFill>
                <a:latin typeface="Segoe UI" panose="020B0502040204020203" pitchFamily="34" charset="0"/>
                <a:cs typeface="Segoe UI" panose="020B0502040204020203" pitchFamily="34" charset="0"/>
              </a:rPr>
              <a:t>ervices</a:t>
            </a:r>
            <a:endParaRPr lang="en-US" sz="1599" dirty="0">
              <a:solidFill>
                <a:srgbClr val="0078D7"/>
              </a:solidFill>
              <a:latin typeface="Segoe UI" panose="020B0502040204020203" pitchFamily="34" charset="0"/>
              <a:cs typeface="Segoe UI" panose="020B0502040204020203" pitchFamily="34" charset="0"/>
            </a:endParaRPr>
          </a:p>
        </p:txBody>
      </p:sp>
      <p:sp>
        <p:nvSpPr>
          <p:cNvPr id="76" name="Rectangle 75">
            <a:extLst>
              <a:ext uri="{FF2B5EF4-FFF2-40B4-BE49-F238E27FC236}">
                <a16:creationId xmlns:a16="http://schemas.microsoft.com/office/drawing/2014/main" id="{F753D573-9843-480C-AB40-1D281AECAD55}"/>
              </a:ext>
            </a:extLst>
          </p:cNvPr>
          <p:cNvSpPr/>
          <p:nvPr/>
        </p:nvSpPr>
        <p:spPr>
          <a:xfrm>
            <a:off x="7237182"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SQL </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Server</a:t>
            </a:r>
          </a:p>
        </p:txBody>
      </p:sp>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10105298" y="3343040"/>
            <a:ext cx="217924"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10105298" y="4511134"/>
            <a:ext cx="217922"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9245133"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Security</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and Management</a:t>
            </a:r>
          </a:p>
        </p:txBody>
      </p:sp>
      <p:sp>
        <p:nvSpPr>
          <p:cNvPr id="92" name="Rectangle 91">
            <a:extLst>
              <a:ext uri="{FF2B5EF4-FFF2-40B4-BE49-F238E27FC236}">
                <a16:creationId xmlns:a16="http://schemas.microsoft.com/office/drawing/2014/main" id="{FF7D8C1C-BFD3-48E2-8CE5-963B497E01A0}"/>
              </a:ext>
            </a:extLst>
          </p:cNvPr>
          <p:cNvSpPr/>
          <p:nvPr/>
        </p:nvSpPr>
        <p:spPr>
          <a:xfrm>
            <a:off x="9245133"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On-premises</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infrastructure</a:t>
            </a:r>
          </a:p>
        </p:txBody>
      </p:sp>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6088852"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rgbClr val="A6A6A6"/>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6088853"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5228690"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services</a:t>
            </a:r>
          </a:p>
        </p:txBody>
      </p:sp>
      <p:sp>
        <p:nvSpPr>
          <p:cNvPr id="70" name="Rectangle 69">
            <a:extLst>
              <a:ext uri="{FF2B5EF4-FFF2-40B4-BE49-F238E27FC236}">
                <a16:creationId xmlns:a16="http://schemas.microsoft.com/office/drawing/2014/main" id="{5782A5B2-B029-4677-973A-F7C8359396A9}"/>
              </a:ext>
            </a:extLst>
          </p:cNvPr>
          <p:cNvSpPr/>
          <p:nvPr/>
        </p:nvSpPr>
        <p:spPr>
          <a:xfrm>
            <a:off x="5228690"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Stack</a:t>
            </a: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7237722"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Data </a:t>
            </a:r>
          </a:p>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platform</a:t>
            </a:r>
          </a:p>
        </p:txBody>
      </p:sp>
      <p:sp>
        <p:nvSpPr>
          <p:cNvPr id="87" name="Rectangle 86">
            <a:extLst>
              <a:ext uri="{FF2B5EF4-FFF2-40B4-BE49-F238E27FC236}">
                <a16:creationId xmlns:a16="http://schemas.microsoft.com/office/drawing/2014/main" id="{E77A0E0D-C4C7-41CA-A9E8-1FD859F6D5E2}"/>
              </a:ext>
            </a:extLst>
          </p:cNvPr>
          <p:cNvSpPr/>
          <p:nvPr/>
        </p:nvSpPr>
        <p:spPr bwMode="auto">
          <a:xfrm>
            <a:off x="9245673"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Security and management</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5229230"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Unified cloud p</a:t>
            </a:r>
            <a:r>
              <a:rPr lang="en-US" sz="1428" b="1" dirty="0" err="1">
                <a:solidFill>
                  <a:srgbClr val="002050"/>
                </a:solidFill>
                <a:cs typeface="Segoe UI" panose="020B0502040204020203" pitchFamily="34" charset="0"/>
              </a:rPr>
              <a:t>latform</a:t>
            </a:r>
            <a:endParaRPr lang="en-US" sz="1428" b="1" dirty="0">
              <a:solidFill>
                <a:srgbClr val="002050"/>
              </a:solidFill>
              <a:cs typeface="Segoe UI" panose="020B0502040204020203" pitchFamily="34" charset="0"/>
            </a:endParaRPr>
          </a:p>
        </p:txBody>
      </p:sp>
      <p:sp>
        <p:nvSpPr>
          <p:cNvPr id="38" name="Rectangle 37">
            <a:extLst>
              <a:ext uri="{FF2B5EF4-FFF2-40B4-BE49-F238E27FC236}">
                <a16:creationId xmlns:a16="http://schemas.microsoft.com/office/drawing/2014/main" id="{0218B77A-7562-4E5C-A26F-25A46435112C}"/>
              </a:ext>
            </a:extLst>
          </p:cNvPr>
          <p:cNvSpPr/>
          <p:nvPr/>
        </p:nvSpPr>
        <p:spPr bwMode="auto">
          <a:xfrm>
            <a:off x="3220738"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Common </a:t>
            </a:r>
            <a:br>
              <a:rPr lang="en-US" sz="1428" b="1" dirty="0">
                <a:solidFill>
                  <a:srgbClr val="002050"/>
                </a:solidFill>
                <a:cs typeface="Segoe UI" panose="020B0502040204020203" pitchFamily="34" charset="0"/>
              </a:rPr>
            </a:br>
            <a:r>
              <a:rPr lang="en-US" sz="1428" b="1" dirty="0">
                <a:solidFill>
                  <a:srgbClr val="002050"/>
                </a:solidFill>
                <a:cs typeface="Segoe UI" panose="020B05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4080362" y="3343039"/>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4080362"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3220197"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67" name="Rectangle 66">
            <a:extLst>
              <a:ext uri="{FF2B5EF4-FFF2-40B4-BE49-F238E27FC236}">
                <a16:creationId xmlns:a16="http://schemas.microsoft.com/office/drawing/2014/main" id="{27C431E3-45C0-4664-9DC1-64D2CE563C45}"/>
              </a:ext>
            </a:extLst>
          </p:cNvPr>
          <p:cNvSpPr/>
          <p:nvPr/>
        </p:nvSpPr>
        <p:spPr>
          <a:xfrm>
            <a:off x="3220197"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118" name="Rectangle 117">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cxnSp>
        <p:nvCxnSpPr>
          <p:cNvPr id="125" name="Straight Connector 124">
            <a:extLst>
              <a:ext uri="{FF2B5EF4-FFF2-40B4-BE49-F238E27FC236}">
                <a16:creationId xmlns:a16="http://schemas.microsoft.com/office/drawing/2014/main" id="{666995A1-F57E-40F9-A7AD-9C95688B5828}"/>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68" name="Rectangle 67">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9" name="Rectangle 68">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96" name="Rectangle 95">
            <a:extLst>
              <a:ext uri="{FF2B5EF4-FFF2-40B4-BE49-F238E27FC236}">
                <a16:creationId xmlns:a16="http://schemas.microsoft.com/office/drawing/2014/main" id="{49535226-A5A3-44D8-A4FC-5A49A448740E}"/>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8" name="Rectangle 97">
            <a:extLst>
              <a:ext uri="{FF2B5EF4-FFF2-40B4-BE49-F238E27FC236}">
                <a16:creationId xmlns:a16="http://schemas.microsoft.com/office/drawing/2014/main" id="{5FDFACDC-96D5-4BA5-8D54-B8F95EB3E06F}"/>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9" name="light">
            <a:extLst>
              <a:ext uri="{FF2B5EF4-FFF2-40B4-BE49-F238E27FC236}">
                <a16:creationId xmlns:a16="http://schemas.microsoft.com/office/drawing/2014/main" id="{57991A70-4936-428B-9A9E-2E9E26BB60A1}"/>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0" name="Freeform 60">
            <a:extLst>
              <a:ext uri="{FF2B5EF4-FFF2-40B4-BE49-F238E27FC236}">
                <a16:creationId xmlns:a16="http://schemas.microsoft.com/office/drawing/2014/main" id="{C2800AB5-2FCF-4153-B424-7375C18C80FF}"/>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49" name="Title 1">
            <a:extLst>
              <a:ext uri="{FF2B5EF4-FFF2-40B4-BE49-F238E27FC236}">
                <a16:creationId xmlns:a16="http://schemas.microsoft.com/office/drawing/2014/main" id="{11F68C0C-7BAD-4425-B094-371C47CCFA3B}"/>
              </a:ext>
            </a:extLst>
          </p:cNvPr>
          <p:cNvSpPr txBox="1">
            <a:spLocks/>
          </p:cNvSpPr>
          <p:nvPr/>
        </p:nvSpPr>
        <p:spPr>
          <a:xfrm>
            <a:off x="3083653" y="486570"/>
            <a:ext cx="80780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The only consistent, hybrid cloud</a:t>
            </a:r>
          </a:p>
        </p:txBody>
      </p:sp>
      <p:grpSp>
        <p:nvGrpSpPr>
          <p:cNvPr id="3" name="Group 2"/>
          <p:cNvGrpSpPr/>
          <p:nvPr/>
        </p:nvGrpSpPr>
        <p:grpSpPr>
          <a:xfrm>
            <a:off x="4015072" y="2199165"/>
            <a:ext cx="7127367" cy="3264784"/>
            <a:chOff x="3935838" y="2156240"/>
            <a:chExt cx="6988249" cy="3201059"/>
          </a:xfrm>
        </p:grpSpPr>
        <p:grpSp>
          <p:nvGrpSpPr>
            <p:cNvPr id="54" name="Group 53">
              <a:extLst>
                <a:ext uri="{FF2B5EF4-FFF2-40B4-BE49-F238E27FC236}">
                  <a16:creationId xmlns:a16="http://schemas.microsoft.com/office/drawing/2014/main" id="{94EBD3D5-2647-4E74-851A-909398070D0E}"/>
                </a:ext>
              </a:extLst>
            </p:cNvPr>
            <p:cNvGrpSpPr/>
            <p:nvPr/>
          </p:nvGrpSpPr>
          <p:grpSpPr>
            <a:xfrm>
              <a:off x="3936889" y="2607785"/>
              <a:ext cx="341742" cy="452376"/>
              <a:chOff x="2989197" y="3117304"/>
              <a:chExt cx="172645" cy="220603"/>
            </a:xfrm>
            <a:noFill/>
          </p:grpSpPr>
          <p:sp>
            <p:nvSpPr>
              <p:cNvPr id="85" name="Oval 5">
                <a:extLst>
                  <a:ext uri="{FF2B5EF4-FFF2-40B4-BE49-F238E27FC236}">
                    <a16:creationId xmlns:a16="http://schemas.microsoft.com/office/drawing/2014/main" id="{65A33B52-C49C-4061-8237-C4DF20C584BA}"/>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86" name="Freeform 6">
                <a:extLst>
                  <a:ext uri="{FF2B5EF4-FFF2-40B4-BE49-F238E27FC236}">
                    <a16:creationId xmlns:a16="http://schemas.microsoft.com/office/drawing/2014/main" id="{2415DACD-7CD4-4BFC-889A-B8E17D23ADA0}"/>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55" name="Group 54">
              <a:extLst>
                <a:ext uri="{FF2B5EF4-FFF2-40B4-BE49-F238E27FC236}">
                  <a16:creationId xmlns:a16="http://schemas.microsoft.com/office/drawing/2014/main" id="{6CFB70BF-4B5C-48E3-B5F1-0DDE8D21A1F2}"/>
                </a:ext>
              </a:extLst>
            </p:cNvPr>
            <p:cNvGrpSpPr/>
            <p:nvPr/>
          </p:nvGrpSpPr>
          <p:grpSpPr>
            <a:xfrm>
              <a:off x="9740572" y="2156240"/>
              <a:ext cx="1183515" cy="930006"/>
              <a:chOff x="9854443" y="1455869"/>
              <a:chExt cx="1521253" cy="1195403"/>
            </a:xfrm>
          </p:grpSpPr>
          <p:grpSp>
            <p:nvGrpSpPr>
              <p:cNvPr id="58" name="Group 57">
                <a:extLst>
                  <a:ext uri="{FF2B5EF4-FFF2-40B4-BE49-F238E27FC236}">
                    <a16:creationId xmlns:a16="http://schemas.microsoft.com/office/drawing/2014/main" id="{CE1970A8-2FE3-4FAB-A253-1CDD7F4B3A3B}"/>
                  </a:ext>
                </a:extLst>
              </p:cNvPr>
              <p:cNvGrpSpPr/>
              <p:nvPr/>
            </p:nvGrpSpPr>
            <p:grpSpPr>
              <a:xfrm>
                <a:off x="9854443" y="2083447"/>
                <a:ext cx="675016" cy="567825"/>
                <a:chOff x="1453655" y="2514411"/>
                <a:chExt cx="489783" cy="412007"/>
              </a:xfrm>
            </p:grpSpPr>
            <p:sp>
              <p:nvSpPr>
                <p:cNvPr id="73" name="Rectangle 72">
                  <a:extLst>
                    <a:ext uri="{FF2B5EF4-FFF2-40B4-BE49-F238E27FC236}">
                      <a16:creationId xmlns:a16="http://schemas.microsoft.com/office/drawing/2014/main" id="{F3C4D888-55B2-4BAD-87E1-717E09F96E9A}"/>
                    </a:ext>
                  </a:extLst>
                </p:cNvPr>
                <p:cNvSpPr/>
                <p:nvPr/>
              </p:nvSpPr>
              <p:spPr bwMode="auto">
                <a:xfrm>
                  <a:off x="1453655" y="2514411"/>
                  <a:ext cx="489783" cy="412007"/>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829D994D-4C7F-46FA-8B4F-60DEA00629CA}"/>
                    </a:ext>
                  </a:extLst>
                </p:cNvPr>
                <p:cNvGrpSpPr/>
                <p:nvPr/>
              </p:nvGrpSpPr>
              <p:grpSpPr>
                <a:xfrm>
                  <a:off x="1602163" y="2574920"/>
                  <a:ext cx="208797" cy="296154"/>
                  <a:chOff x="6141433" y="2184400"/>
                  <a:chExt cx="1838910" cy="2608262"/>
                </a:xfrm>
                <a:solidFill>
                  <a:srgbClr val="002060"/>
                </a:solidFill>
              </p:grpSpPr>
              <p:sp>
                <p:nvSpPr>
                  <p:cNvPr id="75" name="Freeform 95">
                    <a:extLst>
                      <a:ext uri="{FF2B5EF4-FFF2-40B4-BE49-F238E27FC236}">
                        <a16:creationId xmlns:a16="http://schemas.microsoft.com/office/drawing/2014/main" id="{F425D9E1-43BF-4F1E-A2D0-B153174C37D2}"/>
                      </a:ext>
                    </a:extLst>
                  </p:cNvPr>
                  <p:cNvSpPr/>
                  <p:nvPr/>
                </p:nvSpPr>
                <p:spPr bwMode="auto">
                  <a:xfrm>
                    <a:off x="7107219" y="2184400"/>
                    <a:ext cx="873124" cy="2608262"/>
                  </a:xfrm>
                  <a:custGeom>
                    <a:avLst/>
                    <a:gdLst>
                      <a:gd name="connsiteX0" fmla="*/ 436562 w 873124"/>
                      <a:gd name="connsiteY0" fmla="*/ 0 h 2608262"/>
                      <a:gd name="connsiteX1" fmla="*/ 873124 w 873124"/>
                      <a:gd name="connsiteY1" fmla="*/ 436562 h 2608262"/>
                      <a:gd name="connsiteX2" fmla="*/ 680648 w 873124"/>
                      <a:gd name="connsiteY2" fmla="*/ 798566 h 2608262"/>
                      <a:gd name="connsiteX3" fmla="*/ 627062 w 873124"/>
                      <a:gd name="connsiteY3" fmla="*/ 827652 h 2608262"/>
                      <a:gd name="connsiteX4" fmla="*/ 627062 w 873124"/>
                      <a:gd name="connsiteY4" fmla="*/ 2417762 h 2608262"/>
                      <a:gd name="connsiteX5" fmla="*/ 436562 w 873124"/>
                      <a:gd name="connsiteY5" fmla="*/ 2608262 h 2608262"/>
                      <a:gd name="connsiteX6" fmla="*/ 246062 w 873124"/>
                      <a:gd name="connsiteY6" fmla="*/ 2417762 h 2608262"/>
                      <a:gd name="connsiteX7" fmla="*/ 246062 w 873124"/>
                      <a:gd name="connsiteY7" fmla="*/ 827652 h 2608262"/>
                      <a:gd name="connsiteX8" fmla="*/ 192476 w 873124"/>
                      <a:gd name="connsiteY8" fmla="*/ 798566 h 2608262"/>
                      <a:gd name="connsiteX9" fmla="*/ 0 w 873124"/>
                      <a:gd name="connsiteY9" fmla="*/ 436562 h 2608262"/>
                      <a:gd name="connsiteX10" fmla="*/ 436562 w 873124"/>
                      <a:gd name="connsiteY10" fmla="*/ 0 h 2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3124" h="2608262">
                        <a:moveTo>
                          <a:pt x="436562" y="0"/>
                        </a:moveTo>
                        <a:cubicBezTo>
                          <a:pt x="677669" y="0"/>
                          <a:pt x="873124" y="195455"/>
                          <a:pt x="873124" y="436562"/>
                        </a:cubicBezTo>
                        <a:cubicBezTo>
                          <a:pt x="873124" y="587254"/>
                          <a:pt x="796775" y="720113"/>
                          <a:pt x="680648" y="798566"/>
                        </a:cubicBezTo>
                        <a:lnTo>
                          <a:pt x="627062" y="827652"/>
                        </a:lnTo>
                        <a:lnTo>
                          <a:pt x="627062" y="2417762"/>
                        </a:lnTo>
                        <a:cubicBezTo>
                          <a:pt x="627062" y="2522972"/>
                          <a:pt x="541772" y="2608262"/>
                          <a:pt x="436562" y="2608262"/>
                        </a:cubicBezTo>
                        <a:cubicBezTo>
                          <a:pt x="331352" y="2608262"/>
                          <a:pt x="246062" y="2522972"/>
                          <a:pt x="246062" y="2417762"/>
                        </a:cubicBezTo>
                        <a:lnTo>
                          <a:pt x="246062" y="827652"/>
                        </a:lnTo>
                        <a:lnTo>
                          <a:pt x="192476" y="798566"/>
                        </a:lnTo>
                        <a:cubicBezTo>
                          <a:pt x="76349" y="720113"/>
                          <a:pt x="0" y="587254"/>
                          <a:pt x="0" y="436562"/>
                        </a:cubicBezTo>
                        <a:cubicBezTo>
                          <a:pt x="0" y="195455"/>
                          <a:pt x="195455" y="0"/>
                          <a:pt x="436562" y="0"/>
                        </a:cubicBez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96">
                    <a:extLst>
                      <a:ext uri="{FF2B5EF4-FFF2-40B4-BE49-F238E27FC236}">
                        <a16:creationId xmlns:a16="http://schemas.microsoft.com/office/drawing/2014/main" id="{5B8C65CD-B349-4B13-AD8E-EF975AAD0CD5}"/>
                      </a:ext>
                    </a:extLst>
                  </p:cNvPr>
                  <p:cNvSpPr/>
                  <p:nvPr/>
                </p:nvSpPr>
                <p:spPr bwMode="auto">
                  <a:xfrm rot="10800000">
                    <a:off x="6141433" y="3573462"/>
                    <a:ext cx="381000" cy="1219200"/>
                  </a:xfrm>
                  <a:custGeom>
                    <a:avLst/>
                    <a:gdLst>
                      <a:gd name="connsiteX0" fmla="*/ 381000 w 381000"/>
                      <a:gd name="connsiteY0" fmla="*/ 1219200 h 1219200"/>
                      <a:gd name="connsiteX1" fmla="*/ 190500 w 381000"/>
                      <a:gd name="connsiteY1" fmla="*/ 1219200 h 1219200"/>
                      <a:gd name="connsiteX2" fmla="*/ 0 w 381000"/>
                      <a:gd name="connsiteY2" fmla="*/ 1219200 h 1219200"/>
                      <a:gd name="connsiteX3" fmla="*/ 0 w 381000"/>
                      <a:gd name="connsiteY3" fmla="*/ 1028700 h 1219200"/>
                      <a:gd name="connsiteX4" fmla="*/ 0 w 381000"/>
                      <a:gd name="connsiteY4" fmla="*/ 533400 h 1219200"/>
                      <a:gd name="connsiteX5" fmla="*/ 0 w 381000"/>
                      <a:gd name="connsiteY5" fmla="*/ 190500 h 1219200"/>
                      <a:gd name="connsiteX6" fmla="*/ 190500 w 381000"/>
                      <a:gd name="connsiteY6" fmla="*/ 0 h 1219200"/>
                      <a:gd name="connsiteX7" fmla="*/ 381000 w 381000"/>
                      <a:gd name="connsiteY7" fmla="*/ 190500 h 1219200"/>
                      <a:gd name="connsiteX8" fmla="*/ 381000 w 381000"/>
                      <a:gd name="connsiteY8" fmla="*/ 533400 h 1219200"/>
                      <a:gd name="connsiteX9" fmla="*/ 381000 w 381000"/>
                      <a:gd name="connsiteY9" fmla="*/ 10287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1219200">
                        <a:moveTo>
                          <a:pt x="381000" y="1219200"/>
                        </a:moveTo>
                        <a:lnTo>
                          <a:pt x="190500" y="1219200"/>
                        </a:lnTo>
                        <a:lnTo>
                          <a:pt x="0" y="1219200"/>
                        </a:lnTo>
                        <a:lnTo>
                          <a:pt x="0" y="1028700"/>
                        </a:lnTo>
                        <a:lnTo>
                          <a:pt x="0" y="533400"/>
                        </a:lnTo>
                        <a:lnTo>
                          <a:pt x="0" y="190500"/>
                        </a:lnTo>
                        <a:cubicBezTo>
                          <a:pt x="0" y="85290"/>
                          <a:pt x="85290" y="0"/>
                          <a:pt x="190500" y="0"/>
                        </a:cubicBezTo>
                        <a:cubicBezTo>
                          <a:pt x="295710" y="0"/>
                          <a:pt x="381000" y="85290"/>
                          <a:pt x="381000" y="190500"/>
                        </a:cubicBezTo>
                        <a:lnTo>
                          <a:pt x="381000" y="533400"/>
                        </a:lnTo>
                        <a:lnTo>
                          <a:pt x="381000" y="1028700"/>
                        </a:ln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Pentagon 97">
                    <a:extLst>
                      <a:ext uri="{FF2B5EF4-FFF2-40B4-BE49-F238E27FC236}">
                        <a16:creationId xmlns:a16="http://schemas.microsoft.com/office/drawing/2014/main" id="{AB1C35E4-7C0E-42B0-895A-D126719FFA54}"/>
                      </a:ext>
                    </a:extLst>
                  </p:cNvPr>
                  <p:cNvSpPr/>
                  <p:nvPr/>
                </p:nvSpPr>
                <p:spPr bwMode="auto">
                  <a:xfrm rot="5400000">
                    <a:off x="6089640" y="2251076"/>
                    <a:ext cx="496887" cy="363541"/>
                  </a:xfrm>
                  <a:prstGeom prst="homePlate">
                    <a:avLst/>
                  </a:pr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28ABB7C2-8303-4A2C-B3AD-9CD7FAADC908}"/>
                      </a:ext>
                    </a:extLst>
                  </p:cNvPr>
                  <p:cNvCxnSpPr/>
                  <p:nvPr/>
                </p:nvCxnSpPr>
                <p:spPr>
                  <a:xfrm flipH="1">
                    <a:off x="6331930" y="2681294"/>
                    <a:ext cx="6154" cy="892168"/>
                  </a:xfrm>
                  <a:prstGeom prst="line">
                    <a:avLst/>
                  </a:prstGeom>
                  <a:grpFill/>
                  <a:ln w="28575" cap="flat" cmpd="sng" algn="ctr">
                    <a:solidFill>
                      <a:srgbClr val="001F54"/>
                    </a:solidFill>
                    <a:prstDash val="solid"/>
                    <a:miter lim="800000"/>
                    <a:headEnd type="none" w="med" len="med"/>
                    <a:tailEnd type="none" w="med" len="med"/>
                  </a:ln>
                  <a:effectLst/>
                </p:spPr>
              </p:cxnSp>
              <p:cxnSp>
                <p:nvCxnSpPr>
                  <p:cNvPr id="84" name="Straight Connector 83">
                    <a:extLst>
                      <a:ext uri="{FF2B5EF4-FFF2-40B4-BE49-F238E27FC236}">
                        <a16:creationId xmlns:a16="http://schemas.microsoft.com/office/drawing/2014/main" id="{A66B89DC-DBB4-4A63-905F-1E652C37B3E6}"/>
                      </a:ext>
                    </a:extLst>
                  </p:cNvPr>
                  <p:cNvCxnSpPr/>
                  <p:nvPr/>
                </p:nvCxnSpPr>
                <p:spPr>
                  <a:xfrm>
                    <a:off x="7543781" y="2184400"/>
                    <a:ext cx="1" cy="418531"/>
                  </a:xfrm>
                  <a:prstGeom prst="line">
                    <a:avLst/>
                  </a:prstGeom>
                  <a:grpFill/>
                  <a:ln w="28575" cap="flat" cmpd="sng" algn="ctr">
                    <a:solidFill>
                      <a:srgbClr val="001F54"/>
                    </a:solidFill>
                    <a:prstDash val="solid"/>
                    <a:miter lim="800000"/>
                    <a:headEnd type="none" w="med" len="med"/>
                    <a:tailEnd type="none" w="med" len="med"/>
                  </a:ln>
                  <a:effectLst/>
                </p:spPr>
              </p:cxnSp>
            </p:grpSp>
          </p:grpSp>
          <p:sp>
            <p:nvSpPr>
              <p:cNvPr id="60" name="Freeform 5">
                <a:extLst>
                  <a:ext uri="{FF2B5EF4-FFF2-40B4-BE49-F238E27FC236}">
                    <a16:creationId xmlns:a16="http://schemas.microsoft.com/office/drawing/2014/main" id="{8A6E20D0-80F3-4E20-9AA0-8F8A92AF69CB}"/>
                  </a:ext>
                </a:extLst>
              </p:cNvPr>
              <p:cNvSpPr>
                <a:spLocks noChangeAspect="1"/>
              </p:cNvSpPr>
              <p:nvPr/>
            </p:nvSpPr>
            <p:spPr bwMode="auto">
              <a:xfrm>
                <a:off x="10549864" y="1455869"/>
                <a:ext cx="825832" cy="574096"/>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solidFill>
                    <a:srgbClr val="75787B"/>
                  </a:solidFill>
                  <a:latin typeface="Segoe UI Light"/>
                </a:endParaRPr>
              </a:p>
            </p:txBody>
          </p:sp>
          <p:cxnSp>
            <p:nvCxnSpPr>
              <p:cNvPr id="61" name="Straight Arrow Connector 60">
                <a:extLst>
                  <a:ext uri="{FF2B5EF4-FFF2-40B4-BE49-F238E27FC236}">
                    <a16:creationId xmlns:a16="http://schemas.microsoft.com/office/drawing/2014/main" id="{28E8BE69-6C68-46CF-AD74-2D5B00DC6D36}"/>
                  </a:ext>
                </a:extLst>
              </p:cNvPr>
              <p:cNvCxnSpPr>
                <a:cxnSpLocks/>
              </p:cNvCxnSpPr>
              <p:nvPr/>
            </p:nvCxnSpPr>
            <p:spPr>
              <a:xfrm flipV="1">
                <a:off x="10955337" y="2058254"/>
                <a:ext cx="0" cy="307483"/>
              </a:xfrm>
              <a:prstGeom prst="straightConnector1">
                <a:avLst/>
              </a:prstGeom>
              <a:noFill/>
              <a:ln w="28575" cap="flat" cmpd="sng" algn="ctr">
                <a:solidFill>
                  <a:srgbClr val="001F54"/>
                </a:solidFill>
                <a:prstDash val="solid"/>
                <a:headEnd type="none" w="med" len="med"/>
                <a:tailEnd type="triangle" w="lg" len="sm"/>
              </a:ln>
              <a:effectLst/>
            </p:spPr>
          </p:cxnSp>
          <p:cxnSp>
            <p:nvCxnSpPr>
              <p:cNvPr id="72" name="Straight Arrow Connector 71">
                <a:extLst>
                  <a:ext uri="{FF2B5EF4-FFF2-40B4-BE49-F238E27FC236}">
                    <a16:creationId xmlns:a16="http://schemas.microsoft.com/office/drawing/2014/main" id="{FE556F7A-0EE7-4C14-850B-A81A147E35EA}"/>
                  </a:ext>
                </a:extLst>
              </p:cNvPr>
              <p:cNvCxnSpPr>
                <a:cxnSpLocks/>
              </p:cNvCxnSpPr>
              <p:nvPr/>
            </p:nvCxnSpPr>
            <p:spPr>
              <a:xfrm>
                <a:off x="10541494" y="2365737"/>
                <a:ext cx="420013" cy="0"/>
              </a:xfrm>
              <a:prstGeom prst="straightConnector1">
                <a:avLst/>
              </a:prstGeom>
              <a:noFill/>
              <a:ln w="28575" cap="flat" cmpd="sng" algn="ctr">
                <a:solidFill>
                  <a:srgbClr val="001F54"/>
                </a:solidFill>
                <a:prstDash val="solid"/>
                <a:headEnd type="none" w="med" len="med"/>
                <a:tailEnd type="none" w="lg" len="sm"/>
              </a:ln>
              <a:effectLst/>
            </p:spPr>
          </p:cxnSp>
        </p:grpSp>
        <p:sp>
          <p:nvSpPr>
            <p:cNvPr id="56" name="Freeform 5">
              <a:extLst>
                <a:ext uri="{FF2B5EF4-FFF2-40B4-BE49-F238E27FC236}">
                  <a16:creationId xmlns:a16="http://schemas.microsoft.com/office/drawing/2014/main" id="{B036FA4C-D57F-4500-800C-9972597820D6}"/>
                </a:ext>
              </a:extLst>
            </p:cNvPr>
            <p:cNvSpPr>
              <a:spLocks noChangeAspect="1"/>
            </p:cNvSpPr>
            <p:nvPr/>
          </p:nvSpPr>
          <p:spPr bwMode="auto">
            <a:xfrm>
              <a:off x="5749143" y="2633953"/>
              <a:ext cx="642487" cy="4466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gradFill>
                  <a:gsLst>
                    <a:gs pos="17699">
                      <a:srgbClr val="B4009E"/>
                    </a:gs>
                    <a:gs pos="100000">
                      <a:srgbClr val="B4009E"/>
                    </a:gs>
                  </a:gsLst>
                  <a:lin ang="5400000" scaled="1"/>
                </a:gradFill>
                <a:latin typeface="Segoe UI Light"/>
              </a:endParaRPr>
            </a:p>
          </p:txBody>
        </p:sp>
        <p:sp>
          <p:nvSpPr>
            <p:cNvPr id="57" name="Cylinder 120">
              <a:extLst>
                <a:ext uri="{FF2B5EF4-FFF2-40B4-BE49-F238E27FC236}">
                  <a16:creationId xmlns:a16="http://schemas.microsoft.com/office/drawing/2014/main" id="{CB2E82CD-3A74-490E-A3D8-F0194F88005A}"/>
                </a:ext>
              </a:extLst>
            </p:cNvPr>
            <p:cNvSpPr/>
            <p:nvPr/>
          </p:nvSpPr>
          <p:spPr bwMode="auto">
            <a:xfrm>
              <a:off x="7820910" y="2605954"/>
              <a:ext cx="480560" cy="499030"/>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7E6D6D5-8AE0-4BAF-89D4-9DE357A89F59}"/>
                </a:ext>
              </a:extLst>
            </p:cNvPr>
            <p:cNvGrpSpPr>
              <a:grpSpLocks noChangeAspect="1"/>
            </p:cNvGrpSpPr>
            <p:nvPr/>
          </p:nvGrpSpPr>
          <p:grpSpPr>
            <a:xfrm>
              <a:off x="3935838" y="4816285"/>
              <a:ext cx="343845" cy="455163"/>
              <a:chOff x="2989197" y="3117304"/>
              <a:chExt cx="172645" cy="220603"/>
            </a:xfrm>
            <a:noFill/>
          </p:grpSpPr>
          <p:sp>
            <p:nvSpPr>
              <p:cNvPr id="135" name="Oval 5">
                <a:extLst>
                  <a:ext uri="{FF2B5EF4-FFF2-40B4-BE49-F238E27FC236}">
                    <a16:creationId xmlns:a16="http://schemas.microsoft.com/office/drawing/2014/main" id="{C270AFFF-CAD4-462E-8E24-AA5FF469AD57}"/>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136" name="Freeform 6">
                <a:extLst>
                  <a:ext uri="{FF2B5EF4-FFF2-40B4-BE49-F238E27FC236}">
                    <a16:creationId xmlns:a16="http://schemas.microsoft.com/office/drawing/2014/main" id="{EE2E6859-F3D4-4387-9411-84227E36953B}"/>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97" name="Group 96">
              <a:extLst>
                <a:ext uri="{FF2B5EF4-FFF2-40B4-BE49-F238E27FC236}">
                  <a16:creationId xmlns:a16="http://schemas.microsoft.com/office/drawing/2014/main" id="{2B6D3D7D-D992-40FA-A290-67A0E6BCE78E}"/>
                </a:ext>
              </a:extLst>
            </p:cNvPr>
            <p:cNvGrpSpPr/>
            <p:nvPr/>
          </p:nvGrpSpPr>
          <p:grpSpPr>
            <a:xfrm>
              <a:off x="5749143" y="4816835"/>
              <a:ext cx="642487" cy="540464"/>
              <a:chOff x="4328280" y="5634327"/>
              <a:chExt cx="825832" cy="694694"/>
            </a:xfrm>
          </p:grpSpPr>
          <p:sp>
            <p:nvSpPr>
              <p:cNvPr id="133" name="Rectangle 132">
                <a:extLst>
                  <a:ext uri="{FF2B5EF4-FFF2-40B4-BE49-F238E27FC236}">
                    <a16:creationId xmlns:a16="http://schemas.microsoft.com/office/drawing/2014/main" id="{FBEC8CA7-7FDF-451E-AEB3-B9EB8A4DD170}"/>
                  </a:ext>
                </a:extLst>
              </p:cNvPr>
              <p:cNvSpPr/>
              <p:nvPr/>
            </p:nvSpPr>
            <p:spPr bwMode="auto">
              <a:xfrm>
                <a:off x="4328280" y="5634327"/>
                <a:ext cx="825832" cy="694694"/>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Freeform 5">
                <a:extLst>
                  <a:ext uri="{FF2B5EF4-FFF2-40B4-BE49-F238E27FC236}">
                    <a16:creationId xmlns:a16="http://schemas.microsoft.com/office/drawing/2014/main" id="{3D0607F6-5209-4C6B-A05F-913348949359}"/>
                  </a:ext>
                </a:extLst>
              </p:cNvPr>
              <p:cNvSpPr>
                <a:spLocks noChangeAspect="1"/>
              </p:cNvSpPr>
              <p:nvPr/>
            </p:nvSpPr>
            <p:spPr bwMode="auto">
              <a:xfrm>
                <a:off x="4447810" y="5767682"/>
                <a:ext cx="586773" cy="40790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a:gradFill>
                    <a:gsLst>
                      <a:gs pos="17699">
                        <a:srgbClr val="B4009E"/>
                      </a:gs>
                      <a:gs pos="100000">
                        <a:srgbClr val="B4009E"/>
                      </a:gs>
                    </a:gsLst>
                    <a:lin ang="5400000" scaled="1"/>
                  </a:gradFill>
                  <a:latin typeface="Segoe UI Light"/>
                </a:endParaRPr>
              </a:p>
            </p:txBody>
          </p:sp>
        </p:grpSp>
        <p:sp>
          <p:nvSpPr>
            <p:cNvPr id="103" name="Cylinder 167">
              <a:extLst>
                <a:ext uri="{FF2B5EF4-FFF2-40B4-BE49-F238E27FC236}">
                  <a16:creationId xmlns:a16="http://schemas.microsoft.com/office/drawing/2014/main" id="{3E6455FB-B3F1-4D72-B4E8-7F0CCF4FE79F}"/>
                </a:ext>
              </a:extLst>
            </p:cNvPr>
            <p:cNvSpPr/>
            <p:nvPr/>
          </p:nvSpPr>
          <p:spPr bwMode="auto">
            <a:xfrm>
              <a:off x="7825600" y="4806204"/>
              <a:ext cx="480560" cy="499032"/>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9659688" y="4785481"/>
              <a:ext cx="737514" cy="540463"/>
              <a:chOff x="9659688" y="4785481"/>
              <a:chExt cx="737514" cy="540463"/>
            </a:xfrm>
          </p:grpSpPr>
          <p:sp>
            <p:nvSpPr>
              <p:cNvPr id="120" name="Rectangle 119">
                <a:extLst>
                  <a:ext uri="{FF2B5EF4-FFF2-40B4-BE49-F238E27FC236}">
                    <a16:creationId xmlns:a16="http://schemas.microsoft.com/office/drawing/2014/main" id="{D37BD02E-8FE0-43C3-8189-243CE8EAB2BA}"/>
                  </a:ext>
                </a:extLst>
              </p:cNvPr>
              <p:cNvSpPr/>
              <p:nvPr/>
            </p:nvSpPr>
            <p:spPr bwMode="auto">
              <a:xfrm>
                <a:off x="9659688"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860904F6-2643-485F-8761-B7BACF72EE8E}"/>
                  </a:ext>
                </a:extLst>
              </p:cNvPr>
              <p:cNvCxnSpPr/>
              <p:nvPr/>
            </p:nvCxnSpPr>
            <p:spPr>
              <a:xfrm>
                <a:off x="9659688" y="4884323"/>
                <a:ext cx="316607" cy="0"/>
              </a:xfrm>
              <a:prstGeom prst="line">
                <a:avLst/>
              </a:prstGeom>
              <a:noFill/>
              <a:ln w="28575" cap="flat" cmpd="sng" algn="ctr">
                <a:solidFill>
                  <a:srgbClr val="001F54"/>
                </a:solidFill>
                <a:prstDash val="solid"/>
                <a:headEnd type="none"/>
                <a:tailEnd type="none"/>
              </a:ln>
              <a:effectLst/>
            </p:spPr>
          </p:cxnSp>
          <p:cxnSp>
            <p:nvCxnSpPr>
              <p:cNvPr id="122" name="Straight Connector 121">
                <a:extLst>
                  <a:ext uri="{FF2B5EF4-FFF2-40B4-BE49-F238E27FC236}">
                    <a16:creationId xmlns:a16="http://schemas.microsoft.com/office/drawing/2014/main" id="{0DABDDF1-BB4A-4F8A-9DE5-058322107D40}"/>
                  </a:ext>
                </a:extLst>
              </p:cNvPr>
              <p:cNvCxnSpPr/>
              <p:nvPr/>
            </p:nvCxnSpPr>
            <p:spPr>
              <a:xfrm>
                <a:off x="9659688" y="4970681"/>
                <a:ext cx="316607" cy="0"/>
              </a:xfrm>
              <a:prstGeom prst="line">
                <a:avLst/>
              </a:prstGeom>
              <a:noFill/>
              <a:ln w="28575" cap="flat" cmpd="sng" algn="ctr">
                <a:solidFill>
                  <a:srgbClr val="001F54"/>
                </a:solidFill>
                <a:prstDash val="solid"/>
                <a:headEnd type="none"/>
                <a:tailEnd type="none"/>
              </a:ln>
              <a:effectLst/>
            </p:spPr>
          </p:cxnSp>
          <p:cxnSp>
            <p:nvCxnSpPr>
              <p:cNvPr id="123" name="Straight Connector 122">
                <a:extLst>
                  <a:ext uri="{FF2B5EF4-FFF2-40B4-BE49-F238E27FC236}">
                    <a16:creationId xmlns:a16="http://schemas.microsoft.com/office/drawing/2014/main" id="{0BC90513-CDF2-422C-A653-69135FA80C23}"/>
                  </a:ext>
                </a:extLst>
              </p:cNvPr>
              <p:cNvCxnSpPr/>
              <p:nvPr/>
            </p:nvCxnSpPr>
            <p:spPr>
              <a:xfrm>
                <a:off x="9659688" y="5057040"/>
                <a:ext cx="316607" cy="0"/>
              </a:xfrm>
              <a:prstGeom prst="line">
                <a:avLst/>
              </a:prstGeom>
              <a:noFill/>
              <a:ln w="28575" cap="flat" cmpd="sng" algn="ctr">
                <a:solidFill>
                  <a:srgbClr val="001F54"/>
                </a:solidFill>
                <a:prstDash val="solid"/>
                <a:headEnd type="none"/>
                <a:tailEnd type="none"/>
              </a:ln>
              <a:effectLst/>
            </p:spPr>
          </p:cxnSp>
          <p:cxnSp>
            <p:nvCxnSpPr>
              <p:cNvPr id="124" name="Straight Connector 123">
                <a:extLst>
                  <a:ext uri="{FF2B5EF4-FFF2-40B4-BE49-F238E27FC236}">
                    <a16:creationId xmlns:a16="http://schemas.microsoft.com/office/drawing/2014/main" id="{959EE230-AB57-4F9F-A665-7300719C41BD}"/>
                  </a:ext>
                </a:extLst>
              </p:cNvPr>
              <p:cNvCxnSpPr/>
              <p:nvPr/>
            </p:nvCxnSpPr>
            <p:spPr>
              <a:xfrm>
                <a:off x="9659688" y="5143399"/>
                <a:ext cx="316607" cy="0"/>
              </a:xfrm>
              <a:prstGeom prst="line">
                <a:avLst/>
              </a:prstGeom>
              <a:noFill/>
              <a:ln w="28575" cap="flat" cmpd="sng" algn="ctr">
                <a:solidFill>
                  <a:srgbClr val="001F54"/>
                </a:solidFill>
                <a:prstDash val="solid"/>
                <a:headEnd type="none"/>
                <a:tailEnd type="none"/>
              </a:ln>
              <a:effectLst/>
            </p:spPr>
          </p:cxnSp>
          <p:cxnSp>
            <p:nvCxnSpPr>
              <p:cNvPr id="126" name="Straight Connector 125">
                <a:extLst>
                  <a:ext uri="{FF2B5EF4-FFF2-40B4-BE49-F238E27FC236}">
                    <a16:creationId xmlns:a16="http://schemas.microsoft.com/office/drawing/2014/main" id="{CB0A31A6-DD61-4B2C-83AD-ABCE3936D561}"/>
                  </a:ext>
                </a:extLst>
              </p:cNvPr>
              <p:cNvCxnSpPr/>
              <p:nvPr/>
            </p:nvCxnSpPr>
            <p:spPr>
              <a:xfrm>
                <a:off x="9659688" y="5229757"/>
                <a:ext cx="316607" cy="0"/>
              </a:xfrm>
              <a:prstGeom prst="line">
                <a:avLst/>
              </a:prstGeom>
              <a:noFill/>
              <a:ln w="28575" cap="flat" cmpd="sng" algn="ctr">
                <a:solidFill>
                  <a:srgbClr val="001F54"/>
                </a:solidFill>
                <a:prstDash val="solid"/>
                <a:headEnd type="none"/>
                <a:tailEnd type="none"/>
              </a:ln>
              <a:effectLst/>
            </p:spPr>
          </p:cxnSp>
          <p:sp>
            <p:nvSpPr>
              <p:cNvPr id="127" name="Oval 126">
                <a:extLst>
                  <a:ext uri="{FF2B5EF4-FFF2-40B4-BE49-F238E27FC236}">
                    <a16:creationId xmlns:a16="http://schemas.microsoft.com/office/drawing/2014/main" id="{48CF2CB0-C6CA-4A1C-AEA7-487A0AE8FC6F}"/>
                  </a:ext>
                </a:extLst>
              </p:cNvPr>
              <p:cNvSpPr/>
              <p:nvPr/>
            </p:nvSpPr>
            <p:spPr bwMode="auto">
              <a:xfrm>
                <a:off x="9884544"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8B4E6C8D-ACD0-462E-9897-C7CF2BD21F69}"/>
                  </a:ext>
                </a:extLst>
              </p:cNvPr>
              <p:cNvSpPr/>
              <p:nvPr/>
            </p:nvSpPr>
            <p:spPr bwMode="auto">
              <a:xfrm>
                <a:off x="9884544"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B03968A8-A6AA-44E8-A9BC-694091323BFB}"/>
                  </a:ext>
                </a:extLst>
              </p:cNvPr>
              <p:cNvSpPr/>
              <p:nvPr/>
            </p:nvSpPr>
            <p:spPr bwMode="auto">
              <a:xfrm>
                <a:off x="9884544"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C8F14B1E-AD86-45D1-913D-E9FF80B569DA}"/>
                  </a:ext>
                </a:extLst>
              </p:cNvPr>
              <p:cNvSpPr/>
              <p:nvPr/>
            </p:nvSpPr>
            <p:spPr bwMode="auto">
              <a:xfrm>
                <a:off x="9884544"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8756938E-E91B-43FA-B0D0-F4487D6E004E}"/>
                  </a:ext>
                </a:extLst>
              </p:cNvPr>
              <p:cNvSpPr/>
              <p:nvPr/>
            </p:nvSpPr>
            <p:spPr bwMode="auto">
              <a:xfrm>
                <a:off x="9884544"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7135AA4B-BAAB-40E9-962A-3DC44457F90E}"/>
                  </a:ext>
                </a:extLst>
              </p:cNvPr>
              <p:cNvSpPr/>
              <p:nvPr/>
            </p:nvSpPr>
            <p:spPr bwMode="auto">
              <a:xfrm>
                <a:off x="9884544"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674F4ABF-15B5-4C0F-958F-13B5DD1C6AD8}"/>
                  </a:ext>
                </a:extLst>
              </p:cNvPr>
              <p:cNvSpPr/>
              <p:nvPr/>
            </p:nvSpPr>
            <p:spPr bwMode="auto">
              <a:xfrm>
                <a:off x="10080595"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B974FE53-F91C-4E87-BF12-730B996C91A6}"/>
                  </a:ext>
                </a:extLst>
              </p:cNvPr>
              <p:cNvCxnSpPr/>
              <p:nvPr/>
            </p:nvCxnSpPr>
            <p:spPr>
              <a:xfrm>
                <a:off x="10080595" y="4884323"/>
                <a:ext cx="316607" cy="0"/>
              </a:xfrm>
              <a:prstGeom prst="line">
                <a:avLst/>
              </a:prstGeom>
              <a:noFill/>
              <a:ln w="28575" cap="flat" cmpd="sng" algn="ctr">
                <a:solidFill>
                  <a:srgbClr val="001F54"/>
                </a:solidFill>
                <a:prstDash val="solid"/>
                <a:headEnd type="none"/>
                <a:tailEnd type="none"/>
              </a:ln>
              <a:effectLst/>
            </p:spPr>
          </p:cxnSp>
          <p:cxnSp>
            <p:nvCxnSpPr>
              <p:cNvPr id="109" name="Straight Connector 108">
                <a:extLst>
                  <a:ext uri="{FF2B5EF4-FFF2-40B4-BE49-F238E27FC236}">
                    <a16:creationId xmlns:a16="http://schemas.microsoft.com/office/drawing/2014/main" id="{94ADD0AB-2414-460D-A5CC-2FA5870A9961}"/>
                  </a:ext>
                </a:extLst>
              </p:cNvPr>
              <p:cNvCxnSpPr/>
              <p:nvPr/>
            </p:nvCxnSpPr>
            <p:spPr>
              <a:xfrm>
                <a:off x="10080595" y="4970681"/>
                <a:ext cx="316607" cy="0"/>
              </a:xfrm>
              <a:prstGeom prst="line">
                <a:avLst/>
              </a:prstGeom>
              <a:noFill/>
              <a:ln w="28575" cap="flat" cmpd="sng" algn="ctr">
                <a:solidFill>
                  <a:srgbClr val="001F54"/>
                </a:solidFill>
                <a:prstDash val="solid"/>
                <a:headEnd type="none"/>
                <a:tailEnd type="none"/>
              </a:ln>
              <a:effectLst/>
            </p:spPr>
          </p:cxnSp>
          <p:cxnSp>
            <p:nvCxnSpPr>
              <p:cNvPr id="110" name="Straight Connector 109">
                <a:extLst>
                  <a:ext uri="{FF2B5EF4-FFF2-40B4-BE49-F238E27FC236}">
                    <a16:creationId xmlns:a16="http://schemas.microsoft.com/office/drawing/2014/main" id="{99E87FA1-2B06-4748-BA58-26491E0680FD}"/>
                  </a:ext>
                </a:extLst>
              </p:cNvPr>
              <p:cNvCxnSpPr/>
              <p:nvPr/>
            </p:nvCxnSpPr>
            <p:spPr>
              <a:xfrm>
                <a:off x="10080595" y="5057040"/>
                <a:ext cx="316607" cy="0"/>
              </a:xfrm>
              <a:prstGeom prst="line">
                <a:avLst/>
              </a:prstGeom>
              <a:noFill/>
              <a:ln w="28575" cap="flat" cmpd="sng" algn="ctr">
                <a:solidFill>
                  <a:srgbClr val="001F54"/>
                </a:solidFill>
                <a:prstDash val="solid"/>
                <a:headEnd type="none"/>
                <a:tailEnd type="none"/>
              </a:ln>
              <a:effectLst/>
            </p:spPr>
          </p:cxnSp>
          <p:cxnSp>
            <p:nvCxnSpPr>
              <p:cNvPr id="111" name="Straight Connector 110">
                <a:extLst>
                  <a:ext uri="{FF2B5EF4-FFF2-40B4-BE49-F238E27FC236}">
                    <a16:creationId xmlns:a16="http://schemas.microsoft.com/office/drawing/2014/main" id="{CC69AB13-E667-4C4B-B24D-A3EB6F1EBB39}"/>
                  </a:ext>
                </a:extLst>
              </p:cNvPr>
              <p:cNvCxnSpPr/>
              <p:nvPr/>
            </p:nvCxnSpPr>
            <p:spPr>
              <a:xfrm>
                <a:off x="10080595" y="5143399"/>
                <a:ext cx="316607" cy="0"/>
              </a:xfrm>
              <a:prstGeom prst="line">
                <a:avLst/>
              </a:prstGeom>
              <a:noFill/>
              <a:ln w="28575" cap="flat" cmpd="sng" algn="ctr">
                <a:solidFill>
                  <a:srgbClr val="001F54"/>
                </a:solidFill>
                <a:prstDash val="solid"/>
                <a:headEnd type="none"/>
                <a:tailEnd type="none"/>
              </a:ln>
              <a:effectLst/>
            </p:spPr>
          </p:cxnSp>
          <p:cxnSp>
            <p:nvCxnSpPr>
              <p:cNvPr id="112" name="Straight Connector 111">
                <a:extLst>
                  <a:ext uri="{FF2B5EF4-FFF2-40B4-BE49-F238E27FC236}">
                    <a16:creationId xmlns:a16="http://schemas.microsoft.com/office/drawing/2014/main" id="{BE522286-BE9B-4207-AAE0-35FF4696A934}"/>
                  </a:ext>
                </a:extLst>
              </p:cNvPr>
              <p:cNvCxnSpPr/>
              <p:nvPr/>
            </p:nvCxnSpPr>
            <p:spPr>
              <a:xfrm>
                <a:off x="10080595" y="5229757"/>
                <a:ext cx="316607" cy="0"/>
              </a:xfrm>
              <a:prstGeom prst="line">
                <a:avLst/>
              </a:prstGeom>
              <a:noFill/>
              <a:ln w="28575" cap="flat" cmpd="sng" algn="ctr">
                <a:solidFill>
                  <a:srgbClr val="001F54"/>
                </a:solidFill>
                <a:prstDash val="solid"/>
                <a:headEnd type="none"/>
                <a:tailEnd type="none"/>
              </a:ln>
              <a:effectLst/>
            </p:spPr>
          </p:cxnSp>
          <p:sp>
            <p:nvSpPr>
              <p:cNvPr id="113" name="Oval 112">
                <a:extLst>
                  <a:ext uri="{FF2B5EF4-FFF2-40B4-BE49-F238E27FC236}">
                    <a16:creationId xmlns:a16="http://schemas.microsoft.com/office/drawing/2014/main" id="{BF00AA11-7209-4782-8D72-BAE204B3C427}"/>
                  </a:ext>
                </a:extLst>
              </p:cNvPr>
              <p:cNvSpPr/>
              <p:nvPr/>
            </p:nvSpPr>
            <p:spPr bwMode="auto">
              <a:xfrm>
                <a:off x="10305451"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BE454473-567D-4306-BA89-E67DE531D812}"/>
                  </a:ext>
                </a:extLst>
              </p:cNvPr>
              <p:cNvSpPr/>
              <p:nvPr/>
            </p:nvSpPr>
            <p:spPr bwMode="auto">
              <a:xfrm>
                <a:off x="10305451"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EDB75672-C178-4928-9128-B731394EBB1E}"/>
                  </a:ext>
                </a:extLst>
              </p:cNvPr>
              <p:cNvSpPr/>
              <p:nvPr/>
            </p:nvSpPr>
            <p:spPr bwMode="auto">
              <a:xfrm>
                <a:off x="10305451"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16DABEDB-C694-4FA2-94C6-AF318C5FA659}"/>
                  </a:ext>
                </a:extLst>
              </p:cNvPr>
              <p:cNvSpPr/>
              <p:nvPr/>
            </p:nvSpPr>
            <p:spPr bwMode="auto">
              <a:xfrm>
                <a:off x="10305451"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BF1D8CDD-E0D9-411D-A6BB-5D122213B101}"/>
                  </a:ext>
                </a:extLst>
              </p:cNvPr>
              <p:cNvSpPr/>
              <p:nvPr/>
            </p:nvSpPr>
            <p:spPr bwMode="auto">
              <a:xfrm>
                <a:off x="10305451"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79990126-B141-4278-ACBE-57BDFC759E8A}"/>
                  </a:ext>
                </a:extLst>
              </p:cNvPr>
              <p:cNvSpPr/>
              <p:nvPr/>
            </p:nvSpPr>
            <p:spPr bwMode="auto">
              <a:xfrm>
                <a:off x="10305451"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grpSp>
      </p:grpSp>
      <p:sp>
        <p:nvSpPr>
          <p:cNvPr id="91" name="Rectangle 9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55824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 presetClass="emph" presetSubtype="0" accel="100000" autoRev="1" fill="hold" grpId="1" nodeType="withEffect">
                                  <p:stCondLst>
                                    <p:cond delay="0"/>
                                  </p:stCondLst>
                                  <p:childTnLst>
                                    <p:animScale>
                                      <p:cBhvr>
                                        <p:cTn id="9" dur="500" fill="hold"/>
                                        <p:tgtEl>
                                          <p:spTgt spid="38"/>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6" presetClass="emph" presetSubtype="0" accel="100000" autoRev="1" fill="hold" grpId="1" nodeType="withEffect">
                                  <p:stCondLst>
                                    <p:cond delay="0"/>
                                  </p:stCondLst>
                                  <p:childTnLst>
                                    <p:animScale>
                                      <p:cBhvr>
                                        <p:cTn id="14" dur="500" fill="hold"/>
                                        <p:tgtEl>
                                          <p:spTgt spid="40"/>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 presetClass="emph" presetSubtype="0" accel="100000" autoRev="1" fill="hold" grpId="1" nodeType="withEffect">
                                  <p:stCondLst>
                                    <p:cond delay="0"/>
                                  </p:stCondLst>
                                  <p:childTnLst>
                                    <p:animScale>
                                      <p:cBhvr>
                                        <p:cTn id="19" dur="500" fill="hold"/>
                                        <p:tgtEl>
                                          <p:spTgt spid="41"/>
                                        </p:tgtEl>
                                      </p:cBhvr>
                                      <p:by x="50000" y="50000"/>
                                    </p:animScale>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6" presetClass="emph" presetSubtype="0" accel="100000" autoRev="1" fill="hold" grpId="1" nodeType="withEffect">
                                  <p:stCondLst>
                                    <p:cond delay="0"/>
                                  </p:stCondLst>
                                  <p:childTnLst>
                                    <p:animScale>
                                      <p:cBhvr>
                                        <p:cTn id="24" dur="500" fill="hold"/>
                                        <p:tgtEl>
                                          <p:spTgt spid="87"/>
                                        </p:tgtEl>
                                      </p:cBhvr>
                                      <p:by x="50000" y="50000"/>
                                    </p:animScale>
                                  </p:childTnLst>
                                </p:cTn>
                              </p:par>
                              <p:par>
                                <p:cTn id="25" presetID="1" presetClass="entr" presetSubtype="0" fill="hold" grpId="0" nodeType="withEffect">
                                  <p:stCondLst>
                                    <p:cond delay="250"/>
                                  </p:stCondLst>
                                  <p:childTnLst>
                                    <p:set>
                                      <p:cBhvr>
                                        <p:cTn id="26" dur="1" fill="hold">
                                          <p:stCondLst>
                                            <p:cond delay="249"/>
                                          </p:stCondLst>
                                        </p:cTn>
                                        <p:tgtEl>
                                          <p:spTgt spid="48"/>
                                        </p:tgtEl>
                                        <p:attrNameLst>
                                          <p:attrName>style.visibility</p:attrName>
                                        </p:attrNameLst>
                                      </p:cBhvr>
                                      <p:to>
                                        <p:strVal val="visible"/>
                                      </p:to>
                                    </p:set>
                                  </p:childTnLst>
                                </p:cTn>
                              </p:par>
                              <p:par>
                                <p:cTn id="27" presetID="6" presetClass="emph" presetSubtype="0" accel="100000" autoRev="1" fill="hold" grpId="1" nodeType="withEffect">
                                  <p:stCondLst>
                                    <p:cond delay="250"/>
                                  </p:stCondLst>
                                  <p:childTnLst>
                                    <p:animScale>
                                      <p:cBhvr>
                                        <p:cTn id="28" dur="250" fill="hold"/>
                                        <p:tgtEl>
                                          <p:spTgt spid="48"/>
                                        </p:tgtEl>
                                      </p:cBhvr>
                                      <p:by x="0" y="0"/>
                                    </p:animScale>
                                  </p:childTnLst>
                                </p:cTn>
                              </p:par>
                              <p:par>
                                <p:cTn id="29" presetID="35" presetClass="path" presetSubtype="0" decel="100000" fill="hold" grpId="2" nodeType="withEffect">
                                  <p:stCondLst>
                                    <p:cond delay="250"/>
                                  </p:stCondLst>
                                  <p:childTnLst>
                                    <p:animMotion origin="layout" path="M 1.04167E-6 -1.11111E-6 L 1.04167E-6 0.11667 " pathEditMode="relative" rAng="0" ptsTypes="AA">
                                      <p:cBhvr>
                                        <p:cTn id="30" dur="600" spd="-100000" fill="hold"/>
                                        <p:tgtEl>
                                          <p:spTgt spid="48"/>
                                        </p:tgtEl>
                                        <p:attrNameLst>
                                          <p:attrName>ppt_x</p:attrName>
                                          <p:attrName>ppt_y</p:attrName>
                                        </p:attrNameLst>
                                      </p:cBhvr>
                                      <p:rCtr x="0" y="5833"/>
                                    </p:animMotion>
                                  </p:childTnLst>
                                </p:cTn>
                              </p:par>
                              <p:par>
                                <p:cTn id="31" presetID="1" presetClass="entr" presetSubtype="0" fill="hold" grpId="0" nodeType="withEffect">
                                  <p:stCondLst>
                                    <p:cond delay="250"/>
                                  </p:stCondLst>
                                  <p:childTnLst>
                                    <p:set>
                                      <p:cBhvr>
                                        <p:cTn id="32" dur="1" fill="hold">
                                          <p:stCondLst>
                                            <p:cond delay="249"/>
                                          </p:stCondLst>
                                        </p:cTn>
                                        <p:tgtEl>
                                          <p:spTgt spid="50"/>
                                        </p:tgtEl>
                                        <p:attrNameLst>
                                          <p:attrName>style.visibility</p:attrName>
                                        </p:attrNameLst>
                                      </p:cBhvr>
                                      <p:to>
                                        <p:strVal val="visible"/>
                                      </p:to>
                                    </p:set>
                                  </p:childTnLst>
                                </p:cTn>
                              </p:par>
                              <p:par>
                                <p:cTn id="33" presetID="6" presetClass="emph" presetSubtype="0" accel="100000" autoRev="1" fill="hold" grpId="1" nodeType="withEffect">
                                  <p:stCondLst>
                                    <p:cond delay="250"/>
                                  </p:stCondLst>
                                  <p:childTnLst>
                                    <p:animScale>
                                      <p:cBhvr>
                                        <p:cTn id="34" dur="250" fill="hold"/>
                                        <p:tgtEl>
                                          <p:spTgt spid="50"/>
                                        </p:tgtEl>
                                      </p:cBhvr>
                                      <p:by x="0" y="0"/>
                                    </p:animScale>
                                  </p:childTnLst>
                                </p:cTn>
                              </p:par>
                              <p:par>
                                <p:cTn id="35" presetID="35" presetClass="path" presetSubtype="0" decel="100000" fill="hold" grpId="2" nodeType="withEffect">
                                  <p:stCondLst>
                                    <p:cond delay="250"/>
                                  </p:stCondLst>
                                  <p:childTnLst>
                                    <p:animMotion origin="layout" path="M 2.70833E-6 -1.11111E-6 L 2.70833E-6 0.11667 " pathEditMode="relative" rAng="0" ptsTypes="AA">
                                      <p:cBhvr>
                                        <p:cTn id="36" dur="600" spd="-100000" fill="hold"/>
                                        <p:tgtEl>
                                          <p:spTgt spid="50"/>
                                        </p:tgtEl>
                                        <p:attrNameLst>
                                          <p:attrName>ppt_x</p:attrName>
                                          <p:attrName>ppt_y</p:attrName>
                                        </p:attrNameLst>
                                      </p:cBhvr>
                                      <p:rCtr x="0" y="5833"/>
                                    </p:animMotion>
                                  </p:childTnLst>
                                </p:cTn>
                              </p:par>
                              <p:par>
                                <p:cTn id="37" presetID="1" presetClass="entr" presetSubtype="0" fill="hold" grpId="0" nodeType="withEffect">
                                  <p:stCondLst>
                                    <p:cond delay="250"/>
                                  </p:stCondLst>
                                  <p:childTnLst>
                                    <p:set>
                                      <p:cBhvr>
                                        <p:cTn id="38" dur="1" fill="hold">
                                          <p:stCondLst>
                                            <p:cond delay="249"/>
                                          </p:stCondLst>
                                        </p:cTn>
                                        <p:tgtEl>
                                          <p:spTgt spid="51"/>
                                        </p:tgtEl>
                                        <p:attrNameLst>
                                          <p:attrName>style.visibility</p:attrName>
                                        </p:attrNameLst>
                                      </p:cBhvr>
                                      <p:to>
                                        <p:strVal val="visible"/>
                                      </p:to>
                                    </p:set>
                                  </p:childTnLst>
                                </p:cTn>
                              </p:par>
                              <p:par>
                                <p:cTn id="39" presetID="6" presetClass="emph" presetSubtype="0" accel="100000" autoRev="1" fill="hold" grpId="1" nodeType="withEffect">
                                  <p:stCondLst>
                                    <p:cond delay="250"/>
                                  </p:stCondLst>
                                  <p:childTnLst>
                                    <p:animScale>
                                      <p:cBhvr>
                                        <p:cTn id="40" dur="250" fill="hold"/>
                                        <p:tgtEl>
                                          <p:spTgt spid="51"/>
                                        </p:tgtEl>
                                      </p:cBhvr>
                                      <p:by x="0" y="0"/>
                                    </p:animScale>
                                  </p:childTnLst>
                                </p:cTn>
                              </p:par>
                              <p:par>
                                <p:cTn id="41" presetID="35" presetClass="path" presetSubtype="0" decel="100000" fill="hold" grpId="2" nodeType="withEffect">
                                  <p:stCondLst>
                                    <p:cond delay="250"/>
                                  </p:stCondLst>
                                  <p:childTnLst>
                                    <p:animMotion origin="layout" path="M 4.16667E-6 -1.11111E-6 L 4.16667E-6 0.11667 " pathEditMode="relative" rAng="0" ptsTypes="AA">
                                      <p:cBhvr>
                                        <p:cTn id="42" dur="600" spd="-100000" fill="hold"/>
                                        <p:tgtEl>
                                          <p:spTgt spid="51"/>
                                        </p:tgtEl>
                                        <p:attrNameLst>
                                          <p:attrName>ppt_x</p:attrName>
                                          <p:attrName>ppt_y</p:attrName>
                                        </p:attrNameLst>
                                      </p:cBhvr>
                                      <p:rCtr x="0" y="5833"/>
                                    </p:animMotion>
                                  </p:childTnLst>
                                </p:cTn>
                              </p:par>
                              <p:par>
                                <p:cTn id="43" presetID="1" presetClass="entr" presetSubtype="0" fill="hold" grpId="0" nodeType="withEffect">
                                  <p:stCondLst>
                                    <p:cond delay="250"/>
                                  </p:stCondLst>
                                  <p:childTnLst>
                                    <p:set>
                                      <p:cBhvr>
                                        <p:cTn id="44" dur="1" fill="hold">
                                          <p:stCondLst>
                                            <p:cond delay="249"/>
                                          </p:stCondLst>
                                        </p:cTn>
                                        <p:tgtEl>
                                          <p:spTgt spid="88"/>
                                        </p:tgtEl>
                                        <p:attrNameLst>
                                          <p:attrName>style.visibility</p:attrName>
                                        </p:attrNameLst>
                                      </p:cBhvr>
                                      <p:to>
                                        <p:strVal val="visible"/>
                                      </p:to>
                                    </p:set>
                                  </p:childTnLst>
                                </p:cTn>
                              </p:par>
                              <p:par>
                                <p:cTn id="45" presetID="6" presetClass="emph" presetSubtype="0" accel="100000" autoRev="1" fill="hold" grpId="1" nodeType="withEffect">
                                  <p:stCondLst>
                                    <p:cond delay="250"/>
                                  </p:stCondLst>
                                  <p:childTnLst>
                                    <p:animScale>
                                      <p:cBhvr>
                                        <p:cTn id="46" dur="250" fill="hold"/>
                                        <p:tgtEl>
                                          <p:spTgt spid="88"/>
                                        </p:tgtEl>
                                      </p:cBhvr>
                                      <p:by x="0" y="0"/>
                                    </p:animScale>
                                  </p:childTnLst>
                                </p:cTn>
                              </p:par>
                              <p:par>
                                <p:cTn id="47" presetID="35" presetClass="path" presetSubtype="0" decel="100000" fill="hold" grpId="2" nodeType="withEffect">
                                  <p:stCondLst>
                                    <p:cond delay="250"/>
                                  </p:stCondLst>
                                  <p:childTnLst>
                                    <p:animMotion origin="layout" path="M -4.16667E-6 -1.11111E-6 L -4.16667E-6 0.11667 " pathEditMode="relative" rAng="0" ptsTypes="AA">
                                      <p:cBhvr>
                                        <p:cTn id="48" dur="600" spd="-100000" fill="hold"/>
                                        <p:tgtEl>
                                          <p:spTgt spid="88"/>
                                        </p:tgtEl>
                                        <p:attrNameLst>
                                          <p:attrName>ppt_x</p:attrName>
                                          <p:attrName>ppt_y</p:attrName>
                                        </p:attrNameLst>
                                      </p:cBhvr>
                                      <p:rCtr x="0" y="5833"/>
                                    </p:animMotion>
                                  </p:childTnLst>
                                </p:cTn>
                              </p:par>
                              <p:par>
                                <p:cTn id="49" presetID="1" presetClass="entr" presetSubtype="0" fill="hold" grpId="0" nodeType="withEffect">
                                  <p:stCondLst>
                                    <p:cond delay="250"/>
                                  </p:stCondLst>
                                  <p:childTnLst>
                                    <p:set>
                                      <p:cBhvr>
                                        <p:cTn id="50" dur="1" fill="hold">
                                          <p:stCondLst>
                                            <p:cond delay="249"/>
                                          </p:stCondLst>
                                        </p:cTn>
                                        <p:tgtEl>
                                          <p:spTgt spid="44"/>
                                        </p:tgtEl>
                                        <p:attrNameLst>
                                          <p:attrName>style.visibility</p:attrName>
                                        </p:attrNameLst>
                                      </p:cBhvr>
                                      <p:to>
                                        <p:strVal val="visible"/>
                                      </p:to>
                                    </p:set>
                                  </p:childTnLst>
                                </p:cTn>
                              </p:par>
                              <p:par>
                                <p:cTn id="51" presetID="6" presetClass="emph" presetSubtype="0" accel="100000" autoRev="1" fill="hold" grpId="1" nodeType="withEffect">
                                  <p:stCondLst>
                                    <p:cond delay="250"/>
                                  </p:stCondLst>
                                  <p:childTnLst>
                                    <p:animScale>
                                      <p:cBhvr>
                                        <p:cTn id="52" dur="250" fill="hold"/>
                                        <p:tgtEl>
                                          <p:spTgt spid="44"/>
                                        </p:tgtEl>
                                      </p:cBhvr>
                                      <p:by x="0" y="0"/>
                                    </p:animScale>
                                  </p:childTnLst>
                                </p:cTn>
                              </p:par>
                              <p:par>
                                <p:cTn id="53" presetID="35" presetClass="path" presetSubtype="0" decel="100000" fill="hold" grpId="2" nodeType="withEffect">
                                  <p:stCondLst>
                                    <p:cond delay="250"/>
                                  </p:stCondLst>
                                  <p:childTnLst>
                                    <p:animMotion origin="layout" path="M 1.04167E-6 7.40741E-7 L 1.04167E-6 -0.12431 " pathEditMode="relative" rAng="0" ptsTypes="AA">
                                      <p:cBhvr>
                                        <p:cTn id="54" dur="600" spd="-100000" fill="hold"/>
                                        <p:tgtEl>
                                          <p:spTgt spid="44"/>
                                        </p:tgtEl>
                                        <p:attrNameLst>
                                          <p:attrName>ppt_x</p:attrName>
                                          <p:attrName>ppt_y</p:attrName>
                                        </p:attrNameLst>
                                      </p:cBhvr>
                                      <p:rCtr x="0" y="-6227"/>
                                    </p:animMotion>
                                  </p:childTnLst>
                                </p:cTn>
                              </p:par>
                              <p:par>
                                <p:cTn id="55" presetID="1" presetClass="entr" presetSubtype="0" fill="hold" grpId="0" nodeType="withEffect">
                                  <p:stCondLst>
                                    <p:cond delay="250"/>
                                  </p:stCondLst>
                                  <p:childTnLst>
                                    <p:set>
                                      <p:cBhvr>
                                        <p:cTn id="56" dur="1" fill="hold">
                                          <p:stCondLst>
                                            <p:cond delay="249"/>
                                          </p:stCondLst>
                                        </p:cTn>
                                        <p:tgtEl>
                                          <p:spTgt spid="46"/>
                                        </p:tgtEl>
                                        <p:attrNameLst>
                                          <p:attrName>style.visibility</p:attrName>
                                        </p:attrNameLst>
                                      </p:cBhvr>
                                      <p:to>
                                        <p:strVal val="visible"/>
                                      </p:to>
                                    </p:set>
                                  </p:childTnLst>
                                </p:cTn>
                              </p:par>
                              <p:par>
                                <p:cTn id="57" presetID="6" presetClass="emph" presetSubtype="0" accel="100000" autoRev="1" fill="hold" grpId="1" nodeType="withEffect">
                                  <p:stCondLst>
                                    <p:cond delay="250"/>
                                  </p:stCondLst>
                                  <p:childTnLst>
                                    <p:animScale>
                                      <p:cBhvr>
                                        <p:cTn id="58" dur="250" fill="hold"/>
                                        <p:tgtEl>
                                          <p:spTgt spid="46"/>
                                        </p:tgtEl>
                                      </p:cBhvr>
                                      <p:by x="0" y="0"/>
                                    </p:animScale>
                                  </p:childTnLst>
                                </p:cTn>
                              </p:par>
                              <p:par>
                                <p:cTn id="59" presetID="35" presetClass="path" presetSubtype="0" decel="100000" fill="hold" grpId="2" nodeType="withEffect">
                                  <p:stCondLst>
                                    <p:cond delay="250"/>
                                  </p:stCondLst>
                                  <p:childTnLst>
                                    <p:animMotion origin="layout" path="M 2.70833E-6 7.40741E-7 L 2.70833E-6 -0.12431 " pathEditMode="relative" rAng="0" ptsTypes="AA">
                                      <p:cBhvr>
                                        <p:cTn id="60" dur="600" spd="-100000" fill="hold"/>
                                        <p:tgtEl>
                                          <p:spTgt spid="46"/>
                                        </p:tgtEl>
                                        <p:attrNameLst>
                                          <p:attrName>ppt_x</p:attrName>
                                          <p:attrName>ppt_y</p:attrName>
                                        </p:attrNameLst>
                                      </p:cBhvr>
                                      <p:rCtr x="0" y="-6227"/>
                                    </p:animMotion>
                                  </p:childTnLst>
                                </p:cTn>
                              </p:par>
                              <p:par>
                                <p:cTn id="61" presetID="1" presetClass="entr" presetSubtype="0" fill="hold" grpId="0" nodeType="withEffect">
                                  <p:stCondLst>
                                    <p:cond delay="250"/>
                                  </p:stCondLst>
                                  <p:childTnLst>
                                    <p:set>
                                      <p:cBhvr>
                                        <p:cTn id="62" dur="1" fill="hold">
                                          <p:stCondLst>
                                            <p:cond delay="249"/>
                                          </p:stCondLst>
                                        </p:cTn>
                                        <p:tgtEl>
                                          <p:spTgt spid="47"/>
                                        </p:tgtEl>
                                        <p:attrNameLst>
                                          <p:attrName>style.visibility</p:attrName>
                                        </p:attrNameLst>
                                      </p:cBhvr>
                                      <p:to>
                                        <p:strVal val="visible"/>
                                      </p:to>
                                    </p:set>
                                  </p:childTnLst>
                                </p:cTn>
                              </p:par>
                              <p:par>
                                <p:cTn id="63" presetID="6" presetClass="emph" presetSubtype="0" accel="100000" autoRev="1" fill="hold" grpId="1" nodeType="withEffect">
                                  <p:stCondLst>
                                    <p:cond delay="250"/>
                                  </p:stCondLst>
                                  <p:childTnLst>
                                    <p:animScale>
                                      <p:cBhvr>
                                        <p:cTn id="64" dur="250" fill="hold"/>
                                        <p:tgtEl>
                                          <p:spTgt spid="47"/>
                                        </p:tgtEl>
                                      </p:cBhvr>
                                      <p:by x="0" y="0"/>
                                    </p:animScale>
                                  </p:childTnLst>
                                </p:cTn>
                              </p:par>
                              <p:par>
                                <p:cTn id="65" presetID="35" presetClass="path" presetSubtype="0" decel="100000" fill="hold" grpId="2" nodeType="withEffect">
                                  <p:stCondLst>
                                    <p:cond delay="250"/>
                                  </p:stCondLst>
                                  <p:childTnLst>
                                    <p:animMotion origin="layout" path="M 4.16667E-6 7.40741E-7 L 4.16667E-6 -0.12431 " pathEditMode="relative" rAng="0" ptsTypes="AA">
                                      <p:cBhvr>
                                        <p:cTn id="66" dur="600" spd="-100000" fill="hold"/>
                                        <p:tgtEl>
                                          <p:spTgt spid="47"/>
                                        </p:tgtEl>
                                        <p:attrNameLst>
                                          <p:attrName>ppt_x</p:attrName>
                                          <p:attrName>ppt_y</p:attrName>
                                        </p:attrNameLst>
                                      </p:cBhvr>
                                      <p:rCtr x="0" y="-6227"/>
                                    </p:animMotion>
                                  </p:childTnLst>
                                </p:cTn>
                              </p:par>
                              <p:par>
                                <p:cTn id="67" presetID="1" presetClass="entr" presetSubtype="0" fill="hold" grpId="0" nodeType="withEffect">
                                  <p:stCondLst>
                                    <p:cond delay="250"/>
                                  </p:stCondLst>
                                  <p:childTnLst>
                                    <p:set>
                                      <p:cBhvr>
                                        <p:cTn id="68" dur="1" fill="hold">
                                          <p:stCondLst>
                                            <p:cond delay="249"/>
                                          </p:stCondLst>
                                        </p:cTn>
                                        <p:tgtEl>
                                          <p:spTgt spid="89"/>
                                        </p:tgtEl>
                                        <p:attrNameLst>
                                          <p:attrName>style.visibility</p:attrName>
                                        </p:attrNameLst>
                                      </p:cBhvr>
                                      <p:to>
                                        <p:strVal val="visible"/>
                                      </p:to>
                                    </p:set>
                                  </p:childTnLst>
                                </p:cTn>
                              </p:par>
                              <p:par>
                                <p:cTn id="69" presetID="6" presetClass="emph" presetSubtype="0" accel="100000" autoRev="1" fill="hold" grpId="1" nodeType="withEffect">
                                  <p:stCondLst>
                                    <p:cond delay="250"/>
                                  </p:stCondLst>
                                  <p:childTnLst>
                                    <p:animScale>
                                      <p:cBhvr>
                                        <p:cTn id="70" dur="250" fill="hold"/>
                                        <p:tgtEl>
                                          <p:spTgt spid="89"/>
                                        </p:tgtEl>
                                      </p:cBhvr>
                                      <p:by x="0" y="0"/>
                                    </p:animScale>
                                  </p:childTnLst>
                                </p:cTn>
                              </p:par>
                              <p:par>
                                <p:cTn id="71" presetID="35" presetClass="path" presetSubtype="0" decel="100000" fill="hold" grpId="2" nodeType="withEffect">
                                  <p:stCondLst>
                                    <p:cond delay="250"/>
                                  </p:stCondLst>
                                  <p:childTnLst>
                                    <p:animMotion origin="layout" path="M -4.16667E-6 7.40741E-7 L -4.16667E-6 -0.12431 " pathEditMode="relative" rAng="0" ptsTypes="AA">
                                      <p:cBhvr>
                                        <p:cTn id="72" dur="600" spd="-100000" fill="hold"/>
                                        <p:tgtEl>
                                          <p:spTgt spid="89"/>
                                        </p:tgtEl>
                                        <p:attrNameLst>
                                          <p:attrName>ppt_x</p:attrName>
                                          <p:attrName>ppt_y</p:attrName>
                                        </p:attrNameLst>
                                      </p:cBhvr>
                                      <p:rCtr x="0" y="-6227"/>
                                    </p:animMotion>
                                  </p:childTnLst>
                                </p:cTn>
                              </p:par>
                              <p:par>
                                <p:cTn id="73" presetID="10" presetClass="entr" presetSubtype="0" fill="hold" nodeType="withEffect">
                                  <p:stCondLst>
                                    <p:cond delay="25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par>
                                <p:cTn id="76" presetID="10" presetClass="entr" presetSubtype="0" fill="hold" grpId="0" nodeType="withEffect">
                                  <p:stCondLst>
                                    <p:cond delay="60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400"/>
                                        <p:tgtEl>
                                          <p:spTgt spid="53"/>
                                        </p:tgtEl>
                                      </p:cBhvr>
                                    </p:animEffect>
                                  </p:childTnLst>
                                </p:cTn>
                              </p:par>
                              <p:par>
                                <p:cTn id="79" presetID="42" presetClass="path" presetSubtype="0" decel="100000" fill="hold" grpId="1" nodeType="withEffect">
                                  <p:stCondLst>
                                    <p:cond delay="300"/>
                                  </p:stCondLst>
                                  <p:childTnLst>
                                    <p:animMotion origin="layout" path="M 1.25E-6 -1.85185E-6 L 1.25E-6 0.0963 " pathEditMode="relative" rAng="0" ptsTypes="AA">
                                      <p:cBhvr>
                                        <p:cTn id="80" dur="700" spd="-100000" fill="hold"/>
                                        <p:tgtEl>
                                          <p:spTgt spid="53"/>
                                        </p:tgtEl>
                                        <p:attrNameLst>
                                          <p:attrName>ppt_x</p:attrName>
                                          <p:attrName>ppt_y</p:attrName>
                                        </p:attrNameLst>
                                      </p:cBhvr>
                                      <p:rCtr x="0" y="4815"/>
                                    </p:animMotion>
                                  </p:childTnLst>
                                </p:cTn>
                              </p:par>
                              <p:par>
                                <p:cTn id="81" presetID="10" presetClass="entr" presetSubtype="0" fill="hold" grpId="0" nodeType="withEffect">
                                  <p:stCondLst>
                                    <p:cond delay="60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400"/>
                                        <p:tgtEl>
                                          <p:spTgt spid="59"/>
                                        </p:tgtEl>
                                      </p:cBhvr>
                                    </p:animEffect>
                                  </p:childTnLst>
                                </p:cTn>
                              </p:par>
                              <p:par>
                                <p:cTn id="84" presetID="42" presetClass="path" presetSubtype="0" decel="100000" fill="hold" grpId="1" nodeType="withEffect">
                                  <p:stCondLst>
                                    <p:cond delay="300"/>
                                  </p:stCondLst>
                                  <p:childTnLst>
                                    <p:animMotion origin="layout" path="M 2.70833E-6 -1.85185E-6 L 2.70833E-6 0.0963 " pathEditMode="relative" rAng="0" ptsTypes="AA">
                                      <p:cBhvr>
                                        <p:cTn id="85" dur="700" spd="-100000" fill="hold"/>
                                        <p:tgtEl>
                                          <p:spTgt spid="59"/>
                                        </p:tgtEl>
                                        <p:attrNameLst>
                                          <p:attrName>ppt_x</p:attrName>
                                          <p:attrName>ppt_y</p:attrName>
                                        </p:attrNameLst>
                                      </p:cBhvr>
                                      <p:rCtr x="0" y="4815"/>
                                    </p:animMotion>
                                  </p:childTnLst>
                                </p:cTn>
                              </p:par>
                              <p:par>
                                <p:cTn id="86" presetID="10" presetClass="entr" presetSubtype="0" fill="hold" grpId="0" nodeType="withEffect">
                                  <p:stCondLst>
                                    <p:cond delay="60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400"/>
                                        <p:tgtEl>
                                          <p:spTgt spid="62"/>
                                        </p:tgtEl>
                                      </p:cBhvr>
                                    </p:animEffect>
                                  </p:childTnLst>
                                </p:cTn>
                              </p:par>
                              <p:par>
                                <p:cTn id="89" presetID="42" presetClass="path" presetSubtype="0" decel="100000" fill="hold" grpId="1" nodeType="withEffect">
                                  <p:stCondLst>
                                    <p:cond delay="300"/>
                                  </p:stCondLst>
                                  <p:childTnLst>
                                    <p:animMotion origin="layout" path="M 4.375E-6 -1.85185E-6 L 4.375E-6 0.0963 " pathEditMode="relative" rAng="0" ptsTypes="AA">
                                      <p:cBhvr>
                                        <p:cTn id="90" dur="700" spd="-100000" fill="hold"/>
                                        <p:tgtEl>
                                          <p:spTgt spid="62"/>
                                        </p:tgtEl>
                                        <p:attrNameLst>
                                          <p:attrName>ppt_x</p:attrName>
                                          <p:attrName>ppt_y</p:attrName>
                                        </p:attrNameLst>
                                      </p:cBhvr>
                                      <p:rCtr x="0" y="4815"/>
                                    </p:animMotion>
                                  </p:childTnLst>
                                </p:cTn>
                              </p:par>
                              <p:par>
                                <p:cTn id="91" presetID="10" presetClass="entr" presetSubtype="0" fill="hold" grpId="0" nodeType="withEffect">
                                  <p:stCondLst>
                                    <p:cond delay="600"/>
                                  </p:stCondLst>
                                  <p:childTnLst>
                                    <p:set>
                                      <p:cBhvr>
                                        <p:cTn id="92" dur="1" fill="hold">
                                          <p:stCondLst>
                                            <p:cond delay="0"/>
                                          </p:stCondLst>
                                        </p:cTn>
                                        <p:tgtEl>
                                          <p:spTgt spid="90"/>
                                        </p:tgtEl>
                                        <p:attrNameLst>
                                          <p:attrName>style.visibility</p:attrName>
                                        </p:attrNameLst>
                                      </p:cBhvr>
                                      <p:to>
                                        <p:strVal val="visible"/>
                                      </p:to>
                                    </p:set>
                                    <p:animEffect transition="in" filter="fade">
                                      <p:cBhvr>
                                        <p:cTn id="93" dur="400"/>
                                        <p:tgtEl>
                                          <p:spTgt spid="90"/>
                                        </p:tgtEl>
                                      </p:cBhvr>
                                    </p:animEffect>
                                  </p:childTnLst>
                                </p:cTn>
                              </p:par>
                              <p:par>
                                <p:cTn id="94" presetID="42" presetClass="path" presetSubtype="0" decel="100000" fill="hold" grpId="1" nodeType="withEffect">
                                  <p:stCondLst>
                                    <p:cond delay="300"/>
                                  </p:stCondLst>
                                  <p:childTnLst>
                                    <p:animMotion origin="layout" path="M -4.16667E-6 -1.85185E-6 L -4.16667E-6 0.0963 " pathEditMode="relative" rAng="0" ptsTypes="AA">
                                      <p:cBhvr>
                                        <p:cTn id="95" dur="700" spd="-100000" fill="hold"/>
                                        <p:tgtEl>
                                          <p:spTgt spid="90"/>
                                        </p:tgtEl>
                                        <p:attrNameLst>
                                          <p:attrName>ppt_x</p:attrName>
                                          <p:attrName>ppt_y</p:attrName>
                                        </p:attrNameLst>
                                      </p:cBhvr>
                                      <p:rCtr x="0" y="4815"/>
                                    </p:animMotion>
                                  </p:childTnLst>
                                </p:cTn>
                              </p:par>
                              <p:par>
                                <p:cTn id="96" presetID="10" presetClass="entr" presetSubtype="0" fill="hold" grpId="0" nodeType="withEffect">
                                  <p:stCondLst>
                                    <p:cond delay="60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400"/>
                                        <p:tgtEl>
                                          <p:spTgt spid="67"/>
                                        </p:tgtEl>
                                      </p:cBhvr>
                                    </p:animEffect>
                                  </p:childTnLst>
                                </p:cTn>
                              </p:par>
                              <p:par>
                                <p:cTn id="99" presetID="42" presetClass="path" presetSubtype="0" decel="100000" fill="hold" grpId="1" nodeType="withEffect">
                                  <p:stCondLst>
                                    <p:cond delay="300"/>
                                  </p:stCondLst>
                                  <p:childTnLst>
                                    <p:animMotion origin="layout" path="M 1.25E-6 1.11111E-6 L 1.25E-6 -0.09537 " pathEditMode="relative" rAng="0" ptsTypes="AA">
                                      <p:cBhvr>
                                        <p:cTn id="100" dur="700" spd="-100000" fill="hold"/>
                                        <p:tgtEl>
                                          <p:spTgt spid="67"/>
                                        </p:tgtEl>
                                        <p:attrNameLst>
                                          <p:attrName>ppt_x</p:attrName>
                                          <p:attrName>ppt_y</p:attrName>
                                        </p:attrNameLst>
                                      </p:cBhvr>
                                      <p:rCtr x="0" y="-4769"/>
                                    </p:animMotion>
                                  </p:childTnLst>
                                </p:cTn>
                              </p:par>
                              <p:par>
                                <p:cTn id="101" presetID="10" presetClass="entr" presetSubtype="0" fill="hold" grpId="0" nodeType="withEffect">
                                  <p:stCondLst>
                                    <p:cond delay="600"/>
                                  </p:stCondLst>
                                  <p:childTnLst>
                                    <p:set>
                                      <p:cBhvr>
                                        <p:cTn id="102" dur="1" fill="hold">
                                          <p:stCondLst>
                                            <p:cond delay="0"/>
                                          </p:stCondLst>
                                        </p:cTn>
                                        <p:tgtEl>
                                          <p:spTgt spid="70"/>
                                        </p:tgtEl>
                                        <p:attrNameLst>
                                          <p:attrName>style.visibility</p:attrName>
                                        </p:attrNameLst>
                                      </p:cBhvr>
                                      <p:to>
                                        <p:strVal val="visible"/>
                                      </p:to>
                                    </p:set>
                                    <p:animEffect transition="in" filter="fade">
                                      <p:cBhvr>
                                        <p:cTn id="103" dur="400"/>
                                        <p:tgtEl>
                                          <p:spTgt spid="70"/>
                                        </p:tgtEl>
                                      </p:cBhvr>
                                    </p:animEffect>
                                  </p:childTnLst>
                                </p:cTn>
                              </p:par>
                              <p:par>
                                <p:cTn id="104" presetID="42" presetClass="path" presetSubtype="0" decel="100000" fill="hold" grpId="1" nodeType="withEffect">
                                  <p:stCondLst>
                                    <p:cond delay="300"/>
                                  </p:stCondLst>
                                  <p:childTnLst>
                                    <p:animMotion origin="layout" path="M 2.70833E-6 1.11111E-6 L 2.70833E-6 -0.09537 " pathEditMode="relative" rAng="0" ptsTypes="AA">
                                      <p:cBhvr>
                                        <p:cTn id="105" dur="700" spd="-100000" fill="hold"/>
                                        <p:tgtEl>
                                          <p:spTgt spid="70"/>
                                        </p:tgtEl>
                                        <p:attrNameLst>
                                          <p:attrName>ppt_x</p:attrName>
                                          <p:attrName>ppt_y</p:attrName>
                                        </p:attrNameLst>
                                      </p:cBhvr>
                                      <p:rCtr x="0" y="-4769"/>
                                    </p:animMotion>
                                  </p:childTnLst>
                                </p:cTn>
                              </p:par>
                              <p:par>
                                <p:cTn id="106" presetID="10" presetClass="entr" presetSubtype="0" fill="hold" grpId="0" nodeType="withEffect">
                                  <p:stCondLst>
                                    <p:cond delay="60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400"/>
                                        <p:tgtEl>
                                          <p:spTgt spid="76"/>
                                        </p:tgtEl>
                                      </p:cBhvr>
                                    </p:animEffect>
                                  </p:childTnLst>
                                </p:cTn>
                              </p:par>
                              <p:par>
                                <p:cTn id="109" presetID="42" presetClass="path" presetSubtype="0" decel="100000" fill="hold" grpId="1" nodeType="withEffect">
                                  <p:stCondLst>
                                    <p:cond delay="300"/>
                                  </p:stCondLst>
                                  <p:childTnLst>
                                    <p:animMotion origin="layout" path="M 4.375E-6 1.11111E-6 L 4.375E-6 -0.09537 " pathEditMode="relative" rAng="0" ptsTypes="AA">
                                      <p:cBhvr>
                                        <p:cTn id="110" dur="700" spd="-100000" fill="hold"/>
                                        <p:tgtEl>
                                          <p:spTgt spid="76"/>
                                        </p:tgtEl>
                                        <p:attrNameLst>
                                          <p:attrName>ppt_x</p:attrName>
                                          <p:attrName>ppt_y</p:attrName>
                                        </p:attrNameLst>
                                      </p:cBhvr>
                                      <p:rCtr x="0" y="-4769"/>
                                    </p:animMotion>
                                  </p:childTnLst>
                                </p:cTn>
                              </p:par>
                              <p:par>
                                <p:cTn id="111" presetID="10" presetClass="entr" presetSubtype="0" fill="hold" grpId="0" nodeType="withEffect">
                                  <p:stCondLst>
                                    <p:cond delay="600"/>
                                  </p:stCondLst>
                                  <p:childTnLst>
                                    <p:set>
                                      <p:cBhvr>
                                        <p:cTn id="112" dur="1" fill="hold">
                                          <p:stCondLst>
                                            <p:cond delay="0"/>
                                          </p:stCondLst>
                                        </p:cTn>
                                        <p:tgtEl>
                                          <p:spTgt spid="92"/>
                                        </p:tgtEl>
                                        <p:attrNameLst>
                                          <p:attrName>style.visibility</p:attrName>
                                        </p:attrNameLst>
                                      </p:cBhvr>
                                      <p:to>
                                        <p:strVal val="visible"/>
                                      </p:to>
                                    </p:set>
                                    <p:animEffect transition="in" filter="fade">
                                      <p:cBhvr>
                                        <p:cTn id="113" dur="400"/>
                                        <p:tgtEl>
                                          <p:spTgt spid="92"/>
                                        </p:tgtEl>
                                      </p:cBhvr>
                                    </p:animEffect>
                                  </p:childTnLst>
                                </p:cTn>
                              </p:par>
                              <p:par>
                                <p:cTn id="114" presetID="42" presetClass="path" presetSubtype="0" decel="100000" fill="hold" grpId="1" nodeType="withEffect">
                                  <p:stCondLst>
                                    <p:cond delay="300"/>
                                  </p:stCondLst>
                                  <p:childTnLst>
                                    <p:animMotion origin="layout" path="M -4.16667E-6 1.11111E-6 L -4.16667E-6 -0.09537 " pathEditMode="relative" rAng="0" ptsTypes="AA">
                                      <p:cBhvr>
                                        <p:cTn id="115" dur="700" spd="-100000" fill="hold"/>
                                        <p:tgtEl>
                                          <p:spTgt spid="92"/>
                                        </p:tgtEl>
                                        <p:attrNameLst>
                                          <p:attrName>ppt_x</p:attrName>
                                          <p:attrName>ppt_y</p:attrName>
                                        </p:attrNameLst>
                                      </p:cBhvr>
                                      <p:rCtr x="0" y="-4769"/>
                                    </p:animMotion>
                                  </p:childTnLst>
                                </p:cTn>
                              </p:par>
                              <p:par>
                                <p:cTn id="116" presetID="10" presetClass="entr" presetSubtype="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fade">
                                      <p:cBhvr>
                                        <p:cTn id="118" dur="500"/>
                                        <p:tgtEl>
                                          <p:spTgt spid="49"/>
                                        </p:tgtEl>
                                      </p:cBhvr>
                                    </p:animEffect>
                                  </p:childTnLst>
                                </p:cTn>
                              </p:par>
                              <p:par>
                                <p:cTn id="119" presetID="42" presetClass="path" presetSubtype="0" decel="100000" fill="hold" grpId="1" nodeType="withEffect">
                                  <p:stCondLst>
                                    <p:cond delay="0"/>
                                  </p:stCondLst>
                                  <p:childTnLst>
                                    <p:animMotion origin="layout" path="M 3.75E-6 4.81481E-6 L 3.75E-6 0.04583 " pathEditMode="relative" rAng="0" ptsTypes="AA">
                                      <p:cBhvr>
                                        <p:cTn id="120" dur="500" spd="-100000" fill="hold"/>
                                        <p:tgtEl>
                                          <p:spTgt spid="49"/>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47" grpId="0" animBg="1"/>
      <p:bldP spid="47" grpId="1" animBg="1"/>
      <p:bldP spid="47" grpId="2" animBg="1"/>
      <p:bldP spid="62" grpId="0"/>
      <p:bldP spid="62" grpId="1"/>
      <p:bldP spid="76" grpId="0"/>
      <p:bldP spid="76" grpId="1"/>
      <p:bldP spid="88" grpId="0" animBg="1"/>
      <p:bldP spid="88" grpId="1" animBg="1"/>
      <p:bldP spid="88" grpId="2" animBg="1"/>
      <p:bldP spid="89" grpId="0" animBg="1"/>
      <p:bldP spid="89" grpId="1" animBg="1"/>
      <p:bldP spid="89" grpId="2" animBg="1"/>
      <p:bldP spid="90" grpId="0"/>
      <p:bldP spid="90" grpId="1"/>
      <p:bldP spid="92" grpId="0"/>
      <p:bldP spid="92" grpId="1"/>
      <p:bldP spid="50" grpId="0" animBg="1"/>
      <p:bldP spid="50" grpId="1" animBg="1"/>
      <p:bldP spid="50" grpId="2" animBg="1"/>
      <p:bldP spid="46" grpId="0" animBg="1"/>
      <p:bldP spid="46" grpId="1" animBg="1"/>
      <p:bldP spid="46" grpId="2" animBg="1"/>
      <p:bldP spid="59" grpId="0"/>
      <p:bldP spid="59" grpId="1"/>
      <p:bldP spid="70" grpId="0"/>
      <p:bldP spid="70" grpId="1"/>
      <p:bldP spid="41" grpId="0" animBg="1"/>
      <p:bldP spid="41" grpId="1" animBg="1"/>
      <p:bldP spid="87" grpId="0" animBg="1"/>
      <p:bldP spid="87" grpId="1" animBg="1"/>
      <p:bldP spid="40" grpId="0" animBg="1"/>
      <p:bldP spid="40" grpId="1" animBg="1"/>
      <p:bldP spid="38" grpId="0" animBg="1"/>
      <p:bldP spid="38" grpId="1" animBg="1"/>
      <p:bldP spid="48" grpId="0" animBg="1"/>
      <p:bldP spid="48" grpId="1" animBg="1"/>
      <p:bldP spid="48" grpId="2" animBg="1"/>
      <p:bldP spid="44" grpId="0" animBg="1"/>
      <p:bldP spid="44" grpId="1" animBg="1"/>
      <p:bldP spid="44" grpId="2" animBg="1"/>
      <p:bldP spid="53" grpId="0"/>
      <p:bldP spid="53" grpId="1"/>
      <p:bldP spid="67" grpId="0"/>
      <p:bldP spid="67" grpId="1"/>
      <p:bldP spid="49" grpId="0"/>
      <p:bldP spid="4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81" y="-6477"/>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998038-252F-4A79-BEF3-C5734235F8A5}"/>
              </a:ext>
            </a:extLst>
          </p:cNvPr>
          <p:cNvSpPr>
            <a:spLocks noGrp="1"/>
          </p:cNvSpPr>
          <p:nvPr>
            <p:ph type="title" idx="4294967295"/>
          </p:nvPr>
        </p:nvSpPr>
        <p:spPr>
          <a:xfrm>
            <a:off x="2730310" y="1588414"/>
            <a:ext cx="8693786" cy="917444"/>
          </a:xfrm>
        </p:spPr>
        <p:txBody>
          <a:bodyPr/>
          <a:lstStyle/>
          <a:p>
            <a:pPr algn="ctr">
              <a:spcAft>
                <a:spcPts val="600"/>
              </a:spcAft>
              <a:defRPr/>
            </a:pPr>
            <a:r>
              <a:rPr lang="en-US" sz="4399" dirty="0">
                <a:gradFill>
                  <a:gsLst>
                    <a:gs pos="6952">
                      <a:srgbClr val="353535"/>
                    </a:gs>
                    <a:gs pos="18182">
                      <a:srgbClr val="353535"/>
                    </a:gs>
                  </a:gsLst>
                  <a:lin ang="0" scaled="0"/>
                </a:gradFill>
                <a:latin typeface="Segoe UI Light"/>
              </a:rPr>
              <a:t>Azure Stack: an extension of Azure</a:t>
            </a:r>
          </a:p>
        </p:txBody>
      </p:sp>
      <p:sp>
        <p:nvSpPr>
          <p:cNvPr id="3" name="Rectangle 2">
            <a:extLst>
              <a:ext uri="{FF2B5EF4-FFF2-40B4-BE49-F238E27FC236}">
                <a16:creationId xmlns:a16="http://schemas.microsoft.com/office/drawing/2014/main" id="{3878BACA-665C-43E8-B79F-5D1734674749}"/>
              </a:ext>
            </a:extLst>
          </p:cNvPr>
          <p:cNvSpPr/>
          <p:nvPr/>
        </p:nvSpPr>
        <p:spPr>
          <a:xfrm>
            <a:off x="235397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At the edge and disconnected</a:t>
            </a:r>
          </a:p>
        </p:txBody>
      </p:sp>
      <p:sp>
        <p:nvSpPr>
          <p:cNvPr id="5" name="Rectangle 4">
            <a:extLst>
              <a:ext uri="{FF2B5EF4-FFF2-40B4-BE49-F238E27FC236}">
                <a16:creationId xmlns:a16="http://schemas.microsoft.com/office/drawing/2014/main" id="{BB850DE3-4FE1-48DD-AF58-DEC1AFF52AD2}"/>
              </a:ext>
            </a:extLst>
          </p:cNvPr>
          <p:cNvSpPr/>
          <p:nvPr/>
        </p:nvSpPr>
        <p:spPr>
          <a:xfrm>
            <a:off x="8900531"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Cloud application </a:t>
            </a:r>
            <a:br>
              <a:rPr lang="en-US" sz="2040" b="1" dirty="0">
                <a:solidFill>
                  <a:srgbClr val="0078D7"/>
                </a:solidFill>
                <a:ea typeface="Segoe UI Light" charset="0"/>
                <a:cs typeface="Segoe UI Light" charset="0"/>
              </a:rPr>
            </a:br>
            <a:r>
              <a:rPr lang="en-US" sz="2040" b="1" dirty="0">
                <a:solidFill>
                  <a:srgbClr val="0078D7"/>
                </a:solidFill>
                <a:ea typeface="Segoe UI Light" charset="0"/>
                <a:cs typeface="Segoe UI Light" charset="0"/>
              </a:rPr>
              <a:t>model on-premises</a:t>
            </a:r>
          </a:p>
        </p:txBody>
      </p:sp>
      <p:sp>
        <p:nvSpPr>
          <p:cNvPr id="4" name="Rectangle 3">
            <a:extLst>
              <a:ext uri="{FF2B5EF4-FFF2-40B4-BE49-F238E27FC236}">
                <a16:creationId xmlns:a16="http://schemas.microsoft.com/office/drawing/2014/main" id="{61C07C58-0548-44EC-A326-ED3073E59F48}"/>
              </a:ext>
            </a:extLst>
          </p:cNvPr>
          <p:cNvSpPr/>
          <p:nvPr/>
        </p:nvSpPr>
        <p:spPr>
          <a:xfrm>
            <a:off x="554390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Meet every regulatory requirement</a:t>
            </a:r>
          </a:p>
        </p:txBody>
      </p:sp>
      <p:sp>
        <p:nvSpPr>
          <p:cNvPr id="6" name="Manufacturing_E99C">
            <a:extLst>
              <a:ext uri="{FF2B5EF4-FFF2-40B4-BE49-F238E27FC236}">
                <a16:creationId xmlns:a16="http://schemas.microsoft.com/office/drawing/2014/main" id="{FF976AA6-6ADE-4E21-80F4-4F6241EF04E4}"/>
              </a:ext>
            </a:extLst>
          </p:cNvPr>
          <p:cNvSpPr>
            <a:spLocks noChangeAspect="1" noEditPoints="1"/>
          </p:cNvSpPr>
          <p:nvPr/>
        </p:nvSpPr>
        <p:spPr bwMode="auto">
          <a:xfrm>
            <a:off x="3433928" y="3289119"/>
            <a:ext cx="858062" cy="838796"/>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8" name="building_4">
            <a:extLst>
              <a:ext uri="{FF2B5EF4-FFF2-40B4-BE49-F238E27FC236}">
                <a16:creationId xmlns:a16="http://schemas.microsoft.com/office/drawing/2014/main" id="{0E605066-4202-4501-930B-BC4E2D3C9F9D}"/>
              </a:ext>
            </a:extLst>
          </p:cNvPr>
          <p:cNvSpPr>
            <a:spLocks noChangeAspect="1" noEditPoints="1"/>
          </p:cNvSpPr>
          <p:nvPr/>
        </p:nvSpPr>
        <p:spPr bwMode="auto">
          <a:xfrm>
            <a:off x="9996625" y="3289119"/>
            <a:ext cx="825786" cy="838796"/>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 name="building_9">
            <a:extLst>
              <a:ext uri="{FF2B5EF4-FFF2-40B4-BE49-F238E27FC236}">
                <a16:creationId xmlns:a16="http://schemas.microsoft.com/office/drawing/2014/main" id="{EA01BE84-4B88-4C31-AA17-A7CFCFA05859}"/>
              </a:ext>
            </a:extLst>
          </p:cNvPr>
          <p:cNvSpPr>
            <a:spLocks noChangeAspect="1" noEditPoints="1"/>
          </p:cNvSpPr>
          <p:nvPr/>
        </p:nvSpPr>
        <p:spPr bwMode="auto">
          <a:xfrm>
            <a:off x="6641507" y="3289119"/>
            <a:ext cx="822765" cy="838796"/>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cxnSp>
        <p:nvCxnSpPr>
          <p:cNvPr id="33" name="Straight Connector 32">
            <a:extLst>
              <a:ext uri="{FF2B5EF4-FFF2-40B4-BE49-F238E27FC236}">
                <a16:creationId xmlns:a16="http://schemas.microsoft.com/office/drawing/2014/main" id="{88BB89F7-22BE-402F-8BF9-F1355B22F3C5}"/>
              </a:ext>
            </a:extLst>
          </p:cNvPr>
          <p:cNvCxnSpPr>
            <a:cxnSpLocks/>
          </p:cNvCxnSpPr>
          <p:nvPr/>
        </p:nvCxnSpPr>
        <p:spPr>
          <a:xfrm>
            <a:off x="1994007" y="496"/>
            <a:ext cx="0" cy="7025446"/>
          </a:xfrm>
          <a:prstGeom prst="line">
            <a:avLst/>
          </a:prstGeom>
          <a:noFill/>
          <a:ln w="19050" cap="flat">
            <a:solidFill>
              <a:srgbClr val="FFFFFF">
                <a:lumMod val="75000"/>
                <a:alpha val="70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6" name="Rectangle 45">
            <a:extLst>
              <a:ext uri="{FF2B5EF4-FFF2-40B4-BE49-F238E27FC236}">
                <a16:creationId xmlns:a16="http://schemas.microsoft.com/office/drawing/2014/main" id="{7ADE3359-4163-41CA-A790-7E240C4BFC36}"/>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7" name="Rectangle 46">
            <a:extLst>
              <a:ext uri="{FF2B5EF4-FFF2-40B4-BE49-F238E27FC236}">
                <a16:creationId xmlns:a16="http://schemas.microsoft.com/office/drawing/2014/main" id="{1529E82A-B810-4BF4-92EA-AF1FBD134144}"/>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48" name="light">
            <a:extLst>
              <a:ext uri="{FF2B5EF4-FFF2-40B4-BE49-F238E27FC236}">
                <a16:creationId xmlns:a16="http://schemas.microsoft.com/office/drawing/2014/main" id="{044A82CB-9D94-42B0-9FD1-A35B6C069A82}"/>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9" name="Freeform 60">
            <a:extLst>
              <a:ext uri="{FF2B5EF4-FFF2-40B4-BE49-F238E27FC236}">
                <a16:creationId xmlns:a16="http://schemas.microsoft.com/office/drawing/2014/main" id="{78B296D4-5840-478A-A148-6A1EF79F17D7}"/>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21" name="Rectangle 2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22"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23" name="Rectangle 22">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24" name="Group 23">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25" name="Rectangle 24">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6" name="Rectangle 25">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Tree>
    <p:extLst>
      <p:ext uri="{BB962C8B-B14F-4D97-AF65-F5344CB8AC3E}">
        <p14:creationId xmlns:p14="http://schemas.microsoft.com/office/powerpoint/2010/main" val="129130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7 -2.59259E-6 L -4.16667E-7 0.04584 " pathEditMode="relative" rAng="0" ptsTypes="AA">
                                      <p:cBhvr>
                                        <p:cTn id="9" dur="500" spd="-100000" fill="hold"/>
                                        <p:tgtEl>
                                          <p:spTgt spid="2"/>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2" presetClass="path" presetSubtype="0" decel="100000" fill="hold" grpId="1" nodeType="withEffect">
                                  <p:stCondLst>
                                    <p:cond delay="0"/>
                                  </p:stCondLst>
                                  <p:childTnLst>
                                    <p:animMotion origin="layout" path="M 3.95833E-6 3.33333E-6 L 3.95833E-6 0.13379 " pathEditMode="relative" rAng="0" ptsTypes="AA">
                                      <p:cBhvr>
                                        <p:cTn id="18" dur="700" spd="-100000" fill="hold"/>
                                        <p:tgtEl>
                                          <p:spTgt spid="3"/>
                                        </p:tgtEl>
                                        <p:attrNameLst>
                                          <p:attrName>ppt_x</p:attrName>
                                          <p:attrName>ppt_y</p:attrName>
                                        </p:attrNameLst>
                                      </p:cBhvr>
                                      <p:rCtr x="0" y="6690"/>
                                    </p:animMotion>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300"/>
                                        <p:tgtEl>
                                          <p:spTgt spid="4"/>
                                        </p:tgtEl>
                                      </p:cBhvr>
                                    </p:animEffect>
                                  </p:childTnLst>
                                </p:cTn>
                              </p:par>
                              <p:par>
                                <p:cTn id="25" presetID="42" presetClass="path" presetSubtype="0" decel="100000" fill="hold" grpId="1" nodeType="withEffect">
                                  <p:stCondLst>
                                    <p:cond delay="250"/>
                                  </p:stCondLst>
                                  <p:childTnLst>
                                    <p:animMotion origin="layout" path="M 3.33333E-6 3.33333E-6 L 3.33333E-6 0.13379 " pathEditMode="relative" rAng="0" ptsTypes="AA">
                                      <p:cBhvr>
                                        <p:cTn id="26" dur="700" spd="-100000" fill="hold"/>
                                        <p:tgtEl>
                                          <p:spTgt spid="4"/>
                                        </p:tgtEl>
                                        <p:attrNameLst>
                                          <p:attrName>ppt_x</p:attrName>
                                          <p:attrName>ppt_y</p:attrName>
                                        </p:attrNameLst>
                                      </p:cBhvr>
                                      <p:rCtr x="0" y="6690"/>
                                    </p:animMotion>
                                  </p:childTnLst>
                                </p:cTn>
                              </p:par>
                              <p:par>
                                <p:cTn id="27" presetID="10"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childTnLst>
                                </p:cTn>
                              </p:par>
                              <p:par>
                                <p:cTn id="33" presetID="42" presetClass="path" presetSubtype="0" decel="100000" fill="hold" grpId="1" nodeType="withEffect">
                                  <p:stCondLst>
                                    <p:cond delay="500"/>
                                  </p:stCondLst>
                                  <p:childTnLst>
                                    <p:animMotion origin="layout" path="M 1.45833E-6 3.33333E-6 L 1.45833E-6 0.13379 " pathEditMode="relative" rAng="0" ptsTypes="AA">
                                      <p:cBhvr>
                                        <p:cTn id="34" dur="700" spd="-100000" fill="hold"/>
                                        <p:tgtEl>
                                          <p:spTgt spid="5"/>
                                        </p:tgtEl>
                                        <p:attrNameLst>
                                          <p:attrName>ppt_x</p:attrName>
                                          <p:attrName>ppt_y</p:attrName>
                                        </p:attrNameLst>
                                      </p:cBhvr>
                                      <p:rCtr x="0" y="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4" grpId="0"/>
      <p:bldP spid="4" grpId="1"/>
      <p:bldP spid="6"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881" y="-1"/>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500"/>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240428" y="3661690"/>
            <a:ext cx="336387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Customizable services</a:t>
            </a:r>
          </a:p>
          <a:p>
            <a:pPr algn="ctr">
              <a:spcAft>
                <a:spcPts val="612"/>
              </a:spcAft>
            </a:pPr>
            <a:r>
              <a:rPr lang="en-US" sz="1836" dirty="0">
                <a:ea typeface="Segoe UI Light" charset="0"/>
                <a:cs typeface="Segoe UI Light" charset="0"/>
              </a:rPr>
              <a:t>VS, ML STUB, Tensor, Caffe</a:t>
            </a:r>
          </a:p>
        </p:txBody>
      </p:sp>
      <p:sp>
        <p:nvSpPr>
          <p:cNvPr id="109" name="TextBox 108"/>
          <p:cNvSpPr txBox="1"/>
          <p:nvPr/>
        </p:nvSpPr>
        <p:spPr>
          <a:xfrm>
            <a:off x="8430734" y="3661690"/>
            <a:ext cx="3748697"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Infrastructure and compute</a:t>
            </a:r>
          </a:p>
          <a:p>
            <a:pPr algn="ctr">
              <a:spcAft>
                <a:spcPts val="612"/>
              </a:spcAft>
            </a:pPr>
            <a:r>
              <a:rPr lang="en-US" sz="1836" dirty="0">
                <a:ea typeface="Segoe UI Light" charset="0"/>
                <a:cs typeface="Segoe UI Light" charset="0"/>
              </a:rPr>
              <a:t>CPU, GPU, FPGA</a:t>
            </a:r>
          </a:p>
        </p:txBody>
      </p:sp>
      <p:sp>
        <p:nvSpPr>
          <p:cNvPr id="112" name="TextBox 111"/>
          <p:cNvSpPr txBox="1"/>
          <p:nvPr/>
        </p:nvSpPr>
        <p:spPr>
          <a:xfrm>
            <a:off x="5008024" y="3661690"/>
            <a:ext cx="375174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Tools </a:t>
            </a:r>
          </a:p>
          <a:p>
            <a:pPr algn="ctr">
              <a:spcAft>
                <a:spcPts val="612"/>
              </a:spcAft>
            </a:pPr>
            <a:r>
              <a:rPr lang="en-US" sz="1836" dirty="0">
                <a:ea typeface="Segoe UI Light" charset="0"/>
                <a:cs typeface="Segoe UI Light" charset="0"/>
              </a:rPr>
              <a:t>Bots, Cognitive, ML</a:t>
            </a:r>
          </a:p>
        </p:txBody>
      </p:sp>
      <p:grpSp>
        <p:nvGrpSpPr>
          <p:cNvPr id="6" name="Group 5"/>
          <p:cNvGrpSpPr/>
          <p:nvPr/>
        </p:nvGrpSpPr>
        <p:grpSpPr>
          <a:xfrm>
            <a:off x="6484885" y="2637554"/>
            <a:ext cx="798020" cy="821831"/>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2" name="Group 1"/>
          <p:cNvGrpSpPr/>
          <p:nvPr/>
        </p:nvGrpSpPr>
        <p:grpSpPr>
          <a:xfrm>
            <a:off x="3478634" y="2621061"/>
            <a:ext cx="887460" cy="854817"/>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108" name="Rectangle 107"/>
          <p:cNvSpPr/>
          <p:nvPr/>
        </p:nvSpPr>
        <p:spPr>
          <a:xfrm>
            <a:off x="6049925" y="5385049"/>
            <a:ext cx="1667940" cy="798558"/>
          </a:xfrm>
          <a:prstGeom prst="rect">
            <a:avLst/>
          </a:prstGeom>
        </p:spPr>
        <p:txBody>
          <a:bodyPr wrap="none">
            <a:spAutoFit/>
          </a:bodyPr>
          <a:lstStyle/>
          <a:p>
            <a:pPr algn="ctr"/>
            <a:r>
              <a:rPr lang="en-US" sz="4488" kern="0" spc="50" dirty="0">
                <a:ln w="3175">
                  <a:noFill/>
                </a:ln>
                <a:solidFill>
                  <a:schemeClr val="tx2"/>
                </a:solidFill>
                <a:latin typeface="Segoe UI Light" panose="020B0502040204020203" pitchFamily="34" charset="0"/>
                <a:cs typeface="Segoe UI Light" panose="020B0502040204020203" pitchFamily="34" charset="0"/>
              </a:rPr>
              <a:t>Azure</a:t>
            </a:r>
            <a:endParaRPr lang="en-US" sz="4488" dirty="0">
              <a:solidFill>
                <a:schemeClr val="tx2"/>
              </a:solidFill>
            </a:endParaRPr>
          </a:p>
        </p:txBody>
      </p:sp>
      <p:grpSp>
        <p:nvGrpSpPr>
          <p:cNvPr id="192" name="Group 191"/>
          <p:cNvGrpSpPr/>
          <p:nvPr/>
        </p:nvGrpSpPr>
        <p:grpSpPr>
          <a:xfrm>
            <a:off x="9909168" y="2651685"/>
            <a:ext cx="791826" cy="79356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63101" y="472296"/>
            <a:ext cx="10077120" cy="12991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Comprehensive deep learning, </a:t>
            </a:r>
          </a:p>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922365" y="5114541"/>
            <a:ext cx="6474158"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772528"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827141"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246686"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656874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6" name="Straight Connector 135"/>
          <p:cNvCxnSpPr/>
          <p:nvPr/>
        </p:nvCxnSpPr>
        <p:spPr>
          <a:xfrm>
            <a:off x="2619632" y="2832564"/>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619632" y="4917693"/>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1" name="Freeform 100"/>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91606" y="2574304"/>
            <a:ext cx="460244" cy="449535"/>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1122641" y="3023163"/>
            <a:ext cx="624352" cy="556190"/>
          </a:xfrm>
          <a:prstGeom prst="rect">
            <a:avLst/>
          </a:prstGeom>
        </p:spPr>
      </p:pic>
      <p:sp>
        <p:nvSpPr>
          <p:cNvPr id="33" name="Rectangle 32"/>
          <p:cNvSpPr/>
          <p:nvPr/>
        </p:nvSpPr>
        <p:spPr>
          <a:xfrm>
            <a:off x="11029056" y="3603852"/>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34" name="Rectangle 33"/>
          <p:cNvSpPr/>
          <p:nvPr/>
        </p:nvSpPr>
        <p:spPr>
          <a:xfrm>
            <a:off x="8445204"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04033" y="4042444"/>
            <a:ext cx="439189" cy="439189"/>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71080" y="4147029"/>
            <a:ext cx="570289" cy="230018"/>
          </a:xfrm>
          <a:prstGeom prst="rect">
            <a:avLst/>
          </a:prstGeom>
        </p:spPr>
      </p:pic>
      <p:sp>
        <p:nvSpPr>
          <p:cNvPr id="42" name="Rectangle 41"/>
          <p:cNvSpPr/>
          <p:nvPr/>
        </p:nvSpPr>
        <p:spPr>
          <a:xfrm>
            <a:off x="4109231" y="4537600"/>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014212" y="982820"/>
            <a:ext cx="540176" cy="541318"/>
          </a:xfrm>
          <a:prstGeom prst="rect">
            <a:avLst/>
          </a:prstGeom>
        </p:spPr>
      </p:pic>
      <p:sp>
        <p:nvSpPr>
          <p:cNvPr id="44" name="Rectangle 43"/>
          <p:cNvSpPr/>
          <p:nvPr/>
        </p:nvSpPr>
        <p:spPr>
          <a:xfrm>
            <a:off x="2995040" y="1579994"/>
            <a:ext cx="57852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1124303" y="984961"/>
            <a:ext cx="586614" cy="537038"/>
          </a:xfrm>
          <a:prstGeom prst="rect">
            <a:avLst/>
          </a:prstGeom>
        </p:spPr>
      </p:pic>
      <p:sp>
        <p:nvSpPr>
          <p:cNvPr id="47" name="Rectangle 46"/>
          <p:cNvSpPr/>
          <p:nvPr/>
        </p:nvSpPr>
        <p:spPr>
          <a:xfrm>
            <a:off x="11037005" y="157999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4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8363"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998045"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894070" y="1969748"/>
            <a:ext cx="793853" cy="304393"/>
          </a:xfrm>
          <a:prstGeom prst="rect">
            <a:avLst/>
          </a:prstGeom>
        </p:spPr>
      </p:pic>
      <p:sp>
        <p:nvSpPr>
          <p:cNvPr id="51" name="Rectangle 50"/>
          <p:cNvSpPr/>
          <p:nvPr/>
        </p:nvSpPr>
        <p:spPr>
          <a:xfrm>
            <a:off x="6868725"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024434" y="5241668"/>
            <a:ext cx="660412" cy="216137"/>
          </a:xfrm>
          <a:prstGeom prst="rect">
            <a:avLst/>
          </a:prstGeom>
        </p:spPr>
      </p:pic>
      <p:sp>
        <p:nvSpPr>
          <p:cNvPr id="53" name="Rectangle 52"/>
          <p:cNvSpPr/>
          <p:nvPr/>
        </p:nvSpPr>
        <p:spPr>
          <a:xfrm>
            <a:off x="9039832" y="5585424"/>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54" name="Rectangle 53"/>
          <p:cNvSpPr/>
          <p:nvPr/>
        </p:nvSpPr>
        <p:spPr>
          <a:xfrm>
            <a:off x="5109421" y="5585424"/>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213343" y="5166883"/>
            <a:ext cx="365708" cy="365707"/>
          </a:xfrm>
          <a:prstGeom prst="rect">
            <a:avLst/>
          </a:prstGeom>
        </p:spPr>
      </p:pic>
      <p:sp>
        <p:nvSpPr>
          <p:cNvPr id="56" name="Rectangle 55"/>
          <p:cNvSpPr/>
          <p:nvPr/>
        </p:nvSpPr>
        <p:spPr>
          <a:xfrm>
            <a:off x="10021857" y="5582295"/>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07893" y="5191388"/>
            <a:ext cx="479352" cy="316693"/>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847825" y="3184581"/>
            <a:ext cx="562530" cy="233357"/>
          </a:xfrm>
          <a:prstGeom prst="rect">
            <a:avLst/>
          </a:prstGeom>
          <a:noFill/>
          <a:ln>
            <a:noFill/>
          </a:ln>
        </p:spPr>
      </p:pic>
      <p:sp>
        <p:nvSpPr>
          <p:cNvPr id="59" name="Rectangle 58"/>
          <p:cNvSpPr/>
          <p:nvPr/>
        </p:nvSpPr>
        <p:spPr>
          <a:xfrm>
            <a:off x="9741950" y="3603853"/>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82501" y="5127444"/>
            <a:ext cx="486587" cy="444584"/>
          </a:xfrm>
          <a:prstGeom prst="rect">
            <a:avLst/>
          </a:prstGeom>
          <a:noFill/>
          <a:ln>
            <a:noFill/>
          </a:ln>
        </p:spPr>
      </p:pic>
      <p:sp>
        <p:nvSpPr>
          <p:cNvPr id="61" name="Rectangle 60"/>
          <p:cNvSpPr/>
          <p:nvPr/>
        </p:nvSpPr>
        <p:spPr>
          <a:xfrm>
            <a:off x="11017918" y="5585424"/>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180606" y="5128560"/>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7091302" y="5585424"/>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64" name="Rectangle 63"/>
          <p:cNvSpPr/>
          <p:nvPr/>
        </p:nvSpPr>
        <p:spPr>
          <a:xfrm>
            <a:off x="3964721" y="5582295"/>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86521" y="5154131"/>
            <a:ext cx="564538" cy="391207"/>
          </a:xfrm>
          <a:prstGeom prst="rect">
            <a:avLst/>
          </a:prstGeom>
        </p:spPr>
      </p:pic>
      <p:sp>
        <p:nvSpPr>
          <p:cNvPr id="66" name="Rectangle 65"/>
          <p:cNvSpPr/>
          <p:nvPr/>
        </p:nvSpPr>
        <p:spPr>
          <a:xfrm>
            <a:off x="4115662" y="6519436"/>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156703" y="6083869"/>
            <a:ext cx="424174" cy="400420"/>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3030330" y="5218446"/>
            <a:ext cx="437874" cy="262583"/>
          </a:xfrm>
          <a:prstGeom prst="rect">
            <a:avLst/>
          </a:prstGeom>
        </p:spPr>
      </p:pic>
      <p:sp>
        <p:nvSpPr>
          <p:cNvPr id="69" name="Rectangle 68"/>
          <p:cNvSpPr/>
          <p:nvPr/>
        </p:nvSpPr>
        <p:spPr>
          <a:xfrm>
            <a:off x="2910742" y="5585424"/>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198010" y="6109672"/>
            <a:ext cx="396376" cy="348809"/>
          </a:xfrm>
          <a:prstGeom prst="rect">
            <a:avLst/>
          </a:prstGeom>
          <a:noFill/>
          <a:ln>
            <a:noFill/>
          </a:ln>
        </p:spPr>
      </p:pic>
      <p:sp>
        <p:nvSpPr>
          <p:cNvPr id="71" name="Rectangle 70"/>
          <p:cNvSpPr/>
          <p:nvPr/>
        </p:nvSpPr>
        <p:spPr>
          <a:xfrm>
            <a:off x="5074814" y="6516307"/>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91303" y="3036338"/>
            <a:ext cx="529842" cy="529842"/>
          </a:xfrm>
          <a:prstGeom prst="rect">
            <a:avLst/>
          </a:prstGeom>
        </p:spPr>
      </p:pic>
      <p:sp>
        <p:nvSpPr>
          <p:cNvPr id="73" name="Rectangle 72"/>
          <p:cNvSpPr/>
          <p:nvPr/>
        </p:nvSpPr>
        <p:spPr>
          <a:xfrm>
            <a:off x="4325315" y="3603853"/>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74" name="Rectangle 73"/>
          <p:cNvSpPr/>
          <p:nvPr/>
        </p:nvSpPr>
        <p:spPr>
          <a:xfrm>
            <a:off x="8419786" y="3603852"/>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3324" y="3157587"/>
            <a:ext cx="580606" cy="287345"/>
          </a:xfrm>
          <a:prstGeom prst="rect">
            <a:avLst/>
          </a:prstGeom>
        </p:spPr>
      </p:pic>
      <p:sp>
        <p:nvSpPr>
          <p:cNvPr id="76" name="Rectangle 75"/>
          <p:cNvSpPr/>
          <p:nvPr/>
        </p:nvSpPr>
        <p:spPr>
          <a:xfrm>
            <a:off x="2932304" y="6519435"/>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94630" y="6089185"/>
            <a:ext cx="509275" cy="389790"/>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1069" y="3095409"/>
            <a:ext cx="618456" cy="411701"/>
          </a:xfrm>
          <a:prstGeom prst="rect">
            <a:avLst/>
          </a:prstGeom>
        </p:spPr>
      </p:pic>
      <p:sp>
        <p:nvSpPr>
          <p:cNvPr id="79" name="Rectangle 78"/>
          <p:cNvSpPr/>
          <p:nvPr/>
        </p:nvSpPr>
        <p:spPr>
          <a:xfrm>
            <a:off x="6939692" y="3603852"/>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905516" y="4038465"/>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750668" y="4537601"/>
            <a:ext cx="756846"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GLBA</a:t>
            </a:r>
          </a:p>
        </p:txBody>
      </p:sp>
      <p:sp>
        <p:nvSpPr>
          <p:cNvPr id="82" name="Rectangle 81"/>
          <p:cNvSpPr/>
          <p:nvPr/>
        </p:nvSpPr>
        <p:spPr>
          <a:xfrm>
            <a:off x="6200314" y="6519436"/>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6095096" y="6060223"/>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3001895" y="3603853"/>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6552" y="3106243"/>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19484" y="4047859"/>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569420" y="4537601"/>
            <a:ext cx="756845"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MARS-E</a:t>
            </a:r>
          </a:p>
        </p:txBody>
      </p:sp>
      <p:sp>
        <p:nvSpPr>
          <p:cNvPr id="88" name="Rectangle 87"/>
          <p:cNvSpPr/>
          <p:nvPr/>
        </p:nvSpPr>
        <p:spPr>
          <a:xfrm>
            <a:off x="11216392" y="4537600"/>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119132" y="4139237"/>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8137838" y="5585424"/>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0097" y="5162493"/>
            <a:ext cx="517807" cy="37448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94714" y="1853425"/>
            <a:ext cx="586614" cy="537038"/>
          </a:xfrm>
          <a:prstGeom prst="rect">
            <a:avLst/>
          </a:prstGeom>
        </p:spPr>
      </p:pic>
      <p:sp>
        <p:nvSpPr>
          <p:cNvPr id="97" name="Rectangle 96"/>
          <p:cNvSpPr/>
          <p:nvPr/>
        </p:nvSpPr>
        <p:spPr>
          <a:xfrm>
            <a:off x="2907416" y="2461604"/>
            <a:ext cx="76121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993998" y="1853425"/>
            <a:ext cx="586614" cy="537038"/>
          </a:xfrm>
          <a:prstGeom prst="rect">
            <a:avLst/>
          </a:prstGeom>
        </p:spPr>
      </p:pic>
      <p:sp>
        <p:nvSpPr>
          <p:cNvPr id="99" name="Rectangle 98"/>
          <p:cNvSpPr/>
          <p:nvPr/>
        </p:nvSpPr>
        <p:spPr>
          <a:xfrm>
            <a:off x="4906701" y="246160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104"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9127465" y="6170491"/>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972428" y="6519436"/>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106" name="Rectangle 105"/>
          <p:cNvSpPr/>
          <p:nvPr/>
        </p:nvSpPr>
        <p:spPr>
          <a:xfrm>
            <a:off x="5567238" y="3603853"/>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3968" y="3170758"/>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92289" y="6061002"/>
            <a:ext cx="310561" cy="446156"/>
          </a:xfrm>
          <a:prstGeom prst="rect">
            <a:avLst/>
          </a:prstGeom>
        </p:spPr>
      </p:pic>
      <p:sp>
        <p:nvSpPr>
          <p:cNvPr id="109" name="Rectangle 108"/>
          <p:cNvSpPr/>
          <p:nvPr/>
        </p:nvSpPr>
        <p:spPr>
          <a:xfrm>
            <a:off x="10071627" y="6519436"/>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dirty="0">
                <a:solidFill>
                  <a:srgbClr val="505050"/>
                </a:solidFill>
                <a:latin typeface="Segoe UI Semilight"/>
              </a:rPr>
              <a:t>Shield</a:t>
            </a:r>
          </a:p>
        </p:txBody>
      </p:sp>
      <p:pic>
        <p:nvPicPr>
          <p:cNvPr id="11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69758"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9079440" y="1579994"/>
            <a:ext cx="578520"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22301</a:t>
            </a:r>
          </a:p>
        </p:txBody>
      </p:sp>
      <p:sp>
        <p:nvSpPr>
          <p:cNvPr id="112" name="Rectangle 111"/>
          <p:cNvSpPr/>
          <p:nvPr/>
        </p:nvSpPr>
        <p:spPr>
          <a:xfrm>
            <a:off x="8166866" y="6519436"/>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172017" y="6163503"/>
            <a:ext cx="433967" cy="241155"/>
          </a:xfrm>
          <a:prstGeom prst="rect">
            <a:avLst/>
          </a:prstGeom>
        </p:spPr>
      </p:pic>
      <p:sp>
        <p:nvSpPr>
          <p:cNvPr id="114" name="Rectangle 113"/>
          <p:cNvSpPr/>
          <p:nvPr/>
        </p:nvSpPr>
        <p:spPr>
          <a:xfrm>
            <a:off x="11036396" y="6519436"/>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0421" y="6086147"/>
            <a:ext cx="410746" cy="395864"/>
          </a:xfrm>
          <a:prstGeom prst="rect">
            <a:avLst/>
          </a:prstGeom>
        </p:spPr>
      </p:pic>
      <p:sp>
        <p:nvSpPr>
          <p:cNvPr id="116" name="Rectangle 115"/>
          <p:cNvSpPr/>
          <p:nvPr/>
        </p:nvSpPr>
        <p:spPr>
          <a:xfrm>
            <a:off x="7168394" y="6519436"/>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233841" y="6091281"/>
            <a:ext cx="335889" cy="385599"/>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971774" y="1969748"/>
            <a:ext cx="793853" cy="304393"/>
          </a:xfrm>
          <a:prstGeom prst="rect">
            <a:avLst/>
          </a:prstGeom>
        </p:spPr>
      </p:pic>
      <p:sp>
        <p:nvSpPr>
          <p:cNvPr id="119" name="Rectangle 118"/>
          <p:cNvSpPr/>
          <p:nvPr/>
        </p:nvSpPr>
        <p:spPr>
          <a:xfrm>
            <a:off x="894642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020683" y="1969748"/>
            <a:ext cx="793853" cy="304393"/>
          </a:xfrm>
          <a:prstGeom prst="rect">
            <a:avLst/>
          </a:prstGeom>
        </p:spPr>
      </p:pic>
      <p:sp>
        <p:nvSpPr>
          <p:cNvPr id="121" name="Rectangle 120"/>
          <p:cNvSpPr/>
          <p:nvPr/>
        </p:nvSpPr>
        <p:spPr>
          <a:xfrm>
            <a:off x="1099533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72472" y="4134055"/>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907517"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124" name="Picture 123"/>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7013761" y="4139304"/>
            <a:ext cx="613073" cy="245469"/>
          </a:xfrm>
          <a:prstGeom prst="rect">
            <a:avLst/>
          </a:prstGeom>
        </p:spPr>
      </p:pic>
      <p:sp>
        <p:nvSpPr>
          <p:cNvPr id="125" name="Rectangle 124"/>
          <p:cNvSpPr/>
          <p:nvPr/>
        </p:nvSpPr>
        <p:spPr>
          <a:xfrm>
            <a:off x="6817154" y="4537601"/>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126" name="Rectangle 125"/>
          <p:cNvSpPr/>
          <p:nvPr/>
        </p:nvSpPr>
        <p:spPr>
          <a:xfrm>
            <a:off x="6212605" y="5585424"/>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127" name="Picture 126"/>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6132647" y="5036280"/>
            <a:ext cx="626917" cy="626916"/>
          </a:xfrm>
          <a:prstGeom prst="rect">
            <a:avLst/>
          </a:prstGeom>
        </p:spPr>
      </p:pic>
      <p:pic>
        <p:nvPicPr>
          <p:cNvPr id="12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2054"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7001736"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130" name="Rectangle 129"/>
          <p:cNvSpPr/>
          <p:nvPr/>
        </p:nvSpPr>
        <p:spPr bwMode="auto">
          <a:xfrm>
            <a:off x="2206141" y="1245441"/>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B6F0"/>
                </a:solidFill>
                <a:latin typeface="Segoe UI"/>
                <a:cs typeface="Segoe UI Semibold" panose="020B0702040204020203" pitchFamily="34" charset="0"/>
              </a:rPr>
              <a:t>GLOBAL</a:t>
            </a:r>
          </a:p>
        </p:txBody>
      </p:sp>
      <p:sp>
        <p:nvSpPr>
          <p:cNvPr id="132" name="Rectangle 131"/>
          <p:cNvSpPr/>
          <p:nvPr/>
        </p:nvSpPr>
        <p:spPr bwMode="auto">
          <a:xfrm>
            <a:off x="2206142" y="3359645"/>
            <a:ext cx="418380" cy="100392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327A"/>
                </a:solidFill>
                <a:latin typeface="Segoe UI"/>
                <a:cs typeface="Segoe UI Semibold" panose="020B0702040204020203" pitchFamily="34" charset="0"/>
              </a:rPr>
              <a:t>INDUSTRY</a:t>
            </a:r>
          </a:p>
        </p:txBody>
      </p:sp>
      <p:sp>
        <p:nvSpPr>
          <p:cNvPr id="134" name="Rectangle 133"/>
          <p:cNvSpPr/>
          <p:nvPr/>
        </p:nvSpPr>
        <p:spPr bwMode="auto">
          <a:xfrm>
            <a:off x="2210343" y="5473520"/>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dirty="0">
                <a:solidFill>
                  <a:srgbClr val="001F50"/>
                </a:solidFill>
                <a:latin typeface="Segoe UI"/>
                <a:cs typeface="Segoe UI Semibold" panose="020B0702040204020203" pitchFamily="34" charset="0"/>
              </a:rPr>
              <a:t>REGIONAL</a:t>
            </a:r>
          </a:p>
        </p:txBody>
      </p:sp>
      <p:cxnSp>
        <p:nvCxnSpPr>
          <p:cNvPr id="153" name="Straight Connector 152"/>
          <p:cNvCxnSpPr/>
          <p:nvPr/>
        </p:nvCxnSpPr>
        <p:spPr>
          <a:xfrm>
            <a:off x="2630057" y="931393"/>
            <a:ext cx="0" cy="1678686"/>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630057" y="3025275"/>
            <a:ext cx="0" cy="1678686"/>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630057" y="5109585"/>
            <a:ext cx="0" cy="1678686"/>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404815" y="72745"/>
            <a:ext cx="9435761"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More certifications than any cloud provider</a:t>
            </a:r>
          </a:p>
        </p:txBody>
      </p:sp>
    </p:spTree>
    <p:extLst>
      <p:ext uri="{BB962C8B-B14F-4D97-AF65-F5344CB8AC3E}">
        <p14:creationId xmlns:p14="http://schemas.microsoft.com/office/powerpoint/2010/main" val="427848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Picture 427"/>
          <p:cNvPicPr>
            <a:picLocks noChangeAspect="1"/>
          </p:cNvPicPr>
          <p:nvPr/>
        </p:nvPicPr>
        <p:blipFill>
          <a:blip r:embed="rId3">
            <a:duotone>
              <a:schemeClr val="accent1">
                <a:shade val="45000"/>
                <a:satMod val="135000"/>
              </a:schemeClr>
              <a:prstClr val="white"/>
            </a:duotone>
          </a:blip>
          <a:stretch>
            <a:fillRect/>
          </a:stretch>
        </p:blipFill>
        <p:spPr>
          <a:xfrm>
            <a:off x="-485" y="-1"/>
            <a:ext cx="12436077" cy="6994525"/>
          </a:xfrm>
          <a:prstGeom prst="rect">
            <a:avLst/>
          </a:prstGeom>
          <a:solidFill>
            <a:schemeClr val="bg1"/>
          </a:solidFill>
          <a:ln>
            <a:noFill/>
          </a:ln>
          <a:effectLst/>
        </p:spPr>
      </p:pic>
      <p:grpSp>
        <p:nvGrpSpPr>
          <p:cNvPr id="484" name="Group 483"/>
          <p:cNvGrpSpPr/>
          <p:nvPr/>
        </p:nvGrpSpPr>
        <p:grpSpPr>
          <a:xfrm>
            <a:off x="-10459" y="1902486"/>
            <a:ext cx="12446051" cy="3937942"/>
            <a:chOff x="-11120" y="1865352"/>
            <a:chExt cx="12203119" cy="3861078"/>
          </a:xfrm>
        </p:grpSpPr>
        <p:sp>
          <p:nvSpPr>
            <p:cNvPr id="332" name="Freeform 5"/>
            <p:cNvSpPr>
              <a:spLocks/>
            </p:cNvSpPr>
            <p:nvPr/>
          </p:nvSpPr>
          <p:spPr bwMode="auto">
            <a:xfrm>
              <a:off x="-11120" y="2452259"/>
              <a:ext cx="2949107" cy="1185957"/>
            </a:xfrm>
            <a:custGeom>
              <a:avLst/>
              <a:gdLst>
                <a:gd name="T0" fmla="*/ 98 w 1494"/>
                <a:gd name="T1" fmla="*/ 16 h 586"/>
                <a:gd name="T2" fmla="*/ 384 w 1494"/>
                <a:gd name="T3" fmla="*/ 0 h 586"/>
                <a:gd name="T4" fmla="*/ 624 w 1494"/>
                <a:gd name="T5" fmla="*/ 32 h 586"/>
                <a:gd name="T6" fmla="*/ 786 w 1494"/>
                <a:gd name="T7" fmla="*/ 92 h 586"/>
                <a:gd name="T8" fmla="*/ 854 w 1494"/>
                <a:gd name="T9" fmla="*/ 126 h 586"/>
                <a:gd name="T10" fmla="*/ 852 w 1494"/>
                <a:gd name="T11" fmla="*/ 96 h 586"/>
                <a:gd name="T12" fmla="*/ 872 w 1494"/>
                <a:gd name="T13" fmla="*/ 86 h 586"/>
                <a:gd name="T14" fmla="*/ 930 w 1494"/>
                <a:gd name="T15" fmla="*/ 116 h 586"/>
                <a:gd name="T16" fmla="*/ 962 w 1494"/>
                <a:gd name="T17" fmla="*/ 158 h 586"/>
                <a:gd name="T18" fmla="*/ 986 w 1494"/>
                <a:gd name="T19" fmla="*/ 164 h 586"/>
                <a:gd name="T20" fmla="*/ 1008 w 1494"/>
                <a:gd name="T21" fmla="*/ 174 h 586"/>
                <a:gd name="T22" fmla="*/ 1018 w 1494"/>
                <a:gd name="T23" fmla="*/ 184 h 586"/>
                <a:gd name="T24" fmla="*/ 1026 w 1494"/>
                <a:gd name="T25" fmla="*/ 202 h 586"/>
                <a:gd name="T26" fmla="*/ 1006 w 1494"/>
                <a:gd name="T27" fmla="*/ 266 h 586"/>
                <a:gd name="T28" fmla="*/ 942 w 1494"/>
                <a:gd name="T29" fmla="*/ 338 h 586"/>
                <a:gd name="T30" fmla="*/ 950 w 1494"/>
                <a:gd name="T31" fmla="*/ 364 h 586"/>
                <a:gd name="T32" fmla="*/ 1024 w 1494"/>
                <a:gd name="T33" fmla="*/ 370 h 586"/>
                <a:gd name="T34" fmla="*/ 1104 w 1494"/>
                <a:gd name="T35" fmla="*/ 394 h 586"/>
                <a:gd name="T36" fmla="*/ 1180 w 1494"/>
                <a:gd name="T37" fmla="*/ 426 h 586"/>
                <a:gd name="T38" fmla="*/ 1236 w 1494"/>
                <a:gd name="T39" fmla="*/ 436 h 586"/>
                <a:gd name="T40" fmla="*/ 1200 w 1494"/>
                <a:gd name="T41" fmla="*/ 484 h 586"/>
                <a:gd name="T42" fmla="*/ 1208 w 1494"/>
                <a:gd name="T43" fmla="*/ 576 h 586"/>
                <a:gd name="T44" fmla="*/ 1234 w 1494"/>
                <a:gd name="T45" fmla="*/ 488 h 586"/>
                <a:gd name="T46" fmla="*/ 1284 w 1494"/>
                <a:gd name="T47" fmla="*/ 428 h 586"/>
                <a:gd name="T48" fmla="*/ 1258 w 1494"/>
                <a:gd name="T49" fmla="*/ 416 h 586"/>
                <a:gd name="T50" fmla="*/ 1262 w 1494"/>
                <a:gd name="T51" fmla="*/ 382 h 586"/>
                <a:gd name="T52" fmla="*/ 1242 w 1494"/>
                <a:gd name="T53" fmla="*/ 352 h 586"/>
                <a:gd name="T54" fmla="*/ 1194 w 1494"/>
                <a:gd name="T55" fmla="*/ 332 h 586"/>
                <a:gd name="T56" fmla="*/ 1182 w 1494"/>
                <a:gd name="T57" fmla="*/ 314 h 586"/>
                <a:gd name="T58" fmla="*/ 1174 w 1494"/>
                <a:gd name="T59" fmla="*/ 280 h 586"/>
                <a:gd name="T60" fmla="*/ 1138 w 1494"/>
                <a:gd name="T61" fmla="*/ 244 h 586"/>
                <a:gd name="T62" fmla="*/ 1150 w 1494"/>
                <a:gd name="T63" fmla="*/ 224 h 586"/>
                <a:gd name="T64" fmla="*/ 1184 w 1494"/>
                <a:gd name="T65" fmla="*/ 232 h 586"/>
                <a:gd name="T66" fmla="*/ 1220 w 1494"/>
                <a:gd name="T67" fmla="*/ 224 h 586"/>
                <a:gd name="T68" fmla="*/ 1240 w 1494"/>
                <a:gd name="T69" fmla="*/ 216 h 586"/>
                <a:gd name="T70" fmla="*/ 1264 w 1494"/>
                <a:gd name="T71" fmla="*/ 216 h 586"/>
                <a:gd name="T72" fmla="*/ 1296 w 1494"/>
                <a:gd name="T73" fmla="*/ 196 h 586"/>
                <a:gd name="T74" fmla="*/ 1296 w 1494"/>
                <a:gd name="T75" fmla="*/ 250 h 586"/>
                <a:gd name="T76" fmla="*/ 1272 w 1494"/>
                <a:gd name="T77" fmla="*/ 304 h 586"/>
                <a:gd name="T78" fmla="*/ 1258 w 1494"/>
                <a:gd name="T79" fmla="*/ 336 h 586"/>
                <a:gd name="T80" fmla="*/ 1262 w 1494"/>
                <a:gd name="T81" fmla="*/ 370 h 586"/>
                <a:gd name="T82" fmla="*/ 1284 w 1494"/>
                <a:gd name="T83" fmla="*/ 372 h 586"/>
                <a:gd name="T84" fmla="*/ 1300 w 1494"/>
                <a:gd name="T85" fmla="*/ 362 h 586"/>
                <a:gd name="T86" fmla="*/ 1324 w 1494"/>
                <a:gd name="T87" fmla="*/ 340 h 586"/>
                <a:gd name="T88" fmla="*/ 1348 w 1494"/>
                <a:gd name="T89" fmla="*/ 324 h 586"/>
                <a:gd name="T90" fmla="*/ 1376 w 1494"/>
                <a:gd name="T91" fmla="*/ 328 h 586"/>
                <a:gd name="T92" fmla="*/ 1394 w 1494"/>
                <a:gd name="T93" fmla="*/ 328 h 586"/>
                <a:gd name="T94" fmla="*/ 1466 w 1494"/>
                <a:gd name="T95" fmla="*/ 308 h 586"/>
                <a:gd name="T96" fmla="*/ 1466 w 1494"/>
                <a:gd name="T97" fmla="*/ 288 h 586"/>
                <a:gd name="T98" fmla="*/ 1472 w 1494"/>
                <a:gd name="T99" fmla="*/ 272 h 586"/>
                <a:gd name="T100" fmla="*/ 1482 w 1494"/>
                <a:gd name="T101" fmla="*/ 238 h 586"/>
                <a:gd name="T102" fmla="*/ 1464 w 1494"/>
                <a:gd name="T103" fmla="*/ 216 h 586"/>
                <a:gd name="T104" fmla="*/ 1432 w 1494"/>
                <a:gd name="T105" fmla="*/ 188 h 586"/>
                <a:gd name="T106" fmla="*/ 1380 w 1494"/>
                <a:gd name="T107" fmla="*/ 148 h 586"/>
                <a:gd name="T108" fmla="*/ 1360 w 1494"/>
                <a:gd name="T109" fmla="*/ 140 h 586"/>
                <a:gd name="T110" fmla="*/ 1348 w 1494"/>
                <a:gd name="T111" fmla="*/ 126 h 586"/>
                <a:gd name="T112" fmla="*/ 1316 w 1494"/>
                <a:gd name="T113" fmla="*/ 126 h 586"/>
                <a:gd name="T114" fmla="*/ 1320 w 1494"/>
                <a:gd name="T115" fmla="*/ 13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4" h="586">
                  <a:moveTo>
                    <a:pt x="0" y="28"/>
                  </a:moveTo>
                  <a:lnTo>
                    <a:pt x="0" y="28"/>
                  </a:lnTo>
                  <a:lnTo>
                    <a:pt x="10" y="26"/>
                  </a:lnTo>
                  <a:lnTo>
                    <a:pt x="30" y="24"/>
                  </a:lnTo>
                  <a:lnTo>
                    <a:pt x="98" y="16"/>
                  </a:lnTo>
                  <a:lnTo>
                    <a:pt x="144" y="10"/>
                  </a:lnTo>
                  <a:lnTo>
                    <a:pt x="196" y="6"/>
                  </a:lnTo>
                  <a:lnTo>
                    <a:pt x="256" y="2"/>
                  </a:lnTo>
                  <a:lnTo>
                    <a:pt x="318" y="0"/>
                  </a:lnTo>
                  <a:lnTo>
                    <a:pt x="384" y="0"/>
                  </a:lnTo>
                  <a:lnTo>
                    <a:pt x="452" y="4"/>
                  </a:lnTo>
                  <a:lnTo>
                    <a:pt x="522" y="12"/>
                  </a:lnTo>
                  <a:lnTo>
                    <a:pt x="556" y="18"/>
                  </a:lnTo>
                  <a:lnTo>
                    <a:pt x="590" y="24"/>
                  </a:lnTo>
                  <a:lnTo>
                    <a:pt x="624" y="32"/>
                  </a:lnTo>
                  <a:lnTo>
                    <a:pt x="658" y="40"/>
                  </a:lnTo>
                  <a:lnTo>
                    <a:pt x="692" y="52"/>
                  </a:lnTo>
                  <a:lnTo>
                    <a:pt x="724" y="64"/>
                  </a:lnTo>
                  <a:lnTo>
                    <a:pt x="756" y="76"/>
                  </a:lnTo>
                  <a:lnTo>
                    <a:pt x="786" y="92"/>
                  </a:lnTo>
                  <a:lnTo>
                    <a:pt x="816" y="110"/>
                  </a:lnTo>
                  <a:lnTo>
                    <a:pt x="846" y="128"/>
                  </a:lnTo>
                  <a:lnTo>
                    <a:pt x="846" y="128"/>
                  </a:lnTo>
                  <a:lnTo>
                    <a:pt x="848" y="128"/>
                  </a:lnTo>
                  <a:lnTo>
                    <a:pt x="854" y="126"/>
                  </a:lnTo>
                  <a:lnTo>
                    <a:pt x="862" y="120"/>
                  </a:lnTo>
                  <a:lnTo>
                    <a:pt x="862" y="120"/>
                  </a:lnTo>
                  <a:lnTo>
                    <a:pt x="858" y="114"/>
                  </a:lnTo>
                  <a:lnTo>
                    <a:pt x="854" y="102"/>
                  </a:lnTo>
                  <a:lnTo>
                    <a:pt x="852" y="96"/>
                  </a:lnTo>
                  <a:lnTo>
                    <a:pt x="852" y="90"/>
                  </a:lnTo>
                  <a:lnTo>
                    <a:pt x="854" y="86"/>
                  </a:lnTo>
                  <a:lnTo>
                    <a:pt x="858" y="84"/>
                  </a:lnTo>
                  <a:lnTo>
                    <a:pt x="858" y="84"/>
                  </a:lnTo>
                  <a:lnTo>
                    <a:pt x="872" y="86"/>
                  </a:lnTo>
                  <a:lnTo>
                    <a:pt x="886" y="90"/>
                  </a:lnTo>
                  <a:lnTo>
                    <a:pt x="904" y="98"/>
                  </a:lnTo>
                  <a:lnTo>
                    <a:pt x="904" y="98"/>
                  </a:lnTo>
                  <a:lnTo>
                    <a:pt x="918" y="108"/>
                  </a:lnTo>
                  <a:lnTo>
                    <a:pt x="930" y="116"/>
                  </a:lnTo>
                  <a:lnTo>
                    <a:pt x="936" y="124"/>
                  </a:lnTo>
                  <a:lnTo>
                    <a:pt x="936" y="124"/>
                  </a:lnTo>
                  <a:lnTo>
                    <a:pt x="948" y="142"/>
                  </a:lnTo>
                  <a:lnTo>
                    <a:pt x="962" y="158"/>
                  </a:lnTo>
                  <a:lnTo>
                    <a:pt x="962" y="158"/>
                  </a:lnTo>
                  <a:lnTo>
                    <a:pt x="970" y="164"/>
                  </a:lnTo>
                  <a:lnTo>
                    <a:pt x="974" y="168"/>
                  </a:lnTo>
                  <a:lnTo>
                    <a:pt x="978" y="168"/>
                  </a:lnTo>
                  <a:lnTo>
                    <a:pt x="978" y="168"/>
                  </a:lnTo>
                  <a:lnTo>
                    <a:pt x="986" y="164"/>
                  </a:lnTo>
                  <a:lnTo>
                    <a:pt x="992" y="164"/>
                  </a:lnTo>
                  <a:lnTo>
                    <a:pt x="992" y="164"/>
                  </a:lnTo>
                  <a:lnTo>
                    <a:pt x="998" y="164"/>
                  </a:lnTo>
                  <a:lnTo>
                    <a:pt x="1004" y="166"/>
                  </a:lnTo>
                  <a:lnTo>
                    <a:pt x="1008" y="174"/>
                  </a:lnTo>
                  <a:lnTo>
                    <a:pt x="1008" y="174"/>
                  </a:lnTo>
                  <a:lnTo>
                    <a:pt x="1012" y="186"/>
                  </a:lnTo>
                  <a:lnTo>
                    <a:pt x="1012" y="186"/>
                  </a:lnTo>
                  <a:lnTo>
                    <a:pt x="1014" y="184"/>
                  </a:lnTo>
                  <a:lnTo>
                    <a:pt x="1018" y="184"/>
                  </a:lnTo>
                  <a:lnTo>
                    <a:pt x="1022" y="186"/>
                  </a:lnTo>
                  <a:lnTo>
                    <a:pt x="1022" y="186"/>
                  </a:lnTo>
                  <a:lnTo>
                    <a:pt x="1024" y="188"/>
                  </a:lnTo>
                  <a:lnTo>
                    <a:pt x="1026" y="192"/>
                  </a:lnTo>
                  <a:lnTo>
                    <a:pt x="1026" y="202"/>
                  </a:lnTo>
                  <a:lnTo>
                    <a:pt x="1028" y="216"/>
                  </a:lnTo>
                  <a:lnTo>
                    <a:pt x="1028" y="216"/>
                  </a:lnTo>
                  <a:lnTo>
                    <a:pt x="1022" y="230"/>
                  </a:lnTo>
                  <a:lnTo>
                    <a:pt x="1016" y="246"/>
                  </a:lnTo>
                  <a:lnTo>
                    <a:pt x="1006" y="266"/>
                  </a:lnTo>
                  <a:lnTo>
                    <a:pt x="992" y="288"/>
                  </a:lnTo>
                  <a:lnTo>
                    <a:pt x="976" y="308"/>
                  </a:lnTo>
                  <a:lnTo>
                    <a:pt x="966" y="320"/>
                  </a:lnTo>
                  <a:lnTo>
                    <a:pt x="954" y="330"/>
                  </a:lnTo>
                  <a:lnTo>
                    <a:pt x="942" y="338"/>
                  </a:lnTo>
                  <a:lnTo>
                    <a:pt x="930" y="346"/>
                  </a:lnTo>
                  <a:lnTo>
                    <a:pt x="930" y="346"/>
                  </a:lnTo>
                  <a:lnTo>
                    <a:pt x="934" y="352"/>
                  </a:lnTo>
                  <a:lnTo>
                    <a:pt x="940" y="358"/>
                  </a:lnTo>
                  <a:lnTo>
                    <a:pt x="950" y="364"/>
                  </a:lnTo>
                  <a:lnTo>
                    <a:pt x="964" y="370"/>
                  </a:lnTo>
                  <a:lnTo>
                    <a:pt x="980" y="374"/>
                  </a:lnTo>
                  <a:lnTo>
                    <a:pt x="1000" y="374"/>
                  </a:lnTo>
                  <a:lnTo>
                    <a:pt x="1024" y="370"/>
                  </a:lnTo>
                  <a:lnTo>
                    <a:pt x="1024" y="370"/>
                  </a:lnTo>
                  <a:lnTo>
                    <a:pt x="1046" y="384"/>
                  </a:lnTo>
                  <a:lnTo>
                    <a:pt x="1062" y="392"/>
                  </a:lnTo>
                  <a:lnTo>
                    <a:pt x="1070" y="394"/>
                  </a:lnTo>
                  <a:lnTo>
                    <a:pt x="1080" y="394"/>
                  </a:lnTo>
                  <a:lnTo>
                    <a:pt x="1104" y="394"/>
                  </a:lnTo>
                  <a:lnTo>
                    <a:pt x="1104" y="394"/>
                  </a:lnTo>
                  <a:lnTo>
                    <a:pt x="1114" y="398"/>
                  </a:lnTo>
                  <a:lnTo>
                    <a:pt x="1138" y="410"/>
                  </a:lnTo>
                  <a:lnTo>
                    <a:pt x="1166" y="422"/>
                  </a:lnTo>
                  <a:lnTo>
                    <a:pt x="1180" y="426"/>
                  </a:lnTo>
                  <a:lnTo>
                    <a:pt x="1194" y="430"/>
                  </a:lnTo>
                  <a:lnTo>
                    <a:pt x="1194" y="430"/>
                  </a:lnTo>
                  <a:lnTo>
                    <a:pt x="1242" y="432"/>
                  </a:lnTo>
                  <a:lnTo>
                    <a:pt x="1242" y="432"/>
                  </a:lnTo>
                  <a:lnTo>
                    <a:pt x="1236" y="436"/>
                  </a:lnTo>
                  <a:lnTo>
                    <a:pt x="1222" y="450"/>
                  </a:lnTo>
                  <a:lnTo>
                    <a:pt x="1214" y="458"/>
                  </a:lnTo>
                  <a:lnTo>
                    <a:pt x="1206" y="466"/>
                  </a:lnTo>
                  <a:lnTo>
                    <a:pt x="1202" y="476"/>
                  </a:lnTo>
                  <a:lnTo>
                    <a:pt x="1200" y="484"/>
                  </a:lnTo>
                  <a:lnTo>
                    <a:pt x="1200" y="484"/>
                  </a:lnTo>
                  <a:lnTo>
                    <a:pt x="1200" y="506"/>
                  </a:lnTo>
                  <a:lnTo>
                    <a:pt x="1202" y="534"/>
                  </a:lnTo>
                  <a:lnTo>
                    <a:pt x="1204" y="564"/>
                  </a:lnTo>
                  <a:lnTo>
                    <a:pt x="1208" y="576"/>
                  </a:lnTo>
                  <a:lnTo>
                    <a:pt x="1212" y="586"/>
                  </a:lnTo>
                  <a:lnTo>
                    <a:pt x="1212" y="586"/>
                  </a:lnTo>
                  <a:lnTo>
                    <a:pt x="1220" y="540"/>
                  </a:lnTo>
                  <a:lnTo>
                    <a:pt x="1230" y="504"/>
                  </a:lnTo>
                  <a:lnTo>
                    <a:pt x="1234" y="488"/>
                  </a:lnTo>
                  <a:lnTo>
                    <a:pt x="1240" y="480"/>
                  </a:lnTo>
                  <a:lnTo>
                    <a:pt x="1240" y="480"/>
                  </a:lnTo>
                  <a:lnTo>
                    <a:pt x="1250" y="464"/>
                  </a:lnTo>
                  <a:lnTo>
                    <a:pt x="1266" y="446"/>
                  </a:lnTo>
                  <a:lnTo>
                    <a:pt x="1284" y="428"/>
                  </a:lnTo>
                  <a:lnTo>
                    <a:pt x="1242" y="426"/>
                  </a:lnTo>
                  <a:lnTo>
                    <a:pt x="1242" y="426"/>
                  </a:lnTo>
                  <a:lnTo>
                    <a:pt x="1250" y="422"/>
                  </a:lnTo>
                  <a:lnTo>
                    <a:pt x="1254" y="420"/>
                  </a:lnTo>
                  <a:lnTo>
                    <a:pt x="1258" y="416"/>
                  </a:lnTo>
                  <a:lnTo>
                    <a:pt x="1258" y="416"/>
                  </a:lnTo>
                  <a:lnTo>
                    <a:pt x="1258" y="396"/>
                  </a:lnTo>
                  <a:lnTo>
                    <a:pt x="1260" y="386"/>
                  </a:lnTo>
                  <a:lnTo>
                    <a:pt x="1260" y="382"/>
                  </a:lnTo>
                  <a:lnTo>
                    <a:pt x="1262" y="382"/>
                  </a:lnTo>
                  <a:lnTo>
                    <a:pt x="1262" y="382"/>
                  </a:lnTo>
                  <a:lnTo>
                    <a:pt x="1262" y="380"/>
                  </a:lnTo>
                  <a:lnTo>
                    <a:pt x="1262" y="376"/>
                  </a:lnTo>
                  <a:lnTo>
                    <a:pt x="1254" y="366"/>
                  </a:lnTo>
                  <a:lnTo>
                    <a:pt x="1242" y="352"/>
                  </a:lnTo>
                  <a:lnTo>
                    <a:pt x="1242" y="352"/>
                  </a:lnTo>
                  <a:lnTo>
                    <a:pt x="1234" y="346"/>
                  </a:lnTo>
                  <a:lnTo>
                    <a:pt x="1226" y="342"/>
                  </a:lnTo>
                  <a:lnTo>
                    <a:pt x="1210" y="336"/>
                  </a:lnTo>
                  <a:lnTo>
                    <a:pt x="1194" y="332"/>
                  </a:lnTo>
                  <a:lnTo>
                    <a:pt x="1188" y="328"/>
                  </a:lnTo>
                  <a:lnTo>
                    <a:pt x="1186" y="324"/>
                  </a:lnTo>
                  <a:lnTo>
                    <a:pt x="1186" y="324"/>
                  </a:lnTo>
                  <a:lnTo>
                    <a:pt x="1184" y="320"/>
                  </a:lnTo>
                  <a:lnTo>
                    <a:pt x="1182" y="314"/>
                  </a:lnTo>
                  <a:lnTo>
                    <a:pt x="1180" y="300"/>
                  </a:lnTo>
                  <a:lnTo>
                    <a:pt x="1178" y="286"/>
                  </a:lnTo>
                  <a:lnTo>
                    <a:pt x="1176" y="282"/>
                  </a:lnTo>
                  <a:lnTo>
                    <a:pt x="1174" y="280"/>
                  </a:lnTo>
                  <a:lnTo>
                    <a:pt x="1174" y="280"/>
                  </a:lnTo>
                  <a:lnTo>
                    <a:pt x="1156" y="272"/>
                  </a:lnTo>
                  <a:lnTo>
                    <a:pt x="1146" y="266"/>
                  </a:lnTo>
                  <a:lnTo>
                    <a:pt x="1140" y="260"/>
                  </a:lnTo>
                  <a:lnTo>
                    <a:pt x="1140" y="260"/>
                  </a:lnTo>
                  <a:lnTo>
                    <a:pt x="1138" y="244"/>
                  </a:lnTo>
                  <a:lnTo>
                    <a:pt x="1138" y="234"/>
                  </a:lnTo>
                  <a:lnTo>
                    <a:pt x="1138" y="234"/>
                  </a:lnTo>
                  <a:lnTo>
                    <a:pt x="1140" y="232"/>
                  </a:lnTo>
                  <a:lnTo>
                    <a:pt x="1144" y="228"/>
                  </a:lnTo>
                  <a:lnTo>
                    <a:pt x="1150" y="224"/>
                  </a:lnTo>
                  <a:lnTo>
                    <a:pt x="1156" y="222"/>
                  </a:lnTo>
                  <a:lnTo>
                    <a:pt x="1160" y="224"/>
                  </a:lnTo>
                  <a:lnTo>
                    <a:pt x="1160" y="224"/>
                  </a:lnTo>
                  <a:lnTo>
                    <a:pt x="1184" y="232"/>
                  </a:lnTo>
                  <a:lnTo>
                    <a:pt x="1184" y="232"/>
                  </a:lnTo>
                  <a:lnTo>
                    <a:pt x="1190" y="228"/>
                  </a:lnTo>
                  <a:lnTo>
                    <a:pt x="1196" y="224"/>
                  </a:lnTo>
                  <a:lnTo>
                    <a:pt x="1202" y="224"/>
                  </a:lnTo>
                  <a:lnTo>
                    <a:pt x="1202" y="224"/>
                  </a:lnTo>
                  <a:lnTo>
                    <a:pt x="1220" y="224"/>
                  </a:lnTo>
                  <a:lnTo>
                    <a:pt x="1220" y="224"/>
                  </a:lnTo>
                  <a:lnTo>
                    <a:pt x="1226" y="222"/>
                  </a:lnTo>
                  <a:lnTo>
                    <a:pt x="1230" y="220"/>
                  </a:lnTo>
                  <a:lnTo>
                    <a:pt x="1236" y="216"/>
                  </a:lnTo>
                  <a:lnTo>
                    <a:pt x="1240" y="216"/>
                  </a:lnTo>
                  <a:lnTo>
                    <a:pt x="1240" y="216"/>
                  </a:lnTo>
                  <a:lnTo>
                    <a:pt x="1250" y="216"/>
                  </a:lnTo>
                  <a:lnTo>
                    <a:pt x="1260" y="216"/>
                  </a:lnTo>
                  <a:lnTo>
                    <a:pt x="1260" y="216"/>
                  </a:lnTo>
                  <a:lnTo>
                    <a:pt x="1264" y="216"/>
                  </a:lnTo>
                  <a:lnTo>
                    <a:pt x="1268" y="212"/>
                  </a:lnTo>
                  <a:lnTo>
                    <a:pt x="1278" y="204"/>
                  </a:lnTo>
                  <a:lnTo>
                    <a:pt x="1288" y="198"/>
                  </a:lnTo>
                  <a:lnTo>
                    <a:pt x="1292" y="196"/>
                  </a:lnTo>
                  <a:lnTo>
                    <a:pt x="1296" y="196"/>
                  </a:lnTo>
                  <a:lnTo>
                    <a:pt x="1296" y="196"/>
                  </a:lnTo>
                  <a:lnTo>
                    <a:pt x="1308" y="198"/>
                  </a:lnTo>
                  <a:lnTo>
                    <a:pt x="1314" y="198"/>
                  </a:lnTo>
                  <a:lnTo>
                    <a:pt x="1314" y="198"/>
                  </a:lnTo>
                  <a:lnTo>
                    <a:pt x="1296" y="250"/>
                  </a:lnTo>
                  <a:lnTo>
                    <a:pt x="1282" y="288"/>
                  </a:lnTo>
                  <a:lnTo>
                    <a:pt x="1276" y="300"/>
                  </a:lnTo>
                  <a:lnTo>
                    <a:pt x="1274" y="302"/>
                  </a:lnTo>
                  <a:lnTo>
                    <a:pt x="1272" y="304"/>
                  </a:lnTo>
                  <a:lnTo>
                    <a:pt x="1272" y="304"/>
                  </a:lnTo>
                  <a:lnTo>
                    <a:pt x="1268" y="304"/>
                  </a:lnTo>
                  <a:lnTo>
                    <a:pt x="1266" y="308"/>
                  </a:lnTo>
                  <a:lnTo>
                    <a:pt x="1262" y="318"/>
                  </a:lnTo>
                  <a:lnTo>
                    <a:pt x="1260" y="328"/>
                  </a:lnTo>
                  <a:lnTo>
                    <a:pt x="1258" y="336"/>
                  </a:lnTo>
                  <a:lnTo>
                    <a:pt x="1258" y="336"/>
                  </a:lnTo>
                  <a:lnTo>
                    <a:pt x="1258" y="350"/>
                  </a:lnTo>
                  <a:lnTo>
                    <a:pt x="1258" y="360"/>
                  </a:lnTo>
                  <a:lnTo>
                    <a:pt x="1262" y="370"/>
                  </a:lnTo>
                  <a:lnTo>
                    <a:pt x="1262" y="370"/>
                  </a:lnTo>
                  <a:lnTo>
                    <a:pt x="1264" y="372"/>
                  </a:lnTo>
                  <a:lnTo>
                    <a:pt x="1268" y="372"/>
                  </a:lnTo>
                  <a:lnTo>
                    <a:pt x="1276" y="374"/>
                  </a:lnTo>
                  <a:lnTo>
                    <a:pt x="1284" y="372"/>
                  </a:lnTo>
                  <a:lnTo>
                    <a:pt x="1284" y="372"/>
                  </a:lnTo>
                  <a:lnTo>
                    <a:pt x="1288" y="368"/>
                  </a:lnTo>
                  <a:lnTo>
                    <a:pt x="1290" y="364"/>
                  </a:lnTo>
                  <a:lnTo>
                    <a:pt x="1296" y="362"/>
                  </a:lnTo>
                  <a:lnTo>
                    <a:pt x="1296" y="362"/>
                  </a:lnTo>
                  <a:lnTo>
                    <a:pt x="1300" y="362"/>
                  </a:lnTo>
                  <a:lnTo>
                    <a:pt x="1302" y="358"/>
                  </a:lnTo>
                  <a:lnTo>
                    <a:pt x="1310" y="350"/>
                  </a:lnTo>
                  <a:lnTo>
                    <a:pt x="1318" y="342"/>
                  </a:lnTo>
                  <a:lnTo>
                    <a:pt x="1320" y="340"/>
                  </a:lnTo>
                  <a:lnTo>
                    <a:pt x="1324" y="340"/>
                  </a:lnTo>
                  <a:lnTo>
                    <a:pt x="1324" y="340"/>
                  </a:lnTo>
                  <a:lnTo>
                    <a:pt x="1330" y="336"/>
                  </a:lnTo>
                  <a:lnTo>
                    <a:pt x="1336" y="332"/>
                  </a:lnTo>
                  <a:lnTo>
                    <a:pt x="1344" y="326"/>
                  </a:lnTo>
                  <a:lnTo>
                    <a:pt x="1348" y="324"/>
                  </a:lnTo>
                  <a:lnTo>
                    <a:pt x="1354" y="324"/>
                  </a:lnTo>
                  <a:lnTo>
                    <a:pt x="1354" y="324"/>
                  </a:lnTo>
                  <a:lnTo>
                    <a:pt x="1362" y="324"/>
                  </a:lnTo>
                  <a:lnTo>
                    <a:pt x="1370" y="326"/>
                  </a:lnTo>
                  <a:lnTo>
                    <a:pt x="1376" y="328"/>
                  </a:lnTo>
                  <a:lnTo>
                    <a:pt x="1380" y="330"/>
                  </a:lnTo>
                  <a:lnTo>
                    <a:pt x="1380" y="330"/>
                  </a:lnTo>
                  <a:lnTo>
                    <a:pt x="1388" y="328"/>
                  </a:lnTo>
                  <a:lnTo>
                    <a:pt x="1394" y="328"/>
                  </a:lnTo>
                  <a:lnTo>
                    <a:pt x="1394" y="328"/>
                  </a:lnTo>
                  <a:lnTo>
                    <a:pt x="1456" y="322"/>
                  </a:lnTo>
                  <a:lnTo>
                    <a:pt x="1456" y="322"/>
                  </a:lnTo>
                  <a:lnTo>
                    <a:pt x="1460" y="322"/>
                  </a:lnTo>
                  <a:lnTo>
                    <a:pt x="1462" y="318"/>
                  </a:lnTo>
                  <a:lnTo>
                    <a:pt x="1466" y="308"/>
                  </a:lnTo>
                  <a:lnTo>
                    <a:pt x="1470" y="298"/>
                  </a:lnTo>
                  <a:lnTo>
                    <a:pt x="1470" y="290"/>
                  </a:lnTo>
                  <a:lnTo>
                    <a:pt x="1470" y="290"/>
                  </a:lnTo>
                  <a:lnTo>
                    <a:pt x="1468" y="288"/>
                  </a:lnTo>
                  <a:lnTo>
                    <a:pt x="1466" y="288"/>
                  </a:lnTo>
                  <a:lnTo>
                    <a:pt x="1464" y="284"/>
                  </a:lnTo>
                  <a:lnTo>
                    <a:pt x="1464" y="278"/>
                  </a:lnTo>
                  <a:lnTo>
                    <a:pt x="1464" y="278"/>
                  </a:lnTo>
                  <a:lnTo>
                    <a:pt x="1466" y="274"/>
                  </a:lnTo>
                  <a:lnTo>
                    <a:pt x="1472" y="272"/>
                  </a:lnTo>
                  <a:lnTo>
                    <a:pt x="1480" y="270"/>
                  </a:lnTo>
                  <a:lnTo>
                    <a:pt x="1494" y="244"/>
                  </a:lnTo>
                  <a:lnTo>
                    <a:pt x="1494" y="244"/>
                  </a:lnTo>
                  <a:lnTo>
                    <a:pt x="1488" y="244"/>
                  </a:lnTo>
                  <a:lnTo>
                    <a:pt x="1482" y="238"/>
                  </a:lnTo>
                  <a:lnTo>
                    <a:pt x="1474" y="232"/>
                  </a:lnTo>
                  <a:lnTo>
                    <a:pt x="1470" y="224"/>
                  </a:lnTo>
                  <a:lnTo>
                    <a:pt x="1470" y="224"/>
                  </a:lnTo>
                  <a:lnTo>
                    <a:pt x="1468" y="220"/>
                  </a:lnTo>
                  <a:lnTo>
                    <a:pt x="1464" y="216"/>
                  </a:lnTo>
                  <a:lnTo>
                    <a:pt x="1460" y="214"/>
                  </a:lnTo>
                  <a:lnTo>
                    <a:pt x="1458" y="210"/>
                  </a:lnTo>
                  <a:lnTo>
                    <a:pt x="1458" y="210"/>
                  </a:lnTo>
                  <a:lnTo>
                    <a:pt x="1450" y="202"/>
                  </a:lnTo>
                  <a:lnTo>
                    <a:pt x="1432" y="188"/>
                  </a:lnTo>
                  <a:lnTo>
                    <a:pt x="1406" y="168"/>
                  </a:lnTo>
                  <a:lnTo>
                    <a:pt x="1386" y="158"/>
                  </a:lnTo>
                  <a:lnTo>
                    <a:pt x="1386" y="158"/>
                  </a:lnTo>
                  <a:lnTo>
                    <a:pt x="1384" y="152"/>
                  </a:lnTo>
                  <a:lnTo>
                    <a:pt x="1380" y="148"/>
                  </a:lnTo>
                  <a:lnTo>
                    <a:pt x="1376" y="146"/>
                  </a:lnTo>
                  <a:lnTo>
                    <a:pt x="1376" y="146"/>
                  </a:lnTo>
                  <a:lnTo>
                    <a:pt x="1368" y="146"/>
                  </a:lnTo>
                  <a:lnTo>
                    <a:pt x="1364" y="144"/>
                  </a:lnTo>
                  <a:lnTo>
                    <a:pt x="1360" y="140"/>
                  </a:lnTo>
                  <a:lnTo>
                    <a:pt x="1360" y="140"/>
                  </a:lnTo>
                  <a:lnTo>
                    <a:pt x="1352" y="130"/>
                  </a:lnTo>
                  <a:lnTo>
                    <a:pt x="1350" y="128"/>
                  </a:lnTo>
                  <a:lnTo>
                    <a:pt x="1348" y="126"/>
                  </a:lnTo>
                  <a:lnTo>
                    <a:pt x="1348" y="126"/>
                  </a:lnTo>
                  <a:lnTo>
                    <a:pt x="1334" y="122"/>
                  </a:lnTo>
                  <a:lnTo>
                    <a:pt x="1324" y="122"/>
                  </a:lnTo>
                  <a:lnTo>
                    <a:pt x="1320" y="124"/>
                  </a:lnTo>
                  <a:lnTo>
                    <a:pt x="1316" y="126"/>
                  </a:lnTo>
                  <a:lnTo>
                    <a:pt x="1316" y="126"/>
                  </a:lnTo>
                  <a:lnTo>
                    <a:pt x="1316" y="130"/>
                  </a:lnTo>
                  <a:lnTo>
                    <a:pt x="1318" y="132"/>
                  </a:lnTo>
                  <a:lnTo>
                    <a:pt x="1320" y="132"/>
                  </a:lnTo>
                  <a:lnTo>
                    <a:pt x="1320" y="136"/>
                  </a:lnTo>
                  <a:lnTo>
                    <a:pt x="1320" y="136"/>
                  </a:lnTo>
                  <a:lnTo>
                    <a:pt x="1318" y="146"/>
                  </a:lnTo>
                  <a:lnTo>
                    <a:pt x="1316" y="158"/>
                  </a:lnTo>
                  <a:lnTo>
                    <a:pt x="1316" y="158"/>
                  </a:lnTo>
                  <a:lnTo>
                    <a:pt x="1318" y="19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3" name="Freeform 6"/>
            <p:cNvSpPr>
              <a:spLocks/>
            </p:cNvSpPr>
            <p:nvPr/>
          </p:nvSpPr>
          <p:spPr bwMode="auto">
            <a:xfrm>
              <a:off x="-11120" y="2557498"/>
              <a:ext cx="1713404" cy="190239"/>
            </a:xfrm>
            <a:custGeom>
              <a:avLst/>
              <a:gdLst>
                <a:gd name="T0" fmla="*/ 0 w 868"/>
                <a:gd name="T1" fmla="*/ 28 h 94"/>
                <a:gd name="T2" fmla="*/ 0 w 868"/>
                <a:gd name="T3" fmla="*/ 28 h 94"/>
                <a:gd name="T4" fmla="*/ 118 w 868"/>
                <a:gd name="T5" fmla="*/ 12 h 94"/>
                <a:gd name="T6" fmla="*/ 210 w 868"/>
                <a:gd name="T7" fmla="*/ 2 h 94"/>
                <a:gd name="T8" fmla="*/ 250 w 868"/>
                <a:gd name="T9" fmla="*/ 0 h 94"/>
                <a:gd name="T10" fmla="*/ 280 w 868"/>
                <a:gd name="T11" fmla="*/ 0 h 94"/>
                <a:gd name="T12" fmla="*/ 280 w 868"/>
                <a:gd name="T13" fmla="*/ 0 h 94"/>
                <a:gd name="T14" fmla="*/ 342 w 868"/>
                <a:gd name="T15" fmla="*/ 2 h 94"/>
                <a:gd name="T16" fmla="*/ 398 w 868"/>
                <a:gd name="T17" fmla="*/ 6 h 94"/>
                <a:gd name="T18" fmla="*/ 448 w 868"/>
                <a:gd name="T19" fmla="*/ 12 h 94"/>
                <a:gd name="T20" fmla="*/ 494 w 868"/>
                <a:gd name="T21" fmla="*/ 18 h 94"/>
                <a:gd name="T22" fmla="*/ 532 w 868"/>
                <a:gd name="T23" fmla="*/ 26 h 94"/>
                <a:gd name="T24" fmla="*/ 566 w 868"/>
                <a:gd name="T25" fmla="*/ 34 h 94"/>
                <a:gd name="T26" fmla="*/ 594 w 868"/>
                <a:gd name="T27" fmla="*/ 42 h 94"/>
                <a:gd name="T28" fmla="*/ 620 w 868"/>
                <a:gd name="T29" fmla="*/ 50 h 94"/>
                <a:gd name="T30" fmla="*/ 640 w 868"/>
                <a:gd name="T31" fmla="*/ 58 h 94"/>
                <a:gd name="T32" fmla="*/ 656 w 868"/>
                <a:gd name="T33" fmla="*/ 66 h 94"/>
                <a:gd name="T34" fmla="*/ 680 w 868"/>
                <a:gd name="T35" fmla="*/ 80 h 94"/>
                <a:gd name="T36" fmla="*/ 692 w 868"/>
                <a:gd name="T37" fmla="*/ 90 h 94"/>
                <a:gd name="T38" fmla="*/ 696 w 868"/>
                <a:gd name="T39" fmla="*/ 94 h 94"/>
                <a:gd name="T40" fmla="*/ 718 w 868"/>
                <a:gd name="T41" fmla="*/ 88 h 94"/>
                <a:gd name="T42" fmla="*/ 718 w 868"/>
                <a:gd name="T43" fmla="*/ 88 h 94"/>
                <a:gd name="T44" fmla="*/ 764 w 868"/>
                <a:gd name="T45" fmla="*/ 56 h 94"/>
                <a:gd name="T46" fmla="*/ 798 w 868"/>
                <a:gd name="T47" fmla="*/ 34 h 94"/>
                <a:gd name="T48" fmla="*/ 812 w 868"/>
                <a:gd name="T49" fmla="*/ 28 h 94"/>
                <a:gd name="T50" fmla="*/ 822 w 868"/>
                <a:gd name="T51" fmla="*/ 24 h 94"/>
                <a:gd name="T52" fmla="*/ 822 w 868"/>
                <a:gd name="T53" fmla="*/ 24 h 94"/>
                <a:gd name="T54" fmla="*/ 868 w 868"/>
                <a:gd name="T55"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8" h="94">
                  <a:moveTo>
                    <a:pt x="0" y="28"/>
                  </a:moveTo>
                  <a:lnTo>
                    <a:pt x="0" y="28"/>
                  </a:lnTo>
                  <a:lnTo>
                    <a:pt x="118" y="12"/>
                  </a:lnTo>
                  <a:lnTo>
                    <a:pt x="210" y="2"/>
                  </a:lnTo>
                  <a:lnTo>
                    <a:pt x="250" y="0"/>
                  </a:lnTo>
                  <a:lnTo>
                    <a:pt x="280" y="0"/>
                  </a:lnTo>
                  <a:lnTo>
                    <a:pt x="280" y="0"/>
                  </a:lnTo>
                  <a:lnTo>
                    <a:pt x="342" y="2"/>
                  </a:lnTo>
                  <a:lnTo>
                    <a:pt x="398" y="6"/>
                  </a:lnTo>
                  <a:lnTo>
                    <a:pt x="448" y="12"/>
                  </a:lnTo>
                  <a:lnTo>
                    <a:pt x="494" y="18"/>
                  </a:lnTo>
                  <a:lnTo>
                    <a:pt x="532" y="26"/>
                  </a:lnTo>
                  <a:lnTo>
                    <a:pt x="566" y="34"/>
                  </a:lnTo>
                  <a:lnTo>
                    <a:pt x="594" y="42"/>
                  </a:lnTo>
                  <a:lnTo>
                    <a:pt x="620" y="50"/>
                  </a:lnTo>
                  <a:lnTo>
                    <a:pt x="640" y="58"/>
                  </a:lnTo>
                  <a:lnTo>
                    <a:pt x="656" y="66"/>
                  </a:lnTo>
                  <a:lnTo>
                    <a:pt x="680" y="80"/>
                  </a:lnTo>
                  <a:lnTo>
                    <a:pt x="692" y="90"/>
                  </a:lnTo>
                  <a:lnTo>
                    <a:pt x="696" y="94"/>
                  </a:lnTo>
                  <a:lnTo>
                    <a:pt x="718" y="88"/>
                  </a:lnTo>
                  <a:lnTo>
                    <a:pt x="718" y="88"/>
                  </a:lnTo>
                  <a:lnTo>
                    <a:pt x="764" y="56"/>
                  </a:lnTo>
                  <a:lnTo>
                    <a:pt x="798" y="34"/>
                  </a:lnTo>
                  <a:lnTo>
                    <a:pt x="812" y="28"/>
                  </a:lnTo>
                  <a:lnTo>
                    <a:pt x="822" y="24"/>
                  </a:lnTo>
                  <a:lnTo>
                    <a:pt x="822" y="24"/>
                  </a:lnTo>
                  <a:lnTo>
                    <a:pt x="868" y="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4" name="Freeform 7"/>
            <p:cNvSpPr>
              <a:spLocks/>
            </p:cNvSpPr>
            <p:nvPr/>
          </p:nvSpPr>
          <p:spPr bwMode="auto">
            <a:xfrm>
              <a:off x="-11120" y="2707260"/>
              <a:ext cx="1733143" cy="340001"/>
            </a:xfrm>
            <a:custGeom>
              <a:avLst/>
              <a:gdLst>
                <a:gd name="T0" fmla="*/ 0 w 878"/>
                <a:gd name="T1" fmla="*/ 38 h 168"/>
                <a:gd name="T2" fmla="*/ 0 w 878"/>
                <a:gd name="T3" fmla="*/ 38 h 168"/>
                <a:gd name="T4" fmla="*/ 32 w 878"/>
                <a:gd name="T5" fmla="*/ 32 h 168"/>
                <a:gd name="T6" fmla="*/ 114 w 878"/>
                <a:gd name="T7" fmla="*/ 22 h 168"/>
                <a:gd name="T8" fmla="*/ 164 w 878"/>
                <a:gd name="T9" fmla="*/ 18 h 168"/>
                <a:gd name="T10" fmla="*/ 218 w 878"/>
                <a:gd name="T11" fmla="*/ 14 h 168"/>
                <a:gd name="T12" fmla="*/ 270 w 878"/>
                <a:gd name="T13" fmla="*/ 14 h 168"/>
                <a:gd name="T14" fmla="*/ 318 w 878"/>
                <a:gd name="T15" fmla="*/ 18 h 168"/>
                <a:gd name="T16" fmla="*/ 318 w 878"/>
                <a:gd name="T17" fmla="*/ 18 h 168"/>
                <a:gd name="T18" fmla="*/ 414 w 878"/>
                <a:gd name="T19" fmla="*/ 32 h 168"/>
                <a:gd name="T20" fmla="*/ 512 w 878"/>
                <a:gd name="T21" fmla="*/ 48 h 168"/>
                <a:gd name="T22" fmla="*/ 588 w 878"/>
                <a:gd name="T23" fmla="*/ 64 h 168"/>
                <a:gd name="T24" fmla="*/ 612 w 878"/>
                <a:gd name="T25" fmla="*/ 70 h 168"/>
                <a:gd name="T26" fmla="*/ 626 w 878"/>
                <a:gd name="T27" fmla="*/ 76 h 168"/>
                <a:gd name="T28" fmla="*/ 626 w 878"/>
                <a:gd name="T29" fmla="*/ 76 h 168"/>
                <a:gd name="T30" fmla="*/ 650 w 878"/>
                <a:gd name="T31" fmla="*/ 92 h 168"/>
                <a:gd name="T32" fmla="*/ 686 w 878"/>
                <a:gd name="T33" fmla="*/ 116 h 168"/>
                <a:gd name="T34" fmla="*/ 728 w 878"/>
                <a:gd name="T35" fmla="*/ 138 h 168"/>
                <a:gd name="T36" fmla="*/ 768 w 878"/>
                <a:gd name="T37" fmla="*/ 160 h 168"/>
                <a:gd name="T38" fmla="*/ 768 w 878"/>
                <a:gd name="T39" fmla="*/ 160 h 168"/>
                <a:gd name="T40" fmla="*/ 778 w 878"/>
                <a:gd name="T41" fmla="*/ 162 h 168"/>
                <a:gd name="T42" fmla="*/ 792 w 878"/>
                <a:gd name="T43" fmla="*/ 164 h 168"/>
                <a:gd name="T44" fmla="*/ 818 w 878"/>
                <a:gd name="T45" fmla="*/ 168 h 168"/>
                <a:gd name="T46" fmla="*/ 850 w 878"/>
                <a:gd name="T47" fmla="*/ 168 h 168"/>
                <a:gd name="T48" fmla="*/ 850 w 878"/>
                <a:gd name="T49" fmla="*/ 168 h 168"/>
                <a:gd name="T50" fmla="*/ 840 w 878"/>
                <a:gd name="T51" fmla="*/ 154 h 168"/>
                <a:gd name="T52" fmla="*/ 836 w 878"/>
                <a:gd name="T53" fmla="*/ 144 h 168"/>
                <a:gd name="T54" fmla="*/ 834 w 878"/>
                <a:gd name="T55" fmla="*/ 134 h 168"/>
                <a:gd name="T56" fmla="*/ 834 w 878"/>
                <a:gd name="T57" fmla="*/ 134 h 168"/>
                <a:gd name="T58" fmla="*/ 834 w 878"/>
                <a:gd name="T59" fmla="*/ 130 h 168"/>
                <a:gd name="T60" fmla="*/ 838 w 878"/>
                <a:gd name="T61" fmla="*/ 126 h 168"/>
                <a:gd name="T62" fmla="*/ 848 w 878"/>
                <a:gd name="T63" fmla="*/ 124 h 168"/>
                <a:gd name="T64" fmla="*/ 848 w 878"/>
                <a:gd name="T65" fmla="*/ 124 h 168"/>
                <a:gd name="T66" fmla="*/ 856 w 878"/>
                <a:gd name="T67" fmla="*/ 122 h 168"/>
                <a:gd name="T68" fmla="*/ 862 w 878"/>
                <a:gd name="T69" fmla="*/ 124 h 168"/>
                <a:gd name="T70" fmla="*/ 866 w 878"/>
                <a:gd name="T71" fmla="*/ 128 h 168"/>
                <a:gd name="T72" fmla="*/ 870 w 878"/>
                <a:gd name="T73" fmla="*/ 132 h 168"/>
                <a:gd name="T74" fmla="*/ 876 w 878"/>
                <a:gd name="T75" fmla="*/ 142 h 168"/>
                <a:gd name="T76" fmla="*/ 878 w 878"/>
                <a:gd name="T77" fmla="*/ 146 h 168"/>
                <a:gd name="T78" fmla="*/ 878 w 878"/>
                <a:gd name="T79" fmla="*/ 146 h 168"/>
                <a:gd name="T80" fmla="*/ 878 w 878"/>
                <a:gd name="T81" fmla="*/ 140 h 168"/>
                <a:gd name="T82" fmla="*/ 876 w 878"/>
                <a:gd name="T83" fmla="*/ 132 h 168"/>
                <a:gd name="T84" fmla="*/ 874 w 878"/>
                <a:gd name="T85" fmla="*/ 122 h 168"/>
                <a:gd name="T86" fmla="*/ 874 w 878"/>
                <a:gd name="T87" fmla="*/ 122 h 168"/>
                <a:gd name="T88" fmla="*/ 872 w 878"/>
                <a:gd name="T89" fmla="*/ 116 h 168"/>
                <a:gd name="T90" fmla="*/ 868 w 878"/>
                <a:gd name="T91" fmla="*/ 110 h 168"/>
                <a:gd name="T92" fmla="*/ 864 w 878"/>
                <a:gd name="T93" fmla="*/ 106 h 168"/>
                <a:gd name="T94" fmla="*/ 862 w 878"/>
                <a:gd name="T95" fmla="*/ 102 h 168"/>
                <a:gd name="T96" fmla="*/ 862 w 878"/>
                <a:gd name="T97" fmla="*/ 102 h 168"/>
                <a:gd name="T98" fmla="*/ 864 w 878"/>
                <a:gd name="T99" fmla="*/ 96 h 168"/>
                <a:gd name="T100" fmla="*/ 868 w 878"/>
                <a:gd name="T101" fmla="*/ 94 h 168"/>
                <a:gd name="T102" fmla="*/ 870 w 878"/>
                <a:gd name="T103" fmla="*/ 94 h 168"/>
                <a:gd name="T104" fmla="*/ 872 w 878"/>
                <a:gd name="T105" fmla="*/ 88 h 168"/>
                <a:gd name="T106" fmla="*/ 872 w 878"/>
                <a:gd name="T107" fmla="*/ 88 h 168"/>
                <a:gd name="T108" fmla="*/ 872 w 878"/>
                <a:gd name="T109" fmla="*/ 42 h 168"/>
                <a:gd name="T110" fmla="*/ 852 w 878"/>
                <a:gd name="T11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8" h="168">
                  <a:moveTo>
                    <a:pt x="0" y="38"/>
                  </a:moveTo>
                  <a:lnTo>
                    <a:pt x="0" y="38"/>
                  </a:lnTo>
                  <a:lnTo>
                    <a:pt x="32" y="32"/>
                  </a:lnTo>
                  <a:lnTo>
                    <a:pt x="114" y="22"/>
                  </a:lnTo>
                  <a:lnTo>
                    <a:pt x="164" y="18"/>
                  </a:lnTo>
                  <a:lnTo>
                    <a:pt x="218" y="14"/>
                  </a:lnTo>
                  <a:lnTo>
                    <a:pt x="270" y="14"/>
                  </a:lnTo>
                  <a:lnTo>
                    <a:pt x="318" y="18"/>
                  </a:lnTo>
                  <a:lnTo>
                    <a:pt x="318" y="18"/>
                  </a:lnTo>
                  <a:lnTo>
                    <a:pt x="414" y="32"/>
                  </a:lnTo>
                  <a:lnTo>
                    <a:pt x="512" y="48"/>
                  </a:lnTo>
                  <a:lnTo>
                    <a:pt x="588" y="64"/>
                  </a:lnTo>
                  <a:lnTo>
                    <a:pt x="612" y="70"/>
                  </a:lnTo>
                  <a:lnTo>
                    <a:pt x="626" y="76"/>
                  </a:lnTo>
                  <a:lnTo>
                    <a:pt x="626" y="76"/>
                  </a:lnTo>
                  <a:lnTo>
                    <a:pt x="650" y="92"/>
                  </a:lnTo>
                  <a:lnTo>
                    <a:pt x="686" y="116"/>
                  </a:lnTo>
                  <a:lnTo>
                    <a:pt x="728" y="138"/>
                  </a:lnTo>
                  <a:lnTo>
                    <a:pt x="768" y="160"/>
                  </a:lnTo>
                  <a:lnTo>
                    <a:pt x="768" y="160"/>
                  </a:lnTo>
                  <a:lnTo>
                    <a:pt x="778" y="162"/>
                  </a:lnTo>
                  <a:lnTo>
                    <a:pt x="792" y="164"/>
                  </a:lnTo>
                  <a:lnTo>
                    <a:pt x="818" y="168"/>
                  </a:lnTo>
                  <a:lnTo>
                    <a:pt x="850" y="168"/>
                  </a:lnTo>
                  <a:lnTo>
                    <a:pt x="850" y="168"/>
                  </a:lnTo>
                  <a:lnTo>
                    <a:pt x="840" y="154"/>
                  </a:lnTo>
                  <a:lnTo>
                    <a:pt x="836" y="144"/>
                  </a:lnTo>
                  <a:lnTo>
                    <a:pt x="834" y="134"/>
                  </a:lnTo>
                  <a:lnTo>
                    <a:pt x="834" y="134"/>
                  </a:lnTo>
                  <a:lnTo>
                    <a:pt x="834" y="130"/>
                  </a:lnTo>
                  <a:lnTo>
                    <a:pt x="838" y="126"/>
                  </a:lnTo>
                  <a:lnTo>
                    <a:pt x="848" y="124"/>
                  </a:lnTo>
                  <a:lnTo>
                    <a:pt x="848" y="124"/>
                  </a:lnTo>
                  <a:lnTo>
                    <a:pt x="856" y="122"/>
                  </a:lnTo>
                  <a:lnTo>
                    <a:pt x="862" y="124"/>
                  </a:lnTo>
                  <a:lnTo>
                    <a:pt x="866" y="128"/>
                  </a:lnTo>
                  <a:lnTo>
                    <a:pt x="870" y="132"/>
                  </a:lnTo>
                  <a:lnTo>
                    <a:pt x="876" y="142"/>
                  </a:lnTo>
                  <a:lnTo>
                    <a:pt x="878" y="146"/>
                  </a:lnTo>
                  <a:lnTo>
                    <a:pt x="878" y="146"/>
                  </a:lnTo>
                  <a:lnTo>
                    <a:pt x="878" y="140"/>
                  </a:lnTo>
                  <a:lnTo>
                    <a:pt x="876" y="132"/>
                  </a:lnTo>
                  <a:lnTo>
                    <a:pt x="874" y="122"/>
                  </a:lnTo>
                  <a:lnTo>
                    <a:pt x="874" y="122"/>
                  </a:lnTo>
                  <a:lnTo>
                    <a:pt x="872" y="116"/>
                  </a:lnTo>
                  <a:lnTo>
                    <a:pt x="868" y="110"/>
                  </a:lnTo>
                  <a:lnTo>
                    <a:pt x="864" y="106"/>
                  </a:lnTo>
                  <a:lnTo>
                    <a:pt x="862" y="102"/>
                  </a:lnTo>
                  <a:lnTo>
                    <a:pt x="862" y="102"/>
                  </a:lnTo>
                  <a:lnTo>
                    <a:pt x="864" y="96"/>
                  </a:lnTo>
                  <a:lnTo>
                    <a:pt x="868" y="94"/>
                  </a:lnTo>
                  <a:lnTo>
                    <a:pt x="870" y="94"/>
                  </a:lnTo>
                  <a:lnTo>
                    <a:pt x="872" y="88"/>
                  </a:lnTo>
                  <a:lnTo>
                    <a:pt x="872" y="88"/>
                  </a:lnTo>
                  <a:lnTo>
                    <a:pt x="872" y="42"/>
                  </a:lnTo>
                  <a:lnTo>
                    <a:pt x="85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5" name="Freeform 8"/>
            <p:cNvSpPr>
              <a:spLocks/>
            </p:cNvSpPr>
            <p:nvPr/>
          </p:nvSpPr>
          <p:spPr bwMode="auto">
            <a:xfrm>
              <a:off x="-11120" y="3561312"/>
              <a:ext cx="607982" cy="890480"/>
            </a:xfrm>
            <a:custGeom>
              <a:avLst/>
              <a:gdLst>
                <a:gd name="T0" fmla="*/ 0 w 308"/>
                <a:gd name="T1" fmla="*/ 0 h 440"/>
                <a:gd name="T2" fmla="*/ 0 w 308"/>
                <a:gd name="T3" fmla="*/ 0 h 440"/>
                <a:gd name="T4" fmla="*/ 42 w 308"/>
                <a:gd name="T5" fmla="*/ 6 h 440"/>
                <a:gd name="T6" fmla="*/ 136 w 308"/>
                <a:gd name="T7" fmla="*/ 16 h 440"/>
                <a:gd name="T8" fmla="*/ 190 w 308"/>
                <a:gd name="T9" fmla="*/ 20 h 440"/>
                <a:gd name="T10" fmla="*/ 240 w 308"/>
                <a:gd name="T11" fmla="*/ 22 h 440"/>
                <a:gd name="T12" fmla="*/ 282 w 308"/>
                <a:gd name="T13" fmla="*/ 24 h 440"/>
                <a:gd name="T14" fmla="*/ 298 w 308"/>
                <a:gd name="T15" fmla="*/ 22 h 440"/>
                <a:gd name="T16" fmla="*/ 308 w 308"/>
                <a:gd name="T17" fmla="*/ 20 h 440"/>
                <a:gd name="T18" fmla="*/ 308 w 308"/>
                <a:gd name="T19" fmla="*/ 20 h 440"/>
                <a:gd name="T20" fmla="*/ 272 w 308"/>
                <a:gd name="T21" fmla="*/ 50 h 440"/>
                <a:gd name="T22" fmla="*/ 228 w 308"/>
                <a:gd name="T23" fmla="*/ 84 h 440"/>
                <a:gd name="T24" fmla="*/ 204 w 308"/>
                <a:gd name="T25" fmla="*/ 108 h 440"/>
                <a:gd name="T26" fmla="*/ 178 w 308"/>
                <a:gd name="T27" fmla="*/ 134 h 440"/>
                <a:gd name="T28" fmla="*/ 150 w 308"/>
                <a:gd name="T29" fmla="*/ 162 h 440"/>
                <a:gd name="T30" fmla="*/ 124 w 308"/>
                <a:gd name="T31" fmla="*/ 194 h 440"/>
                <a:gd name="T32" fmla="*/ 98 w 308"/>
                <a:gd name="T33" fmla="*/ 228 h 440"/>
                <a:gd name="T34" fmla="*/ 72 w 308"/>
                <a:gd name="T35" fmla="*/ 266 h 440"/>
                <a:gd name="T36" fmla="*/ 50 w 308"/>
                <a:gd name="T37" fmla="*/ 306 h 440"/>
                <a:gd name="T38" fmla="*/ 30 w 308"/>
                <a:gd name="T39" fmla="*/ 348 h 440"/>
                <a:gd name="T40" fmla="*/ 12 w 308"/>
                <a:gd name="T41" fmla="*/ 392 h 440"/>
                <a:gd name="T42" fmla="*/ 6 w 308"/>
                <a:gd name="T43" fmla="*/ 416 h 440"/>
                <a:gd name="T44" fmla="*/ 0 w 308"/>
                <a:gd name="T45"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440">
                  <a:moveTo>
                    <a:pt x="0" y="0"/>
                  </a:moveTo>
                  <a:lnTo>
                    <a:pt x="0" y="0"/>
                  </a:lnTo>
                  <a:lnTo>
                    <a:pt x="42" y="6"/>
                  </a:lnTo>
                  <a:lnTo>
                    <a:pt x="136" y="16"/>
                  </a:lnTo>
                  <a:lnTo>
                    <a:pt x="190" y="20"/>
                  </a:lnTo>
                  <a:lnTo>
                    <a:pt x="240" y="22"/>
                  </a:lnTo>
                  <a:lnTo>
                    <a:pt x="282" y="24"/>
                  </a:lnTo>
                  <a:lnTo>
                    <a:pt x="298" y="22"/>
                  </a:lnTo>
                  <a:lnTo>
                    <a:pt x="308" y="20"/>
                  </a:lnTo>
                  <a:lnTo>
                    <a:pt x="308" y="20"/>
                  </a:lnTo>
                  <a:lnTo>
                    <a:pt x="272" y="50"/>
                  </a:lnTo>
                  <a:lnTo>
                    <a:pt x="228" y="84"/>
                  </a:lnTo>
                  <a:lnTo>
                    <a:pt x="204" y="108"/>
                  </a:lnTo>
                  <a:lnTo>
                    <a:pt x="178" y="134"/>
                  </a:lnTo>
                  <a:lnTo>
                    <a:pt x="150" y="162"/>
                  </a:lnTo>
                  <a:lnTo>
                    <a:pt x="124" y="194"/>
                  </a:lnTo>
                  <a:lnTo>
                    <a:pt x="98" y="228"/>
                  </a:lnTo>
                  <a:lnTo>
                    <a:pt x="72" y="266"/>
                  </a:lnTo>
                  <a:lnTo>
                    <a:pt x="50" y="306"/>
                  </a:lnTo>
                  <a:lnTo>
                    <a:pt x="30" y="348"/>
                  </a:lnTo>
                  <a:lnTo>
                    <a:pt x="12" y="392"/>
                  </a:lnTo>
                  <a:lnTo>
                    <a:pt x="6" y="416"/>
                  </a:lnTo>
                  <a:lnTo>
                    <a:pt x="0" y="44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6" name="Freeform 9"/>
            <p:cNvSpPr>
              <a:spLocks/>
            </p:cNvSpPr>
            <p:nvPr/>
          </p:nvSpPr>
          <p:spPr bwMode="auto">
            <a:xfrm>
              <a:off x="-11120" y="3152500"/>
              <a:ext cx="1835790" cy="1477387"/>
            </a:xfrm>
            <a:custGeom>
              <a:avLst/>
              <a:gdLst>
                <a:gd name="T0" fmla="*/ 0 w 930"/>
                <a:gd name="T1" fmla="*/ 730 h 730"/>
                <a:gd name="T2" fmla="*/ 0 w 930"/>
                <a:gd name="T3" fmla="*/ 730 h 730"/>
                <a:gd name="T4" fmla="*/ 144 w 930"/>
                <a:gd name="T5" fmla="*/ 506 h 730"/>
                <a:gd name="T6" fmla="*/ 244 w 930"/>
                <a:gd name="T7" fmla="*/ 348 h 730"/>
                <a:gd name="T8" fmla="*/ 278 w 930"/>
                <a:gd name="T9" fmla="*/ 294 h 730"/>
                <a:gd name="T10" fmla="*/ 292 w 930"/>
                <a:gd name="T11" fmla="*/ 270 h 730"/>
                <a:gd name="T12" fmla="*/ 292 w 930"/>
                <a:gd name="T13" fmla="*/ 270 h 730"/>
                <a:gd name="T14" fmla="*/ 296 w 930"/>
                <a:gd name="T15" fmla="*/ 254 h 730"/>
                <a:gd name="T16" fmla="*/ 300 w 930"/>
                <a:gd name="T17" fmla="*/ 238 h 730"/>
                <a:gd name="T18" fmla="*/ 304 w 930"/>
                <a:gd name="T19" fmla="*/ 230 h 730"/>
                <a:gd name="T20" fmla="*/ 310 w 930"/>
                <a:gd name="T21" fmla="*/ 222 h 730"/>
                <a:gd name="T22" fmla="*/ 320 w 930"/>
                <a:gd name="T23" fmla="*/ 214 h 730"/>
                <a:gd name="T24" fmla="*/ 330 w 930"/>
                <a:gd name="T25" fmla="*/ 204 h 730"/>
                <a:gd name="T26" fmla="*/ 330 w 930"/>
                <a:gd name="T27" fmla="*/ 204 h 730"/>
                <a:gd name="T28" fmla="*/ 340 w 930"/>
                <a:gd name="T29" fmla="*/ 196 h 730"/>
                <a:gd name="T30" fmla="*/ 352 w 930"/>
                <a:gd name="T31" fmla="*/ 190 h 730"/>
                <a:gd name="T32" fmla="*/ 380 w 930"/>
                <a:gd name="T33" fmla="*/ 178 h 730"/>
                <a:gd name="T34" fmla="*/ 414 w 930"/>
                <a:gd name="T35" fmla="*/ 166 h 730"/>
                <a:gd name="T36" fmla="*/ 450 w 930"/>
                <a:gd name="T37" fmla="*/ 158 h 730"/>
                <a:gd name="T38" fmla="*/ 532 w 930"/>
                <a:gd name="T39" fmla="*/ 140 h 730"/>
                <a:gd name="T40" fmla="*/ 622 w 930"/>
                <a:gd name="T41" fmla="*/ 122 h 730"/>
                <a:gd name="T42" fmla="*/ 668 w 930"/>
                <a:gd name="T43" fmla="*/ 112 h 730"/>
                <a:gd name="T44" fmla="*/ 712 w 930"/>
                <a:gd name="T45" fmla="*/ 102 h 730"/>
                <a:gd name="T46" fmla="*/ 756 w 930"/>
                <a:gd name="T47" fmla="*/ 90 h 730"/>
                <a:gd name="T48" fmla="*/ 798 w 930"/>
                <a:gd name="T49" fmla="*/ 76 h 730"/>
                <a:gd name="T50" fmla="*/ 836 w 930"/>
                <a:gd name="T51" fmla="*/ 62 h 730"/>
                <a:gd name="T52" fmla="*/ 872 w 930"/>
                <a:gd name="T53" fmla="*/ 44 h 730"/>
                <a:gd name="T54" fmla="*/ 888 w 930"/>
                <a:gd name="T55" fmla="*/ 34 h 730"/>
                <a:gd name="T56" fmla="*/ 902 w 930"/>
                <a:gd name="T57" fmla="*/ 24 h 730"/>
                <a:gd name="T58" fmla="*/ 916 w 930"/>
                <a:gd name="T59" fmla="*/ 12 h 730"/>
                <a:gd name="T60" fmla="*/ 930 w 930"/>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0" h="730">
                  <a:moveTo>
                    <a:pt x="0" y="730"/>
                  </a:moveTo>
                  <a:lnTo>
                    <a:pt x="0" y="730"/>
                  </a:lnTo>
                  <a:lnTo>
                    <a:pt x="144" y="506"/>
                  </a:lnTo>
                  <a:lnTo>
                    <a:pt x="244" y="348"/>
                  </a:lnTo>
                  <a:lnTo>
                    <a:pt x="278" y="294"/>
                  </a:lnTo>
                  <a:lnTo>
                    <a:pt x="292" y="270"/>
                  </a:lnTo>
                  <a:lnTo>
                    <a:pt x="292" y="270"/>
                  </a:lnTo>
                  <a:lnTo>
                    <a:pt x="296" y="254"/>
                  </a:lnTo>
                  <a:lnTo>
                    <a:pt x="300" y="238"/>
                  </a:lnTo>
                  <a:lnTo>
                    <a:pt x="304" y="230"/>
                  </a:lnTo>
                  <a:lnTo>
                    <a:pt x="310" y="222"/>
                  </a:lnTo>
                  <a:lnTo>
                    <a:pt x="320" y="214"/>
                  </a:lnTo>
                  <a:lnTo>
                    <a:pt x="330" y="204"/>
                  </a:lnTo>
                  <a:lnTo>
                    <a:pt x="330" y="204"/>
                  </a:lnTo>
                  <a:lnTo>
                    <a:pt x="340" y="196"/>
                  </a:lnTo>
                  <a:lnTo>
                    <a:pt x="352" y="190"/>
                  </a:lnTo>
                  <a:lnTo>
                    <a:pt x="380" y="178"/>
                  </a:lnTo>
                  <a:lnTo>
                    <a:pt x="414" y="166"/>
                  </a:lnTo>
                  <a:lnTo>
                    <a:pt x="450" y="158"/>
                  </a:lnTo>
                  <a:lnTo>
                    <a:pt x="532" y="140"/>
                  </a:lnTo>
                  <a:lnTo>
                    <a:pt x="622" y="122"/>
                  </a:lnTo>
                  <a:lnTo>
                    <a:pt x="668" y="112"/>
                  </a:lnTo>
                  <a:lnTo>
                    <a:pt x="712" y="102"/>
                  </a:lnTo>
                  <a:lnTo>
                    <a:pt x="756" y="90"/>
                  </a:lnTo>
                  <a:lnTo>
                    <a:pt x="798" y="76"/>
                  </a:lnTo>
                  <a:lnTo>
                    <a:pt x="836" y="62"/>
                  </a:lnTo>
                  <a:lnTo>
                    <a:pt x="872" y="44"/>
                  </a:lnTo>
                  <a:lnTo>
                    <a:pt x="888" y="34"/>
                  </a:lnTo>
                  <a:lnTo>
                    <a:pt x="902" y="24"/>
                  </a:lnTo>
                  <a:lnTo>
                    <a:pt x="916" y="12"/>
                  </a:lnTo>
                  <a:lnTo>
                    <a:pt x="9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7" name="Freeform 10"/>
            <p:cNvSpPr>
              <a:spLocks/>
            </p:cNvSpPr>
            <p:nvPr/>
          </p:nvSpPr>
          <p:spPr bwMode="auto">
            <a:xfrm>
              <a:off x="-11120" y="2836785"/>
              <a:ext cx="2246375" cy="1946913"/>
            </a:xfrm>
            <a:custGeom>
              <a:avLst/>
              <a:gdLst>
                <a:gd name="T0" fmla="*/ 0 w 1138"/>
                <a:gd name="T1" fmla="*/ 962 h 962"/>
                <a:gd name="T2" fmla="*/ 186 w 1138"/>
                <a:gd name="T3" fmla="*/ 772 h 962"/>
                <a:gd name="T4" fmla="*/ 346 w 1138"/>
                <a:gd name="T5" fmla="*/ 400 h 962"/>
                <a:gd name="T6" fmla="*/ 856 w 1138"/>
                <a:gd name="T7" fmla="*/ 154 h 962"/>
                <a:gd name="T8" fmla="*/ 894 w 1138"/>
                <a:gd name="T9" fmla="*/ 132 h 962"/>
                <a:gd name="T10" fmla="*/ 894 w 1138"/>
                <a:gd name="T11" fmla="*/ 132 h 962"/>
                <a:gd name="T12" fmla="*/ 892 w 1138"/>
                <a:gd name="T13" fmla="*/ 130 h 962"/>
                <a:gd name="T14" fmla="*/ 888 w 1138"/>
                <a:gd name="T15" fmla="*/ 120 h 962"/>
                <a:gd name="T16" fmla="*/ 880 w 1138"/>
                <a:gd name="T17" fmla="*/ 112 h 962"/>
                <a:gd name="T18" fmla="*/ 876 w 1138"/>
                <a:gd name="T19" fmla="*/ 108 h 962"/>
                <a:gd name="T20" fmla="*/ 868 w 1138"/>
                <a:gd name="T21" fmla="*/ 104 h 962"/>
                <a:gd name="T22" fmla="*/ 886 w 1138"/>
                <a:gd name="T23" fmla="*/ 60 h 962"/>
                <a:gd name="T24" fmla="*/ 886 w 1138"/>
                <a:gd name="T25" fmla="*/ 60 h 962"/>
                <a:gd name="T26" fmla="*/ 890 w 1138"/>
                <a:gd name="T27" fmla="*/ 58 h 962"/>
                <a:gd name="T28" fmla="*/ 904 w 1138"/>
                <a:gd name="T29" fmla="*/ 52 h 962"/>
                <a:gd name="T30" fmla="*/ 904 w 1138"/>
                <a:gd name="T31" fmla="*/ 52 h 962"/>
                <a:gd name="T32" fmla="*/ 912 w 1138"/>
                <a:gd name="T33" fmla="*/ 48 h 962"/>
                <a:gd name="T34" fmla="*/ 920 w 1138"/>
                <a:gd name="T35" fmla="*/ 42 h 962"/>
                <a:gd name="T36" fmla="*/ 928 w 1138"/>
                <a:gd name="T37" fmla="*/ 36 h 962"/>
                <a:gd name="T38" fmla="*/ 936 w 1138"/>
                <a:gd name="T39" fmla="*/ 34 h 962"/>
                <a:gd name="T40" fmla="*/ 936 w 1138"/>
                <a:gd name="T41" fmla="*/ 34 h 962"/>
                <a:gd name="T42" fmla="*/ 948 w 1138"/>
                <a:gd name="T43" fmla="*/ 30 h 962"/>
                <a:gd name="T44" fmla="*/ 956 w 1138"/>
                <a:gd name="T45" fmla="*/ 28 h 962"/>
                <a:gd name="T46" fmla="*/ 956 w 1138"/>
                <a:gd name="T47" fmla="*/ 28 h 962"/>
                <a:gd name="T48" fmla="*/ 960 w 1138"/>
                <a:gd name="T49" fmla="*/ 28 h 962"/>
                <a:gd name="T50" fmla="*/ 966 w 1138"/>
                <a:gd name="T51" fmla="*/ 26 h 962"/>
                <a:gd name="T52" fmla="*/ 972 w 1138"/>
                <a:gd name="T53" fmla="*/ 24 h 962"/>
                <a:gd name="T54" fmla="*/ 978 w 1138"/>
                <a:gd name="T55" fmla="*/ 22 h 962"/>
                <a:gd name="T56" fmla="*/ 978 w 1138"/>
                <a:gd name="T57" fmla="*/ 22 h 962"/>
                <a:gd name="T58" fmla="*/ 988 w 1138"/>
                <a:gd name="T59" fmla="*/ 24 h 962"/>
                <a:gd name="T60" fmla="*/ 996 w 1138"/>
                <a:gd name="T61" fmla="*/ 26 h 962"/>
                <a:gd name="T62" fmla="*/ 996 w 1138"/>
                <a:gd name="T63" fmla="*/ 26 h 962"/>
                <a:gd name="T64" fmla="*/ 1002 w 1138"/>
                <a:gd name="T65" fmla="*/ 26 h 962"/>
                <a:gd name="T66" fmla="*/ 1012 w 1138"/>
                <a:gd name="T67" fmla="*/ 28 h 962"/>
                <a:gd name="T68" fmla="*/ 1012 w 1138"/>
                <a:gd name="T69" fmla="*/ 28 h 962"/>
                <a:gd name="T70" fmla="*/ 1032 w 1138"/>
                <a:gd name="T71" fmla="*/ 24 h 962"/>
                <a:gd name="T72" fmla="*/ 1040 w 1138"/>
                <a:gd name="T73" fmla="*/ 22 h 962"/>
                <a:gd name="T74" fmla="*/ 1044 w 1138"/>
                <a:gd name="T75" fmla="*/ 22 h 962"/>
                <a:gd name="T76" fmla="*/ 1044 w 1138"/>
                <a:gd name="T77" fmla="*/ 22 h 962"/>
                <a:gd name="T78" fmla="*/ 1048 w 1138"/>
                <a:gd name="T79" fmla="*/ 14 h 962"/>
                <a:gd name="T80" fmla="*/ 1050 w 1138"/>
                <a:gd name="T81" fmla="*/ 10 h 962"/>
                <a:gd name="T82" fmla="*/ 1056 w 1138"/>
                <a:gd name="T83" fmla="*/ 8 h 962"/>
                <a:gd name="T84" fmla="*/ 1056 w 1138"/>
                <a:gd name="T85" fmla="*/ 8 h 962"/>
                <a:gd name="T86" fmla="*/ 1066 w 1138"/>
                <a:gd name="T87" fmla="*/ 10 h 962"/>
                <a:gd name="T88" fmla="*/ 1074 w 1138"/>
                <a:gd name="T89" fmla="*/ 10 h 962"/>
                <a:gd name="T90" fmla="*/ 1074 w 1138"/>
                <a:gd name="T91" fmla="*/ 10 h 962"/>
                <a:gd name="T92" fmla="*/ 1080 w 1138"/>
                <a:gd name="T93" fmla="*/ 6 h 962"/>
                <a:gd name="T94" fmla="*/ 1098 w 1138"/>
                <a:gd name="T95" fmla="*/ 4 h 962"/>
                <a:gd name="T96" fmla="*/ 1098 w 1138"/>
                <a:gd name="T97" fmla="*/ 4 h 962"/>
                <a:gd name="T98" fmla="*/ 1104 w 1138"/>
                <a:gd name="T99" fmla="*/ 2 h 962"/>
                <a:gd name="T100" fmla="*/ 1108 w 1138"/>
                <a:gd name="T101" fmla="*/ 2 h 962"/>
                <a:gd name="T102" fmla="*/ 1112 w 1138"/>
                <a:gd name="T103" fmla="*/ 0 h 962"/>
                <a:gd name="T104" fmla="*/ 1118 w 1138"/>
                <a:gd name="T105" fmla="*/ 2 h 962"/>
                <a:gd name="T106" fmla="*/ 1118 w 1138"/>
                <a:gd name="T107" fmla="*/ 2 h 962"/>
                <a:gd name="T108" fmla="*/ 1126 w 1138"/>
                <a:gd name="T109" fmla="*/ 8 h 962"/>
                <a:gd name="T110" fmla="*/ 1132 w 1138"/>
                <a:gd name="T111" fmla="*/ 14 h 962"/>
                <a:gd name="T112" fmla="*/ 1132 w 1138"/>
                <a:gd name="T113" fmla="*/ 14 h 962"/>
                <a:gd name="T114" fmla="*/ 1134 w 1138"/>
                <a:gd name="T115" fmla="*/ 20 h 962"/>
                <a:gd name="T116" fmla="*/ 1136 w 1138"/>
                <a:gd name="T117" fmla="*/ 30 h 962"/>
                <a:gd name="T118" fmla="*/ 1138 w 1138"/>
                <a:gd name="T119" fmla="*/ 44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8" h="962">
                  <a:moveTo>
                    <a:pt x="0" y="962"/>
                  </a:moveTo>
                  <a:lnTo>
                    <a:pt x="186" y="772"/>
                  </a:lnTo>
                  <a:lnTo>
                    <a:pt x="346" y="400"/>
                  </a:lnTo>
                  <a:lnTo>
                    <a:pt x="856" y="154"/>
                  </a:lnTo>
                  <a:lnTo>
                    <a:pt x="894" y="132"/>
                  </a:lnTo>
                  <a:lnTo>
                    <a:pt x="894" y="132"/>
                  </a:lnTo>
                  <a:lnTo>
                    <a:pt x="892" y="130"/>
                  </a:lnTo>
                  <a:lnTo>
                    <a:pt x="888" y="120"/>
                  </a:lnTo>
                  <a:lnTo>
                    <a:pt x="880" y="112"/>
                  </a:lnTo>
                  <a:lnTo>
                    <a:pt x="876" y="108"/>
                  </a:lnTo>
                  <a:lnTo>
                    <a:pt x="868" y="104"/>
                  </a:lnTo>
                  <a:lnTo>
                    <a:pt x="886" y="60"/>
                  </a:lnTo>
                  <a:lnTo>
                    <a:pt x="886" y="60"/>
                  </a:lnTo>
                  <a:lnTo>
                    <a:pt x="890" y="58"/>
                  </a:lnTo>
                  <a:lnTo>
                    <a:pt x="904" y="52"/>
                  </a:lnTo>
                  <a:lnTo>
                    <a:pt x="904" y="52"/>
                  </a:lnTo>
                  <a:lnTo>
                    <a:pt x="912" y="48"/>
                  </a:lnTo>
                  <a:lnTo>
                    <a:pt x="920" y="42"/>
                  </a:lnTo>
                  <a:lnTo>
                    <a:pt x="928" y="36"/>
                  </a:lnTo>
                  <a:lnTo>
                    <a:pt x="936" y="34"/>
                  </a:lnTo>
                  <a:lnTo>
                    <a:pt x="936" y="34"/>
                  </a:lnTo>
                  <a:lnTo>
                    <a:pt x="948" y="30"/>
                  </a:lnTo>
                  <a:lnTo>
                    <a:pt x="956" y="28"/>
                  </a:lnTo>
                  <a:lnTo>
                    <a:pt x="956" y="28"/>
                  </a:lnTo>
                  <a:lnTo>
                    <a:pt x="960" y="28"/>
                  </a:lnTo>
                  <a:lnTo>
                    <a:pt x="966" y="26"/>
                  </a:lnTo>
                  <a:lnTo>
                    <a:pt x="972" y="24"/>
                  </a:lnTo>
                  <a:lnTo>
                    <a:pt x="978" y="22"/>
                  </a:lnTo>
                  <a:lnTo>
                    <a:pt x="978" y="22"/>
                  </a:lnTo>
                  <a:lnTo>
                    <a:pt x="988" y="24"/>
                  </a:lnTo>
                  <a:lnTo>
                    <a:pt x="996" y="26"/>
                  </a:lnTo>
                  <a:lnTo>
                    <a:pt x="996" y="26"/>
                  </a:lnTo>
                  <a:lnTo>
                    <a:pt x="1002" y="26"/>
                  </a:lnTo>
                  <a:lnTo>
                    <a:pt x="1012" y="28"/>
                  </a:lnTo>
                  <a:lnTo>
                    <a:pt x="1012" y="28"/>
                  </a:lnTo>
                  <a:lnTo>
                    <a:pt x="1032" y="24"/>
                  </a:lnTo>
                  <a:lnTo>
                    <a:pt x="1040" y="22"/>
                  </a:lnTo>
                  <a:lnTo>
                    <a:pt x="1044" y="22"/>
                  </a:lnTo>
                  <a:lnTo>
                    <a:pt x="1044" y="22"/>
                  </a:lnTo>
                  <a:lnTo>
                    <a:pt x="1048" y="14"/>
                  </a:lnTo>
                  <a:lnTo>
                    <a:pt x="1050" y="10"/>
                  </a:lnTo>
                  <a:lnTo>
                    <a:pt x="1056" y="8"/>
                  </a:lnTo>
                  <a:lnTo>
                    <a:pt x="1056" y="8"/>
                  </a:lnTo>
                  <a:lnTo>
                    <a:pt x="1066" y="10"/>
                  </a:lnTo>
                  <a:lnTo>
                    <a:pt x="1074" y="10"/>
                  </a:lnTo>
                  <a:lnTo>
                    <a:pt x="1074" y="10"/>
                  </a:lnTo>
                  <a:lnTo>
                    <a:pt x="1080" y="6"/>
                  </a:lnTo>
                  <a:lnTo>
                    <a:pt x="1098" y="4"/>
                  </a:lnTo>
                  <a:lnTo>
                    <a:pt x="1098" y="4"/>
                  </a:lnTo>
                  <a:lnTo>
                    <a:pt x="1104" y="2"/>
                  </a:lnTo>
                  <a:lnTo>
                    <a:pt x="1108" y="2"/>
                  </a:lnTo>
                  <a:lnTo>
                    <a:pt x="1112" y="0"/>
                  </a:lnTo>
                  <a:lnTo>
                    <a:pt x="1118" y="2"/>
                  </a:lnTo>
                  <a:lnTo>
                    <a:pt x="1118" y="2"/>
                  </a:lnTo>
                  <a:lnTo>
                    <a:pt x="1126" y="8"/>
                  </a:lnTo>
                  <a:lnTo>
                    <a:pt x="1132" y="14"/>
                  </a:lnTo>
                  <a:lnTo>
                    <a:pt x="1132" y="14"/>
                  </a:lnTo>
                  <a:lnTo>
                    <a:pt x="1134" y="20"/>
                  </a:lnTo>
                  <a:lnTo>
                    <a:pt x="1136" y="30"/>
                  </a:lnTo>
                  <a:lnTo>
                    <a:pt x="1138" y="4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8" name="Freeform 11"/>
            <p:cNvSpPr>
              <a:spLocks/>
            </p:cNvSpPr>
            <p:nvPr/>
          </p:nvSpPr>
          <p:spPr bwMode="auto">
            <a:xfrm>
              <a:off x="1366709" y="2747737"/>
              <a:ext cx="442169" cy="425002"/>
            </a:xfrm>
            <a:custGeom>
              <a:avLst/>
              <a:gdLst>
                <a:gd name="T0" fmla="*/ 0 w 224"/>
                <a:gd name="T1" fmla="*/ 0 h 210"/>
                <a:gd name="T2" fmla="*/ 0 w 224"/>
                <a:gd name="T3" fmla="*/ 0 h 210"/>
                <a:gd name="T4" fmla="*/ 8 w 224"/>
                <a:gd name="T5" fmla="*/ 20 h 210"/>
                <a:gd name="T6" fmla="*/ 18 w 224"/>
                <a:gd name="T7" fmla="*/ 40 h 210"/>
                <a:gd name="T8" fmla="*/ 34 w 224"/>
                <a:gd name="T9" fmla="*/ 66 h 210"/>
                <a:gd name="T10" fmla="*/ 56 w 224"/>
                <a:gd name="T11" fmla="*/ 98 h 210"/>
                <a:gd name="T12" fmla="*/ 84 w 224"/>
                <a:gd name="T13" fmla="*/ 132 h 210"/>
                <a:gd name="T14" fmla="*/ 102 w 224"/>
                <a:gd name="T15" fmla="*/ 150 h 210"/>
                <a:gd name="T16" fmla="*/ 120 w 224"/>
                <a:gd name="T17" fmla="*/ 166 h 210"/>
                <a:gd name="T18" fmla="*/ 140 w 224"/>
                <a:gd name="T19" fmla="*/ 184 h 210"/>
                <a:gd name="T20" fmla="*/ 162 w 224"/>
                <a:gd name="T21" fmla="*/ 202 h 210"/>
                <a:gd name="T22" fmla="*/ 162 w 224"/>
                <a:gd name="T23" fmla="*/ 202 h 210"/>
                <a:gd name="T24" fmla="*/ 170 w 224"/>
                <a:gd name="T25" fmla="*/ 206 h 210"/>
                <a:gd name="T26" fmla="*/ 178 w 224"/>
                <a:gd name="T27" fmla="*/ 208 h 210"/>
                <a:gd name="T28" fmla="*/ 196 w 224"/>
                <a:gd name="T29" fmla="*/ 210 h 210"/>
                <a:gd name="T30" fmla="*/ 224 w 224"/>
                <a:gd name="T31" fmla="*/ 20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210">
                  <a:moveTo>
                    <a:pt x="0" y="0"/>
                  </a:moveTo>
                  <a:lnTo>
                    <a:pt x="0" y="0"/>
                  </a:lnTo>
                  <a:lnTo>
                    <a:pt x="8" y="20"/>
                  </a:lnTo>
                  <a:lnTo>
                    <a:pt x="18" y="40"/>
                  </a:lnTo>
                  <a:lnTo>
                    <a:pt x="34" y="66"/>
                  </a:lnTo>
                  <a:lnTo>
                    <a:pt x="56" y="98"/>
                  </a:lnTo>
                  <a:lnTo>
                    <a:pt x="84" y="132"/>
                  </a:lnTo>
                  <a:lnTo>
                    <a:pt x="102" y="150"/>
                  </a:lnTo>
                  <a:lnTo>
                    <a:pt x="120" y="166"/>
                  </a:lnTo>
                  <a:lnTo>
                    <a:pt x="140" y="184"/>
                  </a:lnTo>
                  <a:lnTo>
                    <a:pt x="162" y="202"/>
                  </a:lnTo>
                  <a:lnTo>
                    <a:pt x="162" y="202"/>
                  </a:lnTo>
                  <a:lnTo>
                    <a:pt x="170" y="206"/>
                  </a:lnTo>
                  <a:lnTo>
                    <a:pt x="178" y="208"/>
                  </a:lnTo>
                  <a:lnTo>
                    <a:pt x="196" y="210"/>
                  </a:lnTo>
                  <a:lnTo>
                    <a:pt x="224" y="2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9" name="Freeform 12"/>
            <p:cNvSpPr>
              <a:spLocks/>
            </p:cNvSpPr>
            <p:nvPr/>
          </p:nvSpPr>
          <p:spPr bwMode="auto">
            <a:xfrm>
              <a:off x="1666752" y="3047262"/>
              <a:ext cx="157917" cy="105239"/>
            </a:xfrm>
            <a:custGeom>
              <a:avLst/>
              <a:gdLst>
                <a:gd name="T0" fmla="*/ 0 w 80"/>
                <a:gd name="T1" fmla="*/ 0 h 52"/>
                <a:gd name="T2" fmla="*/ 0 w 80"/>
                <a:gd name="T3" fmla="*/ 0 h 52"/>
                <a:gd name="T4" fmla="*/ 2 w 80"/>
                <a:gd name="T5" fmla="*/ 6 h 52"/>
                <a:gd name="T6" fmla="*/ 10 w 80"/>
                <a:gd name="T7" fmla="*/ 16 h 52"/>
                <a:gd name="T8" fmla="*/ 22 w 80"/>
                <a:gd name="T9" fmla="*/ 30 h 52"/>
                <a:gd name="T10" fmla="*/ 30 w 80"/>
                <a:gd name="T11" fmla="*/ 36 h 52"/>
                <a:gd name="T12" fmla="*/ 38 w 80"/>
                <a:gd name="T13" fmla="*/ 40 h 52"/>
                <a:gd name="T14" fmla="*/ 38 w 80"/>
                <a:gd name="T15" fmla="*/ 40 h 52"/>
                <a:gd name="T16" fmla="*/ 80 w 8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2">
                  <a:moveTo>
                    <a:pt x="0" y="0"/>
                  </a:moveTo>
                  <a:lnTo>
                    <a:pt x="0" y="0"/>
                  </a:lnTo>
                  <a:lnTo>
                    <a:pt x="2" y="6"/>
                  </a:lnTo>
                  <a:lnTo>
                    <a:pt x="10" y="16"/>
                  </a:lnTo>
                  <a:lnTo>
                    <a:pt x="22" y="30"/>
                  </a:lnTo>
                  <a:lnTo>
                    <a:pt x="30" y="36"/>
                  </a:lnTo>
                  <a:lnTo>
                    <a:pt x="38" y="40"/>
                  </a:lnTo>
                  <a:lnTo>
                    <a:pt x="38" y="40"/>
                  </a:lnTo>
                  <a:lnTo>
                    <a:pt x="80"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0" name="Freeform 13"/>
            <p:cNvSpPr>
              <a:spLocks/>
            </p:cNvSpPr>
            <p:nvPr/>
          </p:nvSpPr>
          <p:spPr bwMode="auto">
            <a:xfrm>
              <a:off x="2491871" y="3180834"/>
              <a:ext cx="469804" cy="129524"/>
            </a:xfrm>
            <a:custGeom>
              <a:avLst/>
              <a:gdLst>
                <a:gd name="T0" fmla="*/ 0 w 238"/>
                <a:gd name="T1" fmla="*/ 20 h 64"/>
                <a:gd name="T2" fmla="*/ 0 w 238"/>
                <a:gd name="T3" fmla="*/ 20 h 64"/>
                <a:gd name="T4" fmla="*/ 4 w 238"/>
                <a:gd name="T5" fmla="*/ 30 h 64"/>
                <a:gd name="T6" fmla="*/ 8 w 238"/>
                <a:gd name="T7" fmla="*/ 42 h 64"/>
                <a:gd name="T8" fmla="*/ 14 w 238"/>
                <a:gd name="T9" fmla="*/ 54 h 64"/>
                <a:gd name="T10" fmla="*/ 16 w 238"/>
                <a:gd name="T11" fmla="*/ 58 h 64"/>
                <a:gd name="T12" fmla="*/ 20 w 238"/>
                <a:gd name="T13" fmla="*/ 62 h 64"/>
                <a:gd name="T14" fmla="*/ 20 w 238"/>
                <a:gd name="T15" fmla="*/ 62 h 64"/>
                <a:gd name="T16" fmla="*/ 24 w 238"/>
                <a:gd name="T17" fmla="*/ 64 h 64"/>
                <a:gd name="T18" fmla="*/ 32 w 238"/>
                <a:gd name="T19" fmla="*/ 62 h 64"/>
                <a:gd name="T20" fmla="*/ 56 w 238"/>
                <a:gd name="T21" fmla="*/ 58 h 64"/>
                <a:gd name="T22" fmla="*/ 86 w 238"/>
                <a:gd name="T23" fmla="*/ 46 h 64"/>
                <a:gd name="T24" fmla="*/ 102 w 238"/>
                <a:gd name="T25" fmla="*/ 38 h 64"/>
                <a:gd name="T26" fmla="*/ 118 w 238"/>
                <a:gd name="T27" fmla="*/ 30 h 64"/>
                <a:gd name="T28" fmla="*/ 118 w 238"/>
                <a:gd name="T29" fmla="*/ 30 h 64"/>
                <a:gd name="T30" fmla="*/ 134 w 238"/>
                <a:gd name="T31" fmla="*/ 22 h 64"/>
                <a:gd name="T32" fmla="*/ 152 w 238"/>
                <a:gd name="T33" fmla="*/ 16 h 64"/>
                <a:gd name="T34" fmla="*/ 170 w 238"/>
                <a:gd name="T35" fmla="*/ 10 h 64"/>
                <a:gd name="T36" fmla="*/ 190 w 238"/>
                <a:gd name="T37" fmla="*/ 8 h 64"/>
                <a:gd name="T38" fmla="*/ 222 w 238"/>
                <a:gd name="T39" fmla="*/ 2 h 64"/>
                <a:gd name="T40" fmla="*/ 238 w 238"/>
                <a:gd name="T4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64">
                  <a:moveTo>
                    <a:pt x="0" y="20"/>
                  </a:moveTo>
                  <a:lnTo>
                    <a:pt x="0" y="20"/>
                  </a:lnTo>
                  <a:lnTo>
                    <a:pt x="4" y="30"/>
                  </a:lnTo>
                  <a:lnTo>
                    <a:pt x="8" y="42"/>
                  </a:lnTo>
                  <a:lnTo>
                    <a:pt x="14" y="54"/>
                  </a:lnTo>
                  <a:lnTo>
                    <a:pt x="16" y="58"/>
                  </a:lnTo>
                  <a:lnTo>
                    <a:pt x="20" y="62"/>
                  </a:lnTo>
                  <a:lnTo>
                    <a:pt x="20" y="62"/>
                  </a:lnTo>
                  <a:lnTo>
                    <a:pt x="24" y="64"/>
                  </a:lnTo>
                  <a:lnTo>
                    <a:pt x="32" y="62"/>
                  </a:lnTo>
                  <a:lnTo>
                    <a:pt x="56" y="58"/>
                  </a:lnTo>
                  <a:lnTo>
                    <a:pt x="86" y="46"/>
                  </a:lnTo>
                  <a:lnTo>
                    <a:pt x="102" y="38"/>
                  </a:lnTo>
                  <a:lnTo>
                    <a:pt x="118" y="30"/>
                  </a:lnTo>
                  <a:lnTo>
                    <a:pt x="118" y="30"/>
                  </a:lnTo>
                  <a:lnTo>
                    <a:pt x="134" y="22"/>
                  </a:lnTo>
                  <a:lnTo>
                    <a:pt x="152" y="16"/>
                  </a:lnTo>
                  <a:lnTo>
                    <a:pt x="170" y="10"/>
                  </a:lnTo>
                  <a:lnTo>
                    <a:pt x="190" y="8"/>
                  </a:lnTo>
                  <a:lnTo>
                    <a:pt x="222" y="2"/>
                  </a:lnTo>
                  <a:lnTo>
                    <a:pt x="23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1" name="Freeform 14"/>
            <p:cNvSpPr>
              <a:spLocks/>
            </p:cNvSpPr>
            <p:nvPr/>
          </p:nvSpPr>
          <p:spPr bwMode="auto">
            <a:xfrm>
              <a:off x="2882716" y="2877261"/>
              <a:ext cx="276355" cy="303573"/>
            </a:xfrm>
            <a:custGeom>
              <a:avLst/>
              <a:gdLst>
                <a:gd name="T0" fmla="*/ 0 w 140"/>
                <a:gd name="T1" fmla="*/ 102 h 150"/>
                <a:gd name="T2" fmla="*/ 0 w 140"/>
                <a:gd name="T3" fmla="*/ 102 h 150"/>
                <a:gd name="T4" fmla="*/ 8 w 140"/>
                <a:gd name="T5" fmla="*/ 102 h 150"/>
                <a:gd name="T6" fmla="*/ 14 w 140"/>
                <a:gd name="T7" fmla="*/ 106 h 150"/>
                <a:gd name="T8" fmla="*/ 16 w 140"/>
                <a:gd name="T9" fmla="*/ 110 h 150"/>
                <a:gd name="T10" fmla="*/ 18 w 140"/>
                <a:gd name="T11" fmla="*/ 114 h 150"/>
                <a:gd name="T12" fmla="*/ 18 w 140"/>
                <a:gd name="T13" fmla="*/ 114 h 150"/>
                <a:gd name="T14" fmla="*/ 22 w 140"/>
                <a:gd name="T15" fmla="*/ 128 h 150"/>
                <a:gd name="T16" fmla="*/ 30 w 140"/>
                <a:gd name="T17" fmla="*/ 138 h 150"/>
                <a:gd name="T18" fmla="*/ 40 w 140"/>
                <a:gd name="T19" fmla="*/ 150 h 150"/>
                <a:gd name="T20" fmla="*/ 40 w 140"/>
                <a:gd name="T21" fmla="*/ 150 h 150"/>
                <a:gd name="T22" fmla="*/ 42 w 140"/>
                <a:gd name="T23" fmla="*/ 150 h 150"/>
                <a:gd name="T24" fmla="*/ 44 w 140"/>
                <a:gd name="T25" fmla="*/ 148 h 150"/>
                <a:gd name="T26" fmla="*/ 52 w 140"/>
                <a:gd name="T27" fmla="*/ 138 h 150"/>
                <a:gd name="T28" fmla="*/ 60 w 140"/>
                <a:gd name="T29" fmla="*/ 128 h 150"/>
                <a:gd name="T30" fmla="*/ 68 w 140"/>
                <a:gd name="T31" fmla="*/ 118 h 150"/>
                <a:gd name="T32" fmla="*/ 68 w 140"/>
                <a:gd name="T33" fmla="*/ 118 h 150"/>
                <a:gd name="T34" fmla="*/ 76 w 140"/>
                <a:gd name="T35" fmla="*/ 116 h 150"/>
                <a:gd name="T36" fmla="*/ 82 w 140"/>
                <a:gd name="T37" fmla="*/ 116 h 150"/>
                <a:gd name="T38" fmla="*/ 82 w 140"/>
                <a:gd name="T39" fmla="*/ 116 h 150"/>
                <a:gd name="T40" fmla="*/ 86 w 140"/>
                <a:gd name="T41" fmla="*/ 114 h 150"/>
                <a:gd name="T42" fmla="*/ 90 w 140"/>
                <a:gd name="T43" fmla="*/ 112 h 150"/>
                <a:gd name="T44" fmla="*/ 98 w 140"/>
                <a:gd name="T45" fmla="*/ 104 h 150"/>
                <a:gd name="T46" fmla="*/ 106 w 140"/>
                <a:gd name="T47" fmla="*/ 94 h 150"/>
                <a:gd name="T48" fmla="*/ 112 w 140"/>
                <a:gd name="T49" fmla="*/ 90 h 150"/>
                <a:gd name="T50" fmla="*/ 112 w 140"/>
                <a:gd name="T51" fmla="*/ 90 h 150"/>
                <a:gd name="T52" fmla="*/ 122 w 140"/>
                <a:gd name="T53" fmla="*/ 90 h 150"/>
                <a:gd name="T54" fmla="*/ 128 w 140"/>
                <a:gd name="T55" fmla="*/ 88 h 150"/>
                <a:gd name="T56" fmla="*/ 128 w 140"/>
                <a:gd name="T57" fmla="*/ 88 h 150"/>
                <a:gd name="T58" fmla="*/ 130 w 140"/>
                <a:gd name="T59" fmla="*/ 84 h 150"/>
                <a:gd name="T60" fmla="*/ 130 w 140"/>
                <a:gd name="T61" fmla="*/ 76 h 150"/>
                <a:gd name="T62" fmla="*/ 130 w 140"/>
                <a:gd name="T63" fmla="*/ 70 h 150"/>
                <a:gd name="T64" fmla="*/ 132 w 140"/>
                <a:gd name="T65" fmla="*/ 64 h 150"/>
                <a:gd name="T66" fmla="*/ 132 w 140"/>
                <a:gd name="T67" fmla="*/ 64 h 150"/>
                <a:gd name="T68" fmla="*/ 136 w 140"/>
                <a:gd name="T69" fmla="*/ 60 h 150"/>
                <a:gd name="T70" fmla="*/ 138 w 140"/>
                <a:gd name="T71" fmla="*/ 50 h 150"/>
                <a:gd name="T72" fmla="*/ 140 w 140"/>
                <a:gd name="T73" fmla="*/ 40 h 150"/>
                <a:gd name="T74" fmla="*/ 140 w 140"/>
                <a:gd name="T75" fmla="*/ 40 h 150"/>
                <a:gd name="T76" fmla="*/ 116 w 140"/>
                <a:gd name="T77" fmla="*/ 20 h 150"/>
                <a:gd name="T78" fmla="*/ 98 w 140"/>
                <a:gd name="T79" fmla="*/ 6 h 150"/>
                <a:gd name="T80" fmla="*/ 90 w 140"/>
                <a:gd name="T81" fmla="*/ 2 h 150"/>
                <a:gd name="T82" fmla="*/ 86 w 140"/>
                <a:gd name="T83" fmla="*/ 0 h 150"/>
                <a:gd name="T84" fmla="*/ 86 w 140"/>
                <a:gd name="T85" fmla="*/ 0 h 150"/>
                <a:gd name="T86" fmla="*/ 80 w 140"/>
                <a:gd name="T87" fmla="*/ 4 h 150"/>
                <a:gd name="T88" fmla="*/ 76 w 140"/>
                <a:gd name="T89" fmla="*/ 12 h 150"/>
                <a:gd name="T90" fmla="*/ 70 w 140"/>
                <a:gd name="T91" fmla="*/ 18 h 150"/>
                <a:gd name="T92" fmla="*/ 66 w 140"/>
                <a:gd name="T93" fmla="*/ 22 h 150"/>
                <a:gd name="T94" fmla="*/ 66 w 140"/>
                <a:gd name="T95" fmla="*/ 22 h 150"/>
                <a:gd name="T96" fmla="*/ 56 w 140"/>
                <a:gd name="T97" fmla="*/ 20 h 150"/>
                <a:gd name="T98" fmla="*/ 50 w 140"/>
                <a:gd name="T99" fmla="*/ 20 h 150"/>
                <a:gd name="T100" fmla="*/ 44 w 140"/>
                <a:gd name="T101" fmla="*/ 22 h 150"/>
                <a:gd name="T102" fmla="*/ 44 w 140"/>
                <a:gd name="T103" fmla="*/ 22 h 150"/>
                <a:gd name="T104" fmla="*/ 40 w 140"/>
                <a:gd name="T105" fmla="*/ 26 h 150"/>
                <a:gd name="T106" fmla="*/ 38 w 140"/>
                <a:gd name="T107" fmla="*/ 30 h 150"/>
                <a:gd name="T108" fmla="*/ 34 w 140"/>
                <a:gd name="T109" fmla="*/ 36 h 150"/>
                <a:gd name="T110" fmla="*/ 34 w 140"/>
                <a:gd name="T111" fmla="*/ 36 h 150"/>
                <a:gd name="T112" fmla="*/ 32 w 140"/>
                <a:gd name="T113" fmla="*/ 38 h 150"/>
                <a:gd name="T114" fmla="*/ 28 w 140"/>
                <a:gd name="T115" fmla="*/ 36 h 150"/>
                <a:gd name="T116" fmla="*/ 26 w 140"/>
                <a:gd name="T117" fmla="*/ 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150">
                  <a:moveTo>
                    <a:pt x="0" y="102"/>
                  </a:moveTo>
                  <a:lnTo>
                    <a:pt x="0" y="102"/>
                  </a:lnTo>
                  <a:lnTo>
                    <a:pt x="8" y="102"/>
                  </a:lnTo>
                  <a:lnTo>
                    <a:pt x="14" y="106"/>
                  </a:lnTo>
                  <a:lnTo>
                    <a:pt x="16" y="110"/>
                  </a:lnTo>
                  <a:lnTo>
                    <a:pt x="18" y="114"/>
                  </a:lnTo>
                  <a:lnTo>
                    <a:pt x="18" y="114"/>
                  </a:lnTo>
                  <a:lnTo>
                    <a:pt x="22" y="128"/>
                  </a:lnTo>
                  <a:lnTo>
                    <a:pt x="30" y="138"/>
                  </a:lnTo>
                  <a:lnTo>
                    <a:pt x="40" y="150"/>
                  </a:lnTo>
                  <a:lnTo>
                    <a:pt x="40" y="150"/>
                  </a:lnTo>
                  <a:lnTo>
                    <a:pt x="42" y="150"/>
                  </a:lnTo>
                  <a:lnTo>
                    <a:pt x="44" y="148"/>
                  </a:lnTo>
                  <a:lnTo>
                    <a:pt x="52" y="138"/>
                  </a:lnTo>
                  <a:lnTo>
                    <a:pt x="60" y="128"/>
                  </a:lnTo>
                  <a:lnTo>
                    <a:pt x="68" y="118"/>
                  </a:lnTo>
                  <a:lnTo>
                    <a:pt x="68" y="118"/>
                  </a:lnTo>
                  <a:lnTo>
                    <a:pt x="76" y="116"/>
                  </a:lnTo>
                  <a:lnTo>
                    <a:pt x="82" y="116"/>
                  </a:lnTo>
                  <a:lnTo>
                    <a:pt x="82" y="116"/>
                  </a:lnTo>
                  <a:lnTo>
                    <a:pt x="86" y="114"/>
                  </a:lnTo>
                  <a:lnTo>
                    <a:pt x="90" y="112"/>
                  </a:lnTo>
                  <a:lnTo>
                    <a:pt x="98" y="104"/>
                  </a:lnTo>
                  <a:lnTo>
                    <a:pt x="106" y="94"/>
                  </a:lnTo>
                  <a:lnTo>
                    <a:pt x="112" y="90"/>
                  </a:lnTo>
                  <a:lnTo>
                    <a:pt x="112" y="90"/>
                  </a:lnTo>
                  <a:lnTo>
                    <a:pt x="122" y="90"/>
                  </a:lnTo>
                  <a:lnTo>
                    <a:pt x="128" y="88"/>
                  </a:lnTo>
                  <a:lnTo>
                    <a:pt x="128" y="88"/>
                  </a:lnTo>
                  <a:lnTo>
                    <a:pt x="130" y="84"/>
                  </a:lnTo>
                  <a:lnTo>
                    <a:pt x="130" y="76"/>
                  </a:lnTo>
                  <a:lnTo>
                    <a:pt x="130" y="70"/>
                  </a:lnTo>
                  <a:lnTo>
                    <a:pt x="132" y="64"/>
                  </a:lnTo>
                  <a:lnTo>
                    <a:pt x="132" y="64"/>
                  </a:lnTo>
                  <a:lnTo>
                    <a:pt x="136" y="60"/>
                  </a:lnTo>
                  <a:lnTo>
                    <a:pt x="138" y="50"/>
                  </a:lnTo>
                  <a:lnTo>
                    <a:pt x="140" y="40"/>
                  </a:lnTo>
                  <a:lnTo>
                    <a:pt x="140" y="40"/>
                  </a:lnTo>
                  <a:lnTo>
                    <a:pt x="116" y="20"/>
                  </a:lnTo>
                  <a:lnTo>
                    <a:pt x="98" y="6"/>
                  </a:lnTo>
                  <a:lnTo>
                    <a:pt x="90" y="2"/>
                  </a:lnTo>
                  <a:lnTo>
                    <a:pt x="86" y="0"/>
                  </a:lnTo>
                  <a:lnTo>
                    <a:pt x="86" y="0"/>
                  </a:lnTo>
                  <a:lnTo>
                    <a:pt x="80" y="4"/>
                  </a:lnTo>
                  <a:lnTo>
                    <a:pt x="76" y="12"/>
                  </a:lnTo>
                  <a:lnTo>
                    <a:pt x="70" y="18"/>
                  </a:lnTo>
                  <a:lnTo>
                    <a:pt x="66" y="22"/>
                  </a:lnTo>
                  <a:lnTo>
                    <a:pt x="66" y="22"/>
                  </a:lnTo>
                  <a:lnTo>
                    <a:pt x="56" y="20"/>
                  </a:lnTo>
                  <a:lnTo>
                    <a:pt x="50" y="20"/>
                  </a:lnTo>
                  <a:lnTo>
                    <a:pt x="44" y="22"/>
                  </a:lnTo>
                  <a:lnTo>
                    <a:pt x="44" y="22"/>
                  </a:lnTo>
                  <a:lnTo>
                    <a:pt x="40" y="26"/>
                  </a:lnTo>
                  <a:lnTo>
                    <a:pt x="38" y="30"/>
                  </a:lnTo>
                  <a:lnTo>
                    <a:pt x="34" y="36"/>
                  </a:lnTo>
                  <a:lnTo>
                    <a:pt x="34" y="36"/>
                  </a:lnTo>
                  <a:lnTo>
                    <a:pt x="32" y="38"/>
                  </a:lnTo>
                  <a:lnTo>
                    <a:pt x="28" y="36"/>
                  </a:lnTo>
                  <a:lnTo>
                    <a:pt x="26" y="3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2" name="Freeform 15"/>
            <p:cNvSpPr>
              <a:spLocks/>
            </p:cNvSpPr>
            <p:nvPr/>
          </p:nvSpPr>
          <p:spPr bwMode="auto">
            <a:xfrm>
              <a:off x="2847185" y="2585831"/>
              <a:ext cx="769847" cy="291430"/>
            </a:xfrm>
            <a:custGeom>
              <a:avLst/>
              <a:gdLst>
                <a:gd name="T0" fmla="*/ 390 w 390"/>
                <a:gd name="T1" fmla="*/ 58 h 144"/>
                <a:gd name="T2" fmla="*/ 384 w 390"/>
                <a:gd name="T3" fmla="*/ 50 h 144"/>
                <a:gd name="T4" fmla="*/ 382 w 390"/>
                <a:gd name="T5" fmla="*/ 48 h 144"/>
                <a:gd name="T6" fmla="*/ 380 w 390"/>
                <a:gd name="T7" fmla="*/ 46 h 144"/>
                <a:gd name="T8" fmla="*/ 374 w 390"/>
                <a:gd name="T9" fmla="*/ 44 h 144"/>
                <a:gd name="T10" fmla="*/ 372 w 390"/>
                <a:gd name="T11" fmla="*/ 42 h 144"/>
                <a:gd name="T12" fmla="*/ 364 w 390"/>
                <a:gd name="T13" fmla="*/ 36 h 144"/>
                <a:gd name="T14" fmla="*/ 356 w 390"/>
                <a:gd name="T15" fmla="*/ 34 h 144"/>
                <a:gd name="T16" fmla="*/ 346 w 390"/>
                <a:gd name="T17" fmla="*/ 34 h 144"/>
                <a:gd name="T18" fmla="*/ 332 w 390"/>
                <a:gd name="T19" fmla="*/ 28 h 144"/>
                <a:gd name="T20" fmla="*/ 312 w 390"/>
                <a:gd name="T21" fmla="*/ 8 h 144"/>
                <a:gd name="T22" fmla="*/ 310 w 390"/>
                <a:gd name="T23" fmla="*/ 6 h 144"/>
                <a:gd name="T24" fmla="*/ 308 w 390"/>
                <a:gd name="T25" fmla="*/ 6 h 144"/>
                <a:gd name="T26" fmla="*/ 300 w 390"/>
                <a:gd name="T27" fmla="*/ 8 h 144"/>
                <a:gd name="T28" fmla="*/ 296 w 390"/>
                <a:gd name="T29" fmla="*/ 6 h 144"/>
                <a:gd name="T30" fmla="*/ 288 w 390"/>
                <a:gd name="T31" fmla="*/ 0 h 144"/>
                <a:gd name="T32" fmla="*/ 284 w 390"/>
                <a:gd name="T33" fmla="*/ 0 h 144"/>
                <a:gd name="T34" fmla="*/ 282 w 390"/>
                <a:gd name="T35" fmla="*/ 2 h 144"/>
                <a:gd name="T36" fmla="*/ 276 w 390"/>
                <a:gd name="T37" fmla="*/ 12 h 144"/>
                <a:gd name="T38" fmla="*/ 274 w 390"/>
                <a:gd name="T39" fmla="*/ 16 h 144"/>
                <a:gd name="T40" fmla="*/ 272 w 390"/>
                <a:gd name="T41" fmla="*/ 18 h 144"/>
                <a:gd name="T42" fmla="*/ 262 w 390"/>
                <a:gd name="T43" fmla="*/ 20 h 144"/>
                <a:gd name="T44" fmla="*/ 254 w 390"/>
                <a:gd name="T45" fmla="*/ 22 h 144"/>
                <a:gd name="T46" fmla="*/ 248 w 390"/>
                <a:gd name="T47" fmla="*/ 30 h 144"/>
                <a:gd name="T48" fmla="*/ 246 w 390"/>
                <a:gd name="T49" fmla="*/ 36 h 144"/>
                <a:gd name="T50" fmla="*/ 234 w 390"/>
                <a:gd name="T51" fmla="*/ 48 h 144"/>
                <a:gd name="T52" fmla="*/ 228 w 390"/>
                <a:gd name="T53" fmla="*/ 54 h 144"/>
                <a:gd name="T54" fmla="*/ 226 w 390"/>
                <a:gd name="T55" fmla="*/ 62 h 144"/>
                <a:gd name="T56" fmla="*/ 228 w 390"/>
                <a:gd name="T57" fmla="*/ 80 h 144"/>
                <a:gd name="T58" fmla="*/ 228 w 390"/>
                <a:gd name="T59" fmla="*/ 86 h 144"/>
                <a:gd name="T60" fmla="*/ 228 w 390"/>
                <a:gd name="T61" fmla="*/ 94 h 144"/>
                <a:gd name="T62" fmla="*/ 224 w 390"/>
                <a:gd name="T63" fmla="*/ 100 h 144"/>
                <a:gd name="T64" fmla="*/ 220 w 390"/>
                <a:gd name="T65" fmla="*/ 106 h 144"/>
                <a:gd name="T66" fmla="*/ 218 w 390"/>
                <a:gd name="T67" fmla="*/ 106 h 144"/>
                <a:gd name="T68" fmla="*/ 208 w 390"/>
                <a:gd name="T69" fmla="*/ 104 h 144"/>
                <a:gd name="T70" fmla="*/ 182 w 390"/>
                <a:gd name="T71" fmla="*/ 102 h 144"/>
                <a:gd name="T72" fmla="*/ 164 w 390"/>
                <a:gd name="T73" fmla="*/ 106 h 144"/>
                <a:gd name="T74" fmla="*/ 146 w 390"/>
                <a:gd name="T75" fmla="*/ 104 h 144"/>
                <a:gd name="T76" fmla="*/ 138 w 390"/>
                <a:gd name="T77" fmla="*/ 102 h 144"/>
                <a:gd name="T78" fmla="*/ 142 w 390"/>
                <a:gd name="T79" fmla="*/ 104 h 144"/>
                <a:gd name="T80" fmla="*/ 142 w 390"/>
                <a:gd name="T81" fmla="*/ 106 h 144"/>
                <a:gd name="T82" fmla="*/ 140 w 390"/>
                <a:gd name="T83" fmla="*/ 112 h 144"/>
                <a:gd name="T84" fmla="*/ 138 w 390"/>
                <a:gd name="T85" fmla="*/ 112 h 144"/>
                <a:gd name="T86" fmla="*/ 132 w 390"/>
                <a:gd name="T87" fmla="*/ 114 h 144"/>
                <a:gd name="T88" fmla="*/ 128 w 390"/>
                <a:gd name="T89" fmla="*/ 116 h 144"/>
                <a:gd name="T90" fmla="*/ 128 w 390"/>
                <a:gd name="T91" fmla="*/ 120 h 144"/>
                <a:gd name="T92" fmla="*/ 126 w 390"/>
                <a:gd name="T93" fmla="*/ 122 h 144"/>
                <a:gd name="T94" fmla="*/ 122 w 390"/>
                <a:gd name="T95" fmla="*/ 124 h 144"/>
                <a:gd name="T96" fmla="*/ 116 w 390"/>
                <a:gd name="T97" fmla="*/ 126 h 144"/>
                <a:gd name="T98" fmla="*/ 112 w 390"/>
                <a:gd name="T99" fmla="*/ 130 h 144"/>
                <a:gd name="T100" fmla="*/ 106 w 390"/>
                <a:gd name="T101" fmla="*/ 130 h 144"/>
                <a:gd name="T102" fmla="*/ 104 w 390"/>
                <a:gd name="T103" fmla="*/ 136 h 144"/>
                <a:gd name="T104" fmla="*/ 102 w 390"/>
                <a:gd name="T105" fmla="*/ 144 h 144"/>
                <a:gd name="T106" fmla="*/ 102 w 390"/>
                <a:gd name="T107" fmla="*/ 142 h 144"/>
                <a:gd name="T108" fmla="*/ 100 w 390"/>
                <a:gd name="T109" fmla="*/ 138 h 144"/>
                <a:gd name="T110" fmla="*/ 94 w 390"/>
                <a:gd name="T111" fmla="*/ 138 h 144"/>
                <a:gd name="T112" fmla="*/ 82 w 390"/>
                <a:gd name="T113" fmla="*/ 138 h 144"/>
                <a:gd name="T114" fmla="*/ 72 w 390"/>
                <a:gd name="T115" fmla="*/ 132 h 144"/>
                <a:gd name="T116" fmla="*/ 60 w 390"/>
                <a:gd name="T117" fmla="*/ 128 h 144"/>
                <a:gd name="T118" fmla="*/ 48 w 390"/>
                <a:gd name="T119" fmla="*/ 126 h 144"/>
                <a:gd name="T120" fmla="*/ 0 w 390"/>
                <a:gd name="T121"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144">
                  <a:moveTo>
                    <a:pt x="390" y="58"/>
                  </a:moveTo>
                  <a:lnTo>
                    <a:pt x="390" y="58"/>
                  </a:lnTo>
                  <a:lnTo>
                    <a:pt x="388" y="54"/>
                  </a:lnTo>
                  <a:lnTo>
                    <a:pt x="384" y="50"/>
                  </a:lnTo>
                  <a:lnTo>
                    <a:pt x="384" y="50"/>
                  </a:lnTo>
                  <a:lnTo>
                    <a:pt x="382" y="48"/>
                  </a:lnTo>
                  <a:lnTo>
                    <a:pt x="382" y="48"/>
                  </a:lnTo>
                  <a:lnTo>
                    <a:pt x="380" y="46"/>
                  </a:lnTo>
                  <a:lnTo>
                    <a:pt x="380" y="46"/>
                  </a:lnTo>
                  <a:lnTo>
                    <a:pt x="374" y="44"/>
                  </a:lnTo>
                  <a:lnTo>
                    <a:pt x="374" y="44"/>
                  </a:lnTo>
                  <a:lnTo>
                    <a:pt x="372" y="42"/>
                  </a:lnTo>
                  <a:lnTo>
                    <a:pt x="372" y="42"/>
                  </a:lnTo>
                  <a:lnTo>
                    <a:pt x="364" y="36"/>
                  </a:lnTo>
                  <a:lnTo>
                    <a:pt x="356" y="34"/>
                  </a:lnTo>
                  <a:lnTo>
                    <a:pt x="356" y="34"/>
                  </a:lnTo>
                  <a:lnTo>
                    <a:pt x="346" y="34"/>
                  </a:lnTo>
                  <a:lnTo>
                    <a:pt x="346" y="34"/>
                  </a:lnTo>
                  <a:lnTo>
                    <a:pt x="338" y="32"/>
                  </a:lnTo>
                  <a:lnTo>
                    <a:pt x="332" y="28"/>
                  </a:lnTo>
                  <a:lnTo>
                    <a:pt x="332" y="28"/>
                  </a:lnTo>
                  <a:lnTo>
                    <a:pt x="312" y="8"/>
                  </a:lnTo>
                  <a:lnTo>
                    <a:pt x="312" y="8"/>
                  </a:lnTo>
                  <a:lnTo>
                    <a:pt x="310" y="6"/>
                  </a:lnTo>
                  <a:lnTo>
                    <a:pt x="310" y="6"/>
                  </a:lnTo>
                  <a:lnTo>
                    <a:pt x="308" y="6"/>
                  </a:lnTo>
                  <a:lnTo>
                    <a:pt x="304" y="6"/>
                  </a:lnTo>
                  <a:lnTo>
                    <a:pt x="300" y="8"/>
                  </a:lnTo>
                  <a:lnTo>
                    <a:pt x="296" y="6"/>
                  </a:lnTo>
                  <a:lnTo>
                    <a:pt x="296" y="6"/>
                  </a:lnTo>
                  <a:lnTo>
                    <a:pt x="290" y="2"/>
                  </a:lnTo>
                  <a:lnTo>
                    <a:pt x="288" y="0"/>
                  </a:lnTo>
                  <a:lnTo>
                    <a:pt x="284" y="0"/>
                  </a:lnTo>
                  <a:lnTo>
                    <a:pt x="284" y="0"/>
                  </a:lnTo>
                  <a:lnTo>
                    <a:pt x="282" y="2"/>
                  </a:lnTo>
                  <a:lnTo>
                    <a:pt x="282" y="2"/>
                  </a:lnTo>
                  <a:lnTo>
                    <a:pt x="278" y="6"/>
                  </a:lnTo>
                  <a:lnTo>
                    <a:pt x="276" y="12"/>
                  </a:lnTo>
                  <a:lnTo>
                    <a:pt x="276" y="12"/>
                  </a:lnTo>
                  <a:lnTo>
                    <a:pt x="274" y="16"/>
                  </a:lnTo>
                  <a:lnTo>
                    <a:pt x="274" y="16"/>
                  </a:lnTo>
                  <a:lnTo>
                    <a:pt x="272" y="18"/>
                  </a:lnTo>
                  <a:lnTo>
                    <a:pt x="270" y="18"/>
                  </a:lnTo>
                  <a:lnTo>
                    <a:pt x="262" y="20"/>
                  </a:lnTo>
                  <a:lnTo>
                    <a:pt x="262" y="20"/>
                  </a:lnTo>
                  <a:lnTo>
                    <a:pt x="254" y="22"/>
                  </a:lnTo>
                  <a:lnTo>
                    <a:pt x="248" y="30"/>
                  </a:lnTo>
                  <a:lnTo>
                    <a:pt x="248" y="30"/>
                  </a:lnTo>
                  <a:lnTo>
                    <a:pt x="246" y="36"/>
                  </a:lnTo>
                  <a:lnTo>
                    <a:pt x="246" y="36"/>
                  </a:lnTo>
                  <a:lnTo>
                    <a:pt x="240" y="42"/>
                  </a:lnTo>
                  <a:lnTo>
                    <a:pt x="234" y="48"/>
                  </a:lnTo>
                  <a:lnTo>
                    <a:pt x="234" y="48"/>
                  </a:lnTo>
                  <a:lnTo>
                    <a:pt x="228" y="54"/>
                  </a:lnTo>
                  <a:lnTo>
                    <a:pt x="226" y="58"/>
                  </a:lnTo>
                  <a:lnTo>
                    <a:pt x="226" y="62"/>
                  </a:lnTo>
                  <a:lnTo>
                    <a:pt x="226" y="62"/>
                  </a:lnTo>
                  <a:lnTo>
                    <a:pt x="228" y="80"/>
                  </a:lnTo>
                  <a:lnTo>
                    <a:pt x="228" y="80"/>
                  </a:lnTo>
                  <a:lnTo>
                    <a:pt x="228" y="86"/>
                  </a:lnTo>
                  <a:lnTo>
                    <a:pt x="228" y="94"/>
                  </a:lnTo>
                  <a:lnTo>
                    <a:pt x="228" y="94"/>
                  </a:lnTo>
                  <a:lnTo>
                    <a:pt x="224" y="100"/>
                  </a:lnTo>
                  <a:lnTo>
                    <a:pt x="224" y="100"/>
                  </a:lnTo>
                  <a:lnTo>
                    <a:pt x="222" y="104"/>
                  </a:lnTo>
                  <a:lnTo>
                    <a:pt x="220" y="106"/>
                  </a:lnTo>
                  <a:lnTo>
                    <a:pt x="220" y="106"/>
                  </a:lnTo>
                  <a:lnTo>
                    <a:pt x="218" y="106"/>
                  </a:lnTo>
                  <a:lnTo>
                    <a:pt x="218" y="106"/>
                  </a:lnTo>
                  <a:lnTo>
                    <a:pt x="208" y="104"/>
                  </a:lnTo>
                  <a:lnTo>
                    <a:pt x="200" y="102"/>
                  </a:lnTo>
                  <a:lnTo>
                    <a:pt x="182" y="102"/>
                  </a:lnTo>
                  <a:lnTo>
                    <a:pt x="182" y="102"/>
                  </a:lnTo>
                  <a:lnTo>
                    <a:pt x="164" y="106"/>
                  </a:lnTo>
                  <a:lnTo>
                    <a:pt x="154" y="106"/>
                  </a:lnTo>
                  <a:lnTo>
                    <a:pt x="146" y="104"/>
                  </a:lnTo>
                  <a:lnTo>
                    <a:pt x="146" y="104"/>
                  </a:lnTo>
                  <a:lnTo>
                    <a:pt x="138" y="102"/>
                  </a:lnTo>
                  <a:lnTo>
                    <a:pt x="138" y="102"/>
                  </a:lnTo>
                  <a:lnTo>
                    <a:pt x="142" y="104"/>
                  </a:lnTo>
                  <a:lnTo>
                    <a:pt x="142" y="106"/>
                  </a:lnTo>
                  <a:lnTo>
                    <a:pt x="142" y="106"/>
                  </a:lnTo>
                  <a:lnTo>
                    <a:pt x="142" y="110"/>
                  </a:lnTo>
                  <a:lnTo>
                    <a:pt x="140" y="112"/>
                  </a:lnTo>
                  <a:lnTo>
                    <a:pt x="140" y="112"/>
                  </a:lnTo>
                  <a:lnTo>
                    <a:pt x="138" y="112"/>
                  </a:lnTo>
                  <a:lnTo>
                    <a:pt x="138" y="112"/>
                  </a:lnTo>
                  <a:lnTo>
                    <a:pt x="132" y="114"/>
                  </a:lnTo>
                  <a:lnTo>
                    <a:pt x="132" y="114"/>
                  </a:lnTo>
                  <a:lnTo>
                    <a:pt x="128" y="116"/>
                  </a:lnTo>
                  <a:lnTo>
                    <a:pt x="128" y="116"/>
                  </a:lnTo>
                  <a:lnTo>
                    <a:pt x="128" y="120"/>
                  </a:lnTo>
                  <a:lnTo>
                    <a:pt x="128" y="120"/>
                  </a:lnTo>
                  <a:lnTo>
                    <a:pt x="126" y="122"/>
                  </a:lnTo>
                  <a:lnTo>
                    <a:pt x="122" y="124"/>
                  </a:lnTo>
                  <a:lnTo>
                    <a:pt x="122" y="124"/>
                  </a:lnTo>
                  <a:lnTo>
                    <a:pt x="116" y="126"/>
                  </a:lnTo>
                  <a:lnTo>
                    <a:pt x="116" y="126"/>
                  </a:lnTo>
                  <a:lnTo>
                    <a:pt x="112" y="130"/>
                  </a:lnTo>
                  <a:lnTo>
                    <a:pt x="112" y="130"/>
                  </a:lnTo>
                  <a:lnTo>
                    <a:pt x="106" y="130"/>
                  </a:lnTo>
                  <a:lnTo>
                    <a:pt x="106" y="130"/>
                  </a:lnTo>
                  <a:lnTo>
                    <a:pt x="104" y="134"/>
                  </a:lnTo>
                  <a:lnTo>
                    <a:pt x="104" y="136"/>
                  </a:lnTo>
                  <a:lnTo>
                    <a:pt x="104" y="136"/>
                  </a:lnTo>
                  <a:lnTo>
                    <a:pt x="102" y="144"/>
                  </a:lnTo>
                  <a:lnTo>
                    <a:pt x="102" y="144"/>
                  </a:lnTo>
                  <a:lnTo>
                    <a:pt x="102" y="142"/>
                  </a:lnTo>
                  <a:lnTo>
                    <a:pt x="100" y="138"/>
                  </a:lnTo>
                  <a:lnTo>
                    <a:pt x="100" y="138"/>
                  </a:lnTo>
                  <a:lnTo>
                    <a:pt x="94" y="138"/>
                  </a:lnTo>
                  <a:lnTo>
                    <a:pt x="94" y="138"/>
                  </a:lnTo>
                  <a:lnTo>
                    <a:pt x="82" y="138"/>
                  </a:lnTo>
                  <a:lnTo>
                    <a:pt x="82" y="138"/>
                  </a:lnTo>
                  <a:lnTo>
                    <a:pt x="76" y="136"/>
                  </a:lnTo>
                  <a:lnTo>
                    <a:pt x="72" y="132"/>
                  </a:lnTo>
                  <a:lnTo>
                    <a:pt x="72" y="132"/>
                  </a:lnTo>
                  <a:lnTo>
                    <a:pt x="60" y="128"/>
                  </a:lnTo>
                  <a:lnTo>
                    <a:pt x="48" y="126"/>
                  </a:lnTo>
                  <a:lnTo>
                    <a:pt x="48" y="126"/>
                  </a:lnTo>
                  <a:lnTo>
                    <a:pt x="24" y="128"/>
                  </a:lnTo>
                  <a:lnTo>
                    <a:pt x="0" y="1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3" name="Freeform 16"/>
            <p:cNvSpPr>
              <a:spLocks/>
            </p:cNvSpPr>
            <p:nvPr/>
          </p:nvSpPr>
          <p:spPr bwMode="auto">
            <a:xfrm>
              <a:off x="3095905" y="2687022"/>
              <a:ext cx="193449" cy="105239"/>
            </a:xfrm>
            <a:custGeom>
              <a:avLst/>
              <a:gdLst>
                <a:gd name="T0" fmla="*/ 98 w 98"/>
                <a:gd name="T1" fmla="*/ 2 h 52"/>
                <a:gd name="T2" fmla="*/ 98 w 98"/>
                <a:gd name="T3" fmla="*/ 2 h 52"/>
                <a:gd name="T4" fmla="*/ 74 w 98"/>
                <a:gd name="T5" fmla="*/ 0 h 52"/>
                <a:gd name="T6" fmla="*/ 74 w 98"/>
                <a:gd name="T7" fmla="*/ 0 h 52"/>
                <a:gd name="T8" fmla="*/ 72 w 98"/>
                <a:gd name="T9" fmla="*/ 0 h 52"/>
                <a:gd name="T10" fmla="*/ 68 w 98"/>
                <a:gd name="T11" fmla="*/ 2 h 52"/>
                <a:gd name="T12" fmla="*/ 68 w 98"/>
                <a:gd name="T13" fmla="*/ 2 h 52"/>
                <a:gd name="T14" fmla="*/ 64 w 98"/>
                <a:gd name="T15" fmla="*/ 6 h 52"/>
                <a:gd name="T16" fmla="*/ 64 w 98"/>
                <a:gd name="T17" fmla="*/ 6 h 52"/>
                <a:gd name="T18" fmla="*/ 60 w 98"/>
                <a:gd name="T19" fmla="*/ 10 h 52"/>
                <a:gd name="T20" fmla="*/ 58 w 98"/>
                <a:gd name="T21" fmla="*/ 12 h 52"/>
                <a:gd name="T22" fmla="*/ 58 w 98"/>
                <a:gd name="T23" fmla="*/ 12 h 52"/>
                <a:gd name="T24" fmla="*/ 58 w 98"/>
                <a:gd name="T25" fmla="*/ 16 h 52"/>
                <a:gd name="T26" fmla="*/ 58 w 98"/>
                <a:gd name="T27" fmla="*/ 22 h 52"/>
                <a:gd name="T28" fmla="*/ 58 w 98"/>
                <a:gd name="T29" fmla="*/ 22 h 52"/>
                <a:gd name="T30" fmla="*/ 54 w 98"/>
                <a:gd name="T31" fmla="*/ 24 h 52"/>
                <a:gd name="T32" fmla="*/ 48 w 98"/>
                <a:gd name="T33" fmla="*/ 22 h 52"/>
                <a:gd name="T34" fmla="*/ 48 w 98"/>
                <a:gd name="T35" fmla="*/ 22 h 52"/>
                <a:gd name="T36" fmla="*/ 44 w 98"/>
                <a:gd name="T37" fmla="*/ 20 h 52"/>
                <a:gd name="T38" fmla="*/ 40 w 98"/>
                <a:gd name="T39" fmla="*/ 20 h 52"/>
                <a:gd name="T40" fmla="*/ 40 w 98"/>
                <a:gd name="T41" fmla="*/ 20 h 52"/>
                <a:gd name="T42" fmla="*/ 36 w 98"/>
                <a:gd name="T43" fmla="*/ 22 h 52"/>
                <a:gd name="T44" fmla="*/ 36 w 98"/>
                <a:gd name="T45" fmla="*/ 22 h 52"/>
                <a:gd name="T46" fmla="*/ 26 w 98"/>
                <a:gd name="T47" fmla="*/ 26 h 52"/>
                <a:gd name="T48" fmla="*/ 14 w 98"/>
                <a:gd name="T49" fmla="*/ 28 h 52"/>
                <a:gd name="T50" fmla="*/ 14 w 98"/>
                <a:gd name="T51" fmla="*/ 28 h 52"/>
                <a:gd name="T52" fmla="*/ 6 w 98"/>
                <a:gd name="T53" fmla="*/ 30 h 52"/>
                <a:gd name="T54" fmla="*/ 0 w 98"/>
                <a:gd name="T55" fmla="*/ 34 h 52"/>
                <a:gd name="T56" fmla="*/ 0 w 98"/>
                <a:gd name="T57" fmla="*/ 36 h 52"/>
                <a:gd name="T58" fmla="*/ 0 w 98"/>
                <a:gd name="T59" fmla="*/ 40 h 52"/>
                <a:gd name="T60" fmla="*/ 0 w 98"/>
                <a:gd name="T61" fmla="*/ 40 h 52"/>
                <a:gd name="T62" fmla="*/ 4 w 98"/>
                <a:gd name="T63" fmla="*/ 44 h 52"/>
                <a:gd name="T64" fmla="*/ 8 w 98"/>
                <a:gd name="T65" fmla="*/ 50 h 52"/>
                <a:gd name="T66" fmla="*/ 12 w 98"/>
                <a:gd name="T6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52">
                  <a:moveTo>
                    <a:pt x="98" y="2"/>
                  </a:moveTo>
                  <a:lnTo>
                    <a:pt x="98" y="2"/>
                  </a:lnTo>
                  <a:lnTo>
                    <a:pt x="74" y="0"/>
                  </a:lnTo>
                  <a:lnTo>
                    <a:pt x="74" y="0"/>
                  </a:lnTo>
                  <a:lnTo>
                    <a:pt x="72" y="0"/>
                  </a:lnTo>
                  <a:lnTo>
                    <a:pt x="68" y="2"/>
                  </a:lnTo>
                  <a:lnTo>
                    <a:pt x="68" y="2"/>
                  </a:lnTo>
                  <a:lnTo>
                    <a:pt x="64" y="6"/>
                  </a:lnTo>
                  <a:lnTo>
                    <a:pt x="64" y="6"/>
                  </a:lnTo>
                  <a:lnTo>
                    <a:pt x="60" y="10"/>
                  </a:lnTo>
                  <a:lnTo>
                    <a:pt x="58" y="12"/>
                  </a:lnTo>
                  <a:lnTo>
                    <a:pt x="58" y="12"/>
                  </a:lnTo>
                  <a:lnTo>
                    <a:pt x="58" y="16"/>
                  </a:lnTo>
                  <a:lnTo>
                    <a:pt x="58" y="22"/>
                  </a:lnTo>
                  <a:lnTo>
                    <a:pt x="58" y="22"/>
                  </a:lnTo>
                  <a:lnTo>
                    <a:pt x="54" y="24"/>
                  </a:lnTo>
                  <a:lnTo>
                    <a:pt x="48" y="22"/>
                  </a:lnTo>
                  <a:lnTo>
                    <a:pt x="48" y="22"/>
                  </a:lnTo>
                  <a:lnTo>
                    <a:pt x="44" y="20"/>
                  </a:lnTo>
                  <a:lnTo>
                    <a:pt x="40" y="20"/>
                  </a:lnTo>
                  <a:lnTo>
                    <a:pt x="40" y="20"/>
                  </a:lnTo>
                  <a:lnTo>
                    <a:pt x="36" y="22"/>
                  </a:lnTo>
                  <a:lnTo>
                    <a:pt x="36" y="22"/>
                  </a:lnTo>
                  <a:lnTo>
                    <a:pt x="26" y="26"/>
                  </a:lnTo>
                  <a:lnTo>
                    <a:pt x="14" y="28"/>
                  </a:lnTo>
                  <a:lnTo>
                    <a:pt x="14" y="28"/>
                  </a:lnTo>
                  <a:lnTo>
                    <a:pt x="6" y="30"/>
                  </a:lnTo>
                  <a:lnTo>
                    <a:pt x="0" y="34"/>
                  </a:lnTo>
                  <a:lnTo>
                    <a:pt x="0" y="36"/>
                  </a:lnTo>
                  <a:lnTo>
                    <a:pt x="0" y="40"/>
                  </a:lnTo>
                  <a:lnTo>
                    <a:pt x="0" y="40"/>
                  </a:lnTo>
                  <a:lnTo>
                    <a:pt x="4" y="44"/>
                  </a:lnTo>
                  <a:lnTo>
                    <a:pt x="8" y="50"/>
                  </a:lnTo>
                  <a:lnTo>
                    <a:pt x="12"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4" name="Freeform 17"/>
            <p:cNvSpPr>
              <a:spLocks/>
            </p:cNvSpPr>
            <p:nvPr/>
          </p:nvSpPr>
          <p:spPr bwMode="auto">
            <a:xfrm>
              <a:off x="3364364" y="2658689"/>
              <a:ext cx="181605" cy="178096"/>
            </a:xfrm>
            <a:custGeom>
              <a:avLst/>
              <a:gdLst>
                <a:gd name="T0" fmla="*/ 0 w 92"/>
                <a:gd name="T1" fmla="*/ 88 h 88"/>
                <a:gd name="T2" fmla="*/ 0 w 92"/>
                <a:gd name="T3" fmla="*/ 88 h 88"/>
                <a:gd name="T4" fmla="*/ 4 w 92"/>
                <a:gd name="T5" fmla="*/ 70 h 88"/>
                <a:gd name="T6" fmla="*/ 8 w 92"/>
                <a:gd name="T7" fmla="*/ 58 h 88"/>
                <a:gd name="T8" fmla="*/ 12 w 92"/>
                <a:gd name="T9" fmla="*/ 52 h 88"/>
                <a:gd name="T10" fmla="*/ 12 w 92"/>
                <a:gd name="T11" fmla="*/ 52 h 88"/>
                <a:gd name="T12" fmla="*/ 22 w 92"/>
                <a:gd name="T13" fmla="*/ 44 h 88"/>
                <a:gd name="T14" fmla="*/ 22 w 92"/>
                <a:gd name="T15" fmla="*/ 44 h 88"/>
                <a:gd name="T16" fmla="*/ 30 w 92"/>
                <a:gd name="T17" fmla="*/ 36 h 88"/>
                <a:gd name="T18" fmla="*/ 30 w 92"/>
                <a:gd name="T19" fmla="*/ 36 h 88"/>
                <a:gd name="T20" fmla="*/ 36 w 92"/>
                <a:gd name="T21" fmla="*/ 34 h 88"/>
                <a:gd name="T22" fmla="*/ 36 w 92"/>
                <a:gd name="T23" fmla="*/ 34 h 88"/>
                <a:gd name="T24" fmla="*/ 40 w 92"/>
                <a:gd name="T25" fmla="*/ 32 h 88"/>
                <a:gd name="T26" fmla="*/ 46 w 92"/>
                <a:gd name="T27" fmla="*/ 34 h 88"/>
                <a:gd name="T28" fmla="*/ 46 w 92"/>
                <a:gd name="T29" fmla="*/ 34 h 88"/>
                <a:gd name="T30" fmla="*/ 50 w 92"/>
                <a:gd name="T31" fmla="*/ 34 h 88"/>
                <a:gd name="T32" fmla="*/ 52 w 92"/>
                <a:gd name="T33" fmla="*/ 34 h 88"/>
                <a:gd name="T34" fmla="*/ 52 w 92"/>
                <a:gd name="T35" fmla="*/ 34 h 88"/>
                <a:gd name="T36" fmla="*/ 54 w 92"/>
                <a:gd name="T37" fmla="*/ 32 h 88"/>
                <a:gd name="T38" fmla="*/ 54 w 92"/>
                <a:gd name="T39" fmla="*/ 32 h 88"/>
                <a:gd name="T40" fmla="*/ 58 w 92"/>
                <a:gd name="T41" fmla="*/ 22 h 88"/>
                <a:gd name="T42" fmla="*/ 58 w 92"/>
                <a:gd name="T43" fmla="*/ 22 h 88"/>
                <a:gd name="T44" fmla="*/ 60 w 92"/>
                <a:gd name="T45" fmla="*/ 20 h 88"/>
                <a:gd name="T46" fmla="*/ 60 w 92"/>
                <a:gd name="T47" fmla="*/ 20 h 88"/>
                <a:gd name="T48" fmla="*/ 62 w 92"/>
                <a:gd name="T49" fmla="*/ 18 h 88"/>
                <a:gd name="T50" fmla="*/ 64 w 92"/>
                <a:gd name="T51" fmla="*/ 18 h 88"/>
                <a:gd name="T52" fmla="*/ 70 w 92"/>
                <a:gd name="T53" fmla="*/ 20 h 88"/>
                <a:gd name="T54" fmla="*/ 70 w 92"/>
                <a:gd name="T55" fmla="*/ 20 h 88"/>
                <a:gd name="T56" fmla="*/ 74 w 92"/>
                <a:gd name="T57" fmla="*/ 20 h 88"/>
                <a:gd name="T58" fmla="*/ 78 w 92"/>
                <a:gd name="T59" fmla="*/ 20 h 88"/>
                <a:gd name="T60" fmla="*/ 82 w 92"/>
                <a:gd name="T61" fmla="*/ 16 h 88"/>
                <a:gd name="T62" fmla="*/ 84 w 92"/>
                <a:gd name="T63" fmla="*/ 14 h 88"/>
                <a:gd name="T64" fmla="*/ 84 w 92"/>
                <a:gd name="T65" fmla="*/ 14 h 88"/>
                <a:gd name="T66" fmla="*/ 88 w 92"/>
                <a:gd name="T67" fmla="*/ 6 h 88"/>
                <a:gd name="T68" fmla="*/ 90 w 92"/>
                <a:gd name="T69" fmla="*/ 2 h 88"/>
                <a:gd name="T70" fmla="*/ 92 w 92"/>
                <a:gd name="T7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88">
                  <a:moveTo>
                    <a:pt x="0" y="88"/>
                  </a:moveTo>
                  <a:lnTo>
                    <a:pt x="0" y="88"/>
                  </a:lnTo>
                  <a:lnTo>
                    <a:pt x="4" y="70"/>
                  </a:lnTo>
                  <a:lnTo>
                    <a:pt x="8" y="58"/>
                  </a:lnTo>
                  <a:lnTo>
                    <a:pt x="12" y="52"/>
                  </a:lnTo>
                  <a:lnTo>
                    <a:pt x="12" y="52"/>
                  </a:lnTo>
                  <a:lnTo>
                    <a:pt x="22" y="44"/>
                  </a:lnTo>
                  <a:lnTo>
                    <a:pt x="22" y="44"/>
                  </a:lnTo>
                  <a:lnTo>
                    <a:pt x="30" y="36"/>
                  </a:lnTo>
                  <a:lnTo>
                    <a:pt x="30" y="36"/>
                  </a:lnTo>
                  <a:lnTo>
                    <a:pt x="36" y="34"/>
                  </a:lnTo>
                  <a:lnTo>
                    <a:pt x="36" y="34"/>
                  </a:lnTo>
                  <a:lnTo>
                    <a:pt x="40" y="32"/>
                  </a:lnTo>
                  <a:lnTo>
                    <a:pt x="46" y="34"/>
                  </a:lnTo>
                  <a:lnTo>
                    <a:pt x="46" y="34"/>
                  </a:lnTo>
                  <a:lnTo>
                    <a:pt x="50" y="34"/>
                  </a:lnTo>
                  <a:lnTo>
                    <a:pt x="52" y="34"/>
                  </a:lnTo>
                  <a:lnTo>
                    <a:pt x="52" y="34"/>
                  </a:lnTo>
                  <a:lnTo>
                    <a:pt x="54" y="32"/>
                  </a:lnTo>
                  <a:lnTo>
                    <a:pt x="54" y="32"/>
                  </a:lnTo>
                  <a:lnTo>
                    <a:pt x="58" y="22"/>
                  </a:lnTo>
                  <a:lnTo>
                    <a:pt x="58" y="22"/>
                  </a:lnTo>
                  <a:lnTo>
                    <a:pt x="60" y="20"/>
                  </a:lnTo>
                  <a:lnTo>
                    <a:pt x="60" y="20"/>
                  </a:lnTo>
                  <a:lnTo>
                    <a:pt x="62" y="18"/>
                  </a:lnTo>
                  <a:lnTo>
                    <a:pt x="64" y="18"/>
                  </a:lnTo>
                  <a:lnTo>
                    <a:pt x="70" y="20"/>
                  </a:lnTo>
                  <a:lnTo>
                    <a:pt x="70" y="20"/>
                  </a:lnTo>
                  <a:lnTo>
                    <a:pt x="74" y="20"/>
                  </a:lnTo>
                  <a:lnTo>
                    <a:pt x="78" y="20"/>
                  </a:lnTo>
                  <a:lnTo>
                    <a:pt x="82" y="16"/>
                  </a:lnTo>
                  <a:lnTo>
                    <a:pt x="84" y="14"/>
                  </a:lnTo>
                  <a:lnTo>
                    <a:pt x="84" y="14"/>
                  </a:lnTo>
                  <a:lnTo>
                    <a:pt x="88" y="6"/>
                  </a:lnTo>
                  <a:lnTo>
                    <a:pt x="90" y="2"/>
                  </a:lnTo>
                  <a:lnTo>
                    <a:pt x="9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5" name="Freeform 18"/>
            <p:cNvSpPr>
              <a:spLocks/>
            </p:cNvSpPr>
            <p:nvPr/>
          </p:nvSpPr>
          <p:spPr bwMode="auto">
            <a:xfrm>
              <a:off x="3155124" y="2800356"/>
              <a:ext cx="197397" cy="157858"/>
            </a:xfrm>
            <a:custGeom>
              <a:avLst/>
              <a:gdLst>
                <a:gd name="T0" fmla="*/ 100 w 100"/>
                <a:gd name="T1" fmla="*/ 16 h 78"/>
                <a:gd name="T2" fmla="*/ 100 w 100"/>
                <a:gd name="T3" fmla="*/ 16 h 78"/>
                <a:gd name="T4" fmla="*/ 82 w 100"/>
                <a:gd name="T5" fmla="*/ 12 h 78"/>
                <a:gd name="T6" fmla="*/ 82 w 100"/>
                <a:gd name="T7" fmla="*/ 12 h 78"/>
                <a:gd name="T8" fmla="*/ 76 w 100"/>
                <a:gd name="T9" fmla="*/ 12 h 78"/>
                <a:gd name="T10" fmla="*/ 70 w 100"/>
                <a:gd name="T11" fmla="*/ 10 h 78"/>
                <a:gd name="T12" fmla="*/ 70 w 100"/>
                <a:gd name="T13" fmla="*/ 10 h 78"/>
                <a:gd name="T14" fmla="*/ 66 w 100"/>
                <a:gd name="T15" fmla="*/ 6 h 78"/>
                <a:gd name="T16" fmla="*/ 64 w 100"/>
                <a:gd name="T17" fmla="*/ 0 h 78"/>
                <a:gd name="T18" fmla="*/ 64 w 100"/>
                <a:gd name="T19" fmla="*/ 0 h 78"/>
                <a:gd name="T20" fmla="*/ 64 w 100"/>
                <a:gd name="T21" fmla="*/ 20 h 78"/>
                <a:gd name="T22" fmla="*/ 62 w 100"/>
                <a:gd name="T23" fmla="*/ 40 h 78"/>
                <a:gd name="T24" fmla="*/ 62 w 100"/>
                <a:gd name="T25" fmla="*/ 40 h 78"/>
                <a:gd name="T26" fmla="*/ 60 w 100"/>
                <a:gd name="T27" fmla="*/ 44 h 78"/>
                <a:gd name="T28" fmla="*/ 56 w 100"/>
                <a:gd name="T29" fmla="*/ 48 h 78"/>
                <a:gd name="T30" fmla="*/ 56 w 100"/>
                <a:gd name="T31" fmla="*/ 48 h 78"/>
                <a:gd name="T32" fmla="*/ 52 w 100"/>
                <a:gd name="T33" fmla="*/ 52 h 78"/>
                <a:gd name="T34" fmla="*/ 52 w 100"/>
                <a:gd name="T35" fmla="*/ 52 h 78"/>
                <a:gd name="T36" fmla="*/ 42 w 100"/>
                <a:gd name="T37" fmla="*/ 56 h 78"/>
                <a:gd name="T38" fmla="*/ 42 w 100"/>
                <a:gd name="T39" fmla="*/ 56 h 78"/>
                <a:gd name="T40" fmla="*/ 26 w 100"/>
                <a:gd name="T41" fmla="*/ 64 h 78"/>
                <a:gd name="T42" fmla="*/ 26 w 100"/>
                <a:gd name="T43" fmla="*/ 64 h 78"/>
                <a:gd name="T44" fmla="*/ 12 w 100"/>
                <a:gd name="T45" fmla="*/ 70 h 78"/>
                <a:gd name="T46" fmla="*/ 0 w 100"/>
                <a:gd name="T4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78">
                  <a:moveTo>
                    <a:pt x="100" y="16"/>
                  </a:moveTo>
                  <a:lnTo>
                    <a:pt x="100" y="16"/>
                  </a:lnTo>
                  <a:lnTo>
                    <a:pt x="82" y="12"/>
                  </a:lnTo>
                  <a:lnTo>
                    <a:pt x="82" y="12"/>
                  </a:lnTo>
                  <a:lnTo>
                    <a:pt x="76" y="12"/>
                  </a:lnTo>
                  <a:lnTo>
                    <a:pt x="70" y="10"/>
                  </a:lnTo>
                  <a:lnTo>
                    <a:pt x="70" y="10"/>
                  </a:lnTo>
                  <a:lnTo>
                    <a:pt x="66" y="6"/>
                  </a:lnTo>
                  <a:lnTo>
                    <a:pt x="64" y="0"/>
                  </a:lnTo>
                  <a:lnTo>
                    <a:pt x="64" y="0"/>
                  </a:lnTo>
                  <a:lnTo>
                    <a:pt x="64" y="20"/>
                  </a:lnTo>
                  <a:lnTo>
                    <a:pt x="62" y="40"/>
                  </a:lnTo>
                  <a:lnTo>
                    <a:pt x="62" y="40"/>
                  </a:lnTo>
                  <a:lnTo>
                    <a:pt x="60" y="44"/>
                  </a:lnTo>
                  <a:lnTo>
                    <a:pt x="56" y="48"/>
                  </a:lnTo>
                  <a:lnTo>
                    <a:pt x="56" y="48"/>
                  </a:lnTo>
                  <a:lnTo>
                    <a:pt x="52" y="52"/>
                  </a:lnTo>
                  <a:lnTo>
                    <a:pt x="52" y="52"/>
                  </a:lnTo>
                  <a:lnTo>
                    <a:pt x="42" y="56"/>
                  </a:lnTo>
                  <a:lnTo>
                    <a:pt x="42" y="56"/>
                  </a:lnTo>
                  <a:lnTo>
                    <a:pt x="26" y="64"/>
                  </a:lnTo>
                  <a:lnTo>
                    <a:pt x="26" y="64"/>
                  </a:lnTo>
                  <a:lnTo>
                    <a:pt x="12" y="70"/>
                  </a:lnTo>
                  <a:lnTo>
                    <a:pt x="0" y="7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6" name="Freeform 19"/>
            <p:cNvSpPr>
              <a:spLocks/>
            </p:cNvSpPr>
            <p:nvPr/>
          </p:nvSpPr>
          <p:spPr bwMode="auto">
            <a:xfrm>
              <a:off x="3301197" y="2832737"/>
              <a:ext cx="67115" cy="60715"/>
            </a:xfrm>
            <a:custGeom>
              <a:avLst/>
              <a:gdLst>
                <a:gd name="T0" fmla="*/ 2 w 34"/>
                <a:gd name="T1" fmla="*/ 30 h 30"/>
                <a:gd name="T2" fmla="*/ 2 w 34"/>
                <a:gd name="T3" fmla="*/ 30 h 30"/>
                <a:gd name="T4" fmla="*/ 2 w 34"/>
                <a:gd name="T5" fmla="*/ 26 h 30"/>
                <a:gd name="T6" fmla="*/ 0 w 34"/>
                <a:gd name="T7" fmla="*/ 20 h 30"/>
                <a:gd name="T8" fmla="*/ 0 w 34"/>
                <a:gd name="T9" fmla="*/ 16 h 30"/>
                <a:gd name="T10" fmla="*/ 0 w 34"/>
                <a:gd name="T11" fmla="*/ 12 h 30"/>
                <a:gd name="T12" fmla="*/ 0 w 34"/>
                <a:gd name="T13" fmla="*/ 12 h 30"/>
                <a:gd name="T14" fmla="*/ 2 w 34"/>
                <a:gd name="T15" fmla="*/ 6 h 30"/>
                <a:gd name="T16" fmla="*/ 2 w 34"/>
                <a:gd name="T17" fmla="*/ 6 h 30"/>
                <a:gd name="T18" fmla="*/ 6 w 34"/>
                <a:gd name="T19" fmla="*/ 4 h 30"/>
                <a:gd name="T20" fmla="*/ 6 w 34"/>
                <a:gd name="T21" fmla="*/ 4 h 30"/>
                <a:gd name="T22" fmla="*/ 16 w 34"/>
                <a:gd name="T23" fmla="*/ 2 h 30"/>
                <a:gd name="T24" fmla="*/ 16 w 34"/>
                <a:gd name="T25" fmla="*/ 2 h 30"/>
                <a:gd name="T26" fmla="*/ 34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2" y="30"/>
                  </a:moveTo>
                  <a:lnTo>
                    <a:pt x="2" y="30"/>
                  </a:lnTo>
                  <a:lnTo>
                    <a:pt x="2" y="26"/>
                  </a:lnTo>
                  <a:lnTo>
                    <a:pt x="0" y="20"/>
                  </a:lnTo>
                  <a:lnTo>
                    <a:pt x="0" y="16"/>
                  </a:lnTo>
                  <a:lnTo>
                    <a:pt x="0" y="12"/>
                  </a:lnTo>
                  <a:lnTo>
                    <a:pt x="0" y="12"/>
                  </a:lnTo>
                  <a:lnTo>
                    <a:pt x="2" y="6"/>
                  </a:lnTo>
                  <a:lnTo>
                    <a:pt x="2" y="6"/>
                  </a:lnTo>
                  <a:lnTo>
                    <a:pt x="6" y="4"/>
                  </a:lnTo>
                  <a:lnTo>
                    <a:pt x="6" y="4"/>
                  </a:lnTo>
                  <a:lnTo>
                    <a:pt x="16" y="2"/>
                  </a:lnTo>
                  <a:lnTo>
                    <a:pt x="16" y="2"/>
                  </a:lnTo>
                  <a:lnTo>
                    <a:pt x="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7" name="Freeform 20"/>
            <p:cNvSpPr>
              <a:spLocks/>
            </p:cNvSpPr>
            <p:nvPr/>
          </p:nvSpPr>
          <p:spPr bwMode="auto">
            <a:xfrm>
              <a:off x="3309093" y="5334176"/>
              <a:ext cx="501388" cy="380478"/>
            </a:xfrm>
            <a:custGeom>
              <a:avLst/>
              <a:gdLst>
                <a:gd name="T0" fmla="*/ 252 w 254"/>
                <a:gd name="T1" fmla="*/ 100 h 188"/>
                <a:gd name="T2" fmla="*/ 238 w 254"/>
                <a:gd name="T3" fmla="*/ 90 h 188"/>
                <a:gd name="T4" fmla="*/ 232 w 254"/>
                <a:gd name="T5" fmla="*/ 76 h 188"/>
                <a:gd name="T6" fmla="*/ 234 w 254"/>
                <a:gd name="T7" fmla="*/ 72 h 188"/>
                <a:gd name="T8" fmla="*/ 226 w 254"/>
                <a:gd name="T9" fmla="*/ 62 h 188"/>
                <a:gd name="T10" fmla="*/ 200 w 254"/>
                <a:gd name="T11" fmla="*/ 46 h 188"/>
                <a:gd name="T12" fmla="*/ 190 w 254"/>
                <a:gd name="T13" fmla="*/ 18 h 188"/>
                <a:gd name="T14" fmla="*/ 190 w 254"/>
                <a:gd name="T15" fmla="*/ 6 h 188"/>
                <a:gd name="T16" fmla="*/ 174 w 254"/>
                <a:gd name="T17" fmla="*/ 2 h 188"/>
                <a:gd name="T18" fmla="*/ 166 w 254"/>
                <a:gd name="T19" fmla="*/ 6 h 188"/>
                <a:gd name="T20" fmla="*/ 140 w 254"/>
                <a:gd name="T21" fmla="*/ 0 h 188"/>
                <a:gd name="T22" fmla="*/ 148 w 254"/>
                <a:gd name="T23" fmla="*/ 14 h 188"/>
                <a:gd name="T24" fmla="*/ 154 w 254"/>
                <a:gd name="T25" fmla="*/ 20 h 188"/>
                <a:gd name="T26" fmla="*/ 140 w 254"/>
                <a:gd name="T27" fmla="*/ 36 h 188"/>
                <a:gd name="T28" fmla="*/ 120 w 254"/>
                <a:gd name="T29" fmla="*/ 44 h 188"/>
                <a:gd name="T30" fmla="*/ 102 w 254"/>
                <a:gd name="T31" fmla="*/ 38 h 188"/>
                <a:gd name="T32" fmla="*/ 86 w 254"/>
                <a:gd name="T33" fmla="*/ 40 h 188"/>
                <a:gd name="T34" fmla="*/ 58 w 254"/>
                <a:gd name="T35" fmla="*/ 26 h 188"/>
                <a:gd name="T36" fmla="*/ 22 w 254"/>
                <a:gd name="T37" fmla="*/ 30 h 188"/>
                <a:gd name="T38" fmla="*/ 20 w 254"/>
                <a:gd name="T39" fmla="*/ 40 h 188"/>
                <a:gd name="T40" fmla="*/ 32 w 254"/>
                <a:gd name="T41" fmla="*/ 56 h 188"/>
                <a:gd name="T42" fmla="*/ 28 w 254"/>
                <a:gd name="T43" fmla="*/ 68 h 188"/>
                <a:gd name="T44" fmla="*/ 20 w 254"/>
                <a:gd name="T45" fmla="*/ 82 h 188"/>
                <a:gd name="T46" fmla="*/ 18 w 254"/>
                <a:gd name="T47" fmla="*/ 96 h 188"/>
                <a:gd name="T48" fmla="*/ 10 w 254"/>
                <a:gd name="T49" fmla="*/ 110 h 188"/>
                <a:gd name="T50" fmla="*/ 12 w 254"/>
                <a:gd name="T51" fmla="*/ 126 h 188"/>
                <a:gd name="T52" fmla="*/ 8 w 254"/>
                <a:gd name="T53" fmla="*/ 134 h 188"/>
                <a:gd name="T54" fmla="*/ 6 w 254"/>
                <a:gd name="T55" fmla="*/ 142 h 188"/>
                <a:gd name="T56" fmla="*/ 6 w 254"/>
                <a:gd name="T57" fmla="*/ 158 h 188"/>
                <a:gd name="T58" fmla="*/ 0 w 254"/>
                <a:gd name="T59" fmla="*/ 160 h 188"/>
                <a:gd name="T60" fmla="*/ 0 w 254"/>
                <a:gd name="T61" fmla="*/ 176 h 188"/>
                <a:gd name="T62" fmla="*/ 4 w 254"/>
                <a:gd name="T63" fmla="*/ 180 h 188"/>
                <a:gd name="T64" fmla="*/ 14 w 254"/>
                <a:gd name="T65" fmla="*/ 182 h 188"/>
                <a:gd name="T66" fmla="*/ 20 w 254"/>
                <a:gd name="T67" fmla="*/ 182 h 188"/>
                <a:gd name="T68" fmla="*/ 28 w 254"/>
                <a:gd name="T69" fmla="*/ 186 h 188"/>
                <a:gd name="T70" fmla="*/ 36 w 254"/>
                <a:gd name="T71" fmla="*/ 176 h 188"/>
                <a:gd name="T72" fmla="*/ 44 w 254"/>
                <a:gd name="T73" fmla="*/ 170 h 188"/>
                <a:gd name="T74" fmla="*/ 70 w 254"/>
                <a:gd name="T75" fmla="*/ 166 h 188"/>
                <a:gd name="T76" fmla="*/ 74 w 254"/>
                <a:gd name="T77" fmla="*/ 164 h 188"/>
                <a:gd name="T78" fmla="*/ 72 w 254"/>
                <a:gd name="T79" fmla="*/ 144 h 188"/>
                <a:gd name="T80" fmla="*/ 72 w 254"/>
                <a:gd name="T81" fmla="*/ 134 h 188"/>
                <a:gd name="T82" fmla="*/ 70 w 254"/>
                <a:gd name="T83" fmla="*/ 124 h 188"/>
                <a:gd name="T84" fmla="*/ 70 w 254"/>
                <a:gd name="T85" fmla="*/ 106 h 188"/>
                <a:gd name="T86" fmla="*/ 86 w 254"/>
                <a:gd name="T87" fmla="*/ 98 h 188"/>
                <a:gd name="T88" fmla="*/ 94 w 254"/>
                <a:gd name="T89" fmla="*/ 92 h 188"/>
                <a:gd name="T90" fmla="*/ 90 w 254"/>
                <a:gd name="T91" fmla="*/ 78 h 188"/>
                <a:gd name="T92" fmla="*/ 82 w 254"/>
                <a:gd name="T93" fmla="*/ 66 h 188"/>
                <a:gd name="T94" fmla="*/ 64 w 254"/>
                <a:gd name="T95" fmla="*/ 54 h 188"/>
                <a:gd name="T96" fmla="*/ 62 w 254"/>
                <a:gd name="T97" fmla="*/ 36 h 188"/>
                <a:gd name="T98" fmla="*/ 58 w 254"/>
                <a:gd name="T99" fmla="*/ 26 h 188"/>
                <a:gd name="T100" fmla="*/ 44 w 254"/>
                <a:gd name="T101" fmla="*/ 4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188">
                  <a:moveTo>
                    <a:pt x="254" y="106"/>
                  </a:moveTo>
                  <a:lnTo>
                    <a:pt x="254" y="106"/>
                  </a:lnTo>
                  <a:lnTo>
                    <a:pt x="254" y="102"/>
                  </a:lnTo>
                  <a:lnTo>
                    <a:pt x="252" y="100"/>
                  </a:lnTo>
                  <a:lnTo>
                    <a:pt x="252" y="100"/>
                  </a:lnTo>
                  <a:lnTo>
                    <a:pt x="246" y="96"/>
                  </a:lnTo>
                  <a:lnTo>
                    <a:pt x="246" y="96"/>
                  </a:lnTo>
                  <a:lnTo>
                    <a:pt x="238" y="90"/>
                  </a:lnTo>
                  <a:lnTo>
                    <a:pt x="232" y="82"/>
                  </a:lnTo>
                  <a:lnTo>
                    <a:pt x="232" y="82"/>
                  </a:lnTo>
                  <a:lnTo>
                    <a:pt x="230" y="80"/>
                  </a:lnTo>
                  <a:lnTo>
                    <a:pt x="232" y="76"/>
                  </a:lnTo>
                  <a:lnTo>
                    <a:pt x="232" y="76"/>
                  </a:lnTo>
                  <a:lnTo>
                    <a:pt x="232" y="76"/>
                  </a:lnTo>
                  <a:lnTo>
                    <a:pt x="232" y="76"/>
                  </a:lnTo>
                  <a:lnTo>
                    <a:pt x="234" y="72"/>
                  </a:lnTo>
                  <a:lnTo>
                    <a:pt x="232" y="68"/>
                  </a:lnTo>
                  <a:lnTo>
                    <a:pt x="232" y="68"/>
                  </a:lnTo>
                  <a:lnTo>
                    <a:pt x="230" y="64"/>
                  </a:lnTo>
                  <a:lnTo>
                    <a:pt x="226" y="62"/>
                  </a:lnTo>
                  <a:lnTo>
                    <a:pt x="226" y="62"/>
                  </a:lnTo>
                  <a:lnTo>
                    <a:pt x="212" y="56"/>
                  </a:lnTo>
                  <a:lnTo>
                    <a:pt x="200" y="46"/>
                  </a:lnTo>
                  <a:lnTo>
                    <a:pt x="200" y="46"/>
                  </a:lnTo>
                  <a:lnTo>
                    <a:pt x="194" y="40"/>
                  </a:lnTo>
                  <a:lnTo>
                    <a:pt x="192" y="32"/>
                  </a:lnTo>
                  <a:lnTo>
                    <a:pt x="190" y="24"/>
                  </a:lnTo>
                  <a:lnTo>
                    <a:pt x="190" y="18"/>
                  </a:lnTo>
                  <a:lnTo>
                    <a:pt x="190" y="18"/>
                  </a:lnTo>
                  <a:lnTo>
                    <a:pt x="190" y="12"/>
                  </a:lnTo>
                  <a:lnTo>
                    <a:pt x="190" y="6"/>
                  </a:lnTo>
                  <a:lnTo>
                    <a:pt x="190" y="6"/>
                  </a:lnTo>
                  <a:lnTo>
                    <a:pt x="186" y="2"/>
                  </a:lnTo>
                  <a:lnTo>
                    <a:pt x="180" y="0"/>
                  </a:lnTo>
                  <a:lnTo>
                    <a:pt x="180" y="0"/>
                  </a:lnTo>
                  <a:lnTo>
                    <a:pt x="174" y="2"/>
                  </a:lnTo>
                  <a:lnTo>
                    <a:pt x="170" y="4"/>
                  </a:lnTo>
                  <a:lnTo>
                    <a:pt x="170" y="4"/>
                  </a:lnTo>
                  <a:lnTo>
                    <a:pt x="166" y="6"/>
                  </a:lnTo>
                  <a:lnTo>
                    <a:pt x="166" y="6"/>
                  </a:lnTo>
                  <a:lnTo>
                    <a:pt x="160" y="4"/>
                  </a:lnTo>
                  <a:lnTo>
                    <a:pt x="160" y="4"/>
                  </a:lnTo>
                  <a:lnTo>
                    <a:pt x="150" y="2"/>
                  </a:lnTo>
                  <a:lnTo>
                    <a:pt x="140" y="0"/>
                  </a:lnTo>
                  <a:lnTo>
                    <a:pt x="140" y="0"/>
                  </a:lnTo>
                  <a:lnTo>
                    <a:pt x="140" y="4"/>
                  </a:lnTo>
                  <a:lnTo>
                    <a:pt x="142" y="8"/>
                  </a:lnTo>
                  <a:lnTo>
                    <a:pt x="148" y="14"/>
                  </a:lnTo>
                  <a:lnTo>
                    <a:pt x="148" y="14"/>
                  </a:lnTo>
                  <a:lnTo>
                    <a:pt x="152" y="16"/>
                  </a:lnTo>
                  <a:lnTo>
                    <a:pt x="154" y="20"/>
                  </a:lnTo>
                  <a:lnTo>
                    <a:pt x="154" y="20"/>
                  </a:lnTo>
                  <a:lnTo>
                    <a:pt x="152" y="24"/>
                  </a:lnTo>
                  <a:lnTo>
                    <a:pt x="150" y="28"/>
                  </a:lnTo>
                  <a:lnTo>
                    <a:pt x="150" y="28"/>
                  </a:lnTo>
                  <a:lnTo>
                    <a:pt x="140" y="36"/>
                  </a:lnTo>
                  <a:lnTo>
                    <a:pt x="126" y="42"/>
                  </a:lnTo>
                  <a:lnTo>
                    <a:pt x="126" y="42"/>
                  </a:lnTo>
                  <a:lnTo>
                    <a:pt x="120" y="44"/>
                  </a:lnTo>
                  <a:lnTo>
                    <a:pt x="120" y="44"/>
                  </a:lnTo>
                  <a:lnTo>
                    <a:pt x="116" y="42"/>
                  </a:lnTo>
                  <a:lnTo>
                    <a:pt x="116" y="42"/>
                  </a:lnTo>
                  <a:lnTo>
                    <a:pt x="110" y="38"/>
                  </a:lnTo>
                  <a:lnTo>
                    <a:pt x="102" y="38"/>
                  </a:lnTo>
                  <a:lnTo>
                    <a:pt x="102" y="38"/>
                  </a:lnTo>
                  <a:lnTo>
                    <a:pt x="94" y="40"/>
                  </a:lnTo>
                  <a:lnTo>
                    <a:pt x="86" y="40"/>
                  </a:lnTo>
                  <a:lnTo>
                    <a:pt x="86" y="40"/>
                  </a:lnTo>
                  <a:lnTo>
                    <a:pt x="78" y="38"/>
                  </a:lnTo>
                  <a:lnTo>
                    <a:pt x="72" y="34"/>
                  </a:lnTo>
                  <a:lnTo>
                    <a:pt x="64" y="30"/>
                  </a:lnTo>
                  <a:lnTo>
                    <a:pt x="58" y="26"/>
                  </a:lnTo>
                  <a:lnTo>
                    <a:pt x="30" y="26"/>
                  </a:lnTo>
                  <a:lnTo>
                    <a:pt x="30" y="26"/>
                  </a:lnTo>
                  <a:lnTo>
                    <a:pt x="26" y="28"/>
                  </a:lnTo>
                  <a:lnTo>
                    <a:pt x="22" y="30"/>
                  </a:lnTo>
                  <a:lnTo>
                    <a:pt x="20" y="34"/>
                  </a:lnTo>
                  <a:lnTo>
                    <a:pt x="20" y="34"/>
                  </a:lnTo>
                  <a:lnTo>
                    <a:pt x="18" y="36"/>
                  </a:lnTo>
                  <a:lnTo>
                    <a:pt x="20" y="40"/>
                  </a:lnTo>
                  <a:lnTo>
                    <a:pt x="24" y="46"/>
                  </a:lnTo>
                  <a:lnTo>
                    <a:pt x="24" y="46"/>
                  </a:lnTo>
                  <a:lnTo>
                    <a:pt x="30" y="52"/>
                  </a:lnTo>
                  <a:lnTo>
                    <a:pt x="32" y="56"/>
                  </a:lnTo>
                  <a:lnTo>
                    <a:pt x="32" y="60"/>
                  </a:lnTo>
                  <a:lnTo>
                    <a:pt x="32" y="60"/>
                  </a:lnTo>
                  <a:lnTo>
                    <a:pt x="30" y="64"/>
                  </a:lnTo>
                  <a:lnTo>
                    <a:pt x="28" y="68"/>
                  </a:lnTo>
                  <a:lnTo>
                    <a:pt x="28" y="68"/>
                  </a:lnTo>
                  <a:lnTo>
                    <a:pt x="22" y="76"/>
                  </a:lnTo>
                  <a:lnTo>
                    <a:pt x="20" y="82"/>
                  </a:lnTo>
                  <a:lnTo>
                    <a:pt x="20" y="82"/>
                  </a:lnTo>
                  <a:lnTo>
                    <a:pt x="20" y="86"/>
                  </a:lnTo>
                  <a:lnTo>
                    <a:pt x="20" y="92"/>
                  </a:lnTo>
                  <a:lnTo>
                    <a:pt x="20" y="92"/>
                  </a:lnTo>
                  <a:lnTo>
                    <a:pt x="18" y="96"/>
                  </a:lnTo>
                  <a:lnTo>
                    <a:pt x="14" y="98"/>
                  </a:lnTo>
                  <a:lnTo>
                    <a:pt x="14" y="98"/>
                  </a:lnTo>
                  <a:lnTo>
                    <a:pt x="12" y="104"/>
                  </a:lnTo>
                  <a:lnTo>
                    <a:pt x="10" y="110"/>
                  </a:lnTo>
                  <a:lnTo>
                    <a:pt x="10" y="110"/>
                  </a:lnTo>
                  <a:lnTo>
                    <a:pt x="10" y="118"/>
                  </a:lnTo>
                  <a:lnTo>
                    <a:pt x="12" y="126"/>
                  </a:lnTo>
                  <a:lnTo>
                    <a:pt x="12" y="126"/>
                  </a:lnTo>
                  <a:lnTo>
                    <a:pt x="12" y="130"/>
                  </a:lnTo>
                  <a:lnTo>
                    <a:pt x="10" y="134"/>
                  </a:lnTo>
                  <a:lnTo>
                    <a:pt x="10" y="134"/>
                  </a:lnTo>
                  <a:lnTo>
                    <a:pt x="8" y="134"/>
                  </a:lnTo>
                  <a:lnTo>
                    <a:pt x="6" y="136"/>
                  </a:lnTo>
                  <a:lnTo>
                    <a:pt x="6" y="136"/>
                  </a:lnTo>
                  <a:lnTo>
                    <a:pt x="6" y="142"/>
                  </a:lnTo>
                  <a:lnTo>
                    <a:pt x="6" y="142"/>
                  </a:lnTo>
                  <a:lnTo>
                    <a:pt x="6" y="150"/>
                  </a:lnTo>
                  <a:lnTo>
                    <a:pt x="6" y="150"/>
                  </a:lnTo>
                  <a:lnTo>
                    <a:pt x="6" y="154"/>
                  </a:lnTo>
                  <a:lnTo>
                    <a:pt x="6" y="158"/>
                  </a:lnTo>
                  <a:lnTo>
                    <a:pt x="6" y="158"/>
                  </a:lnTo>
                  <a:lnTo>
                    <a:pt x="2" y="158"/>
                  </a:lnTo>
                  <a:lnTo>
                    <a:pt x="0" y="160"/>
                  </a:lnTo>
                  <a:lnTo>
                    <a:pt x="0" y="160"/>
                  </a:lnTo>
                  <a:lnTo>
                    <a:pt x="0" y="164"/>
                  </a:lnTo>
                  <a:lnTo>
                    <a:pt x="0" y="164"/>
                  </a:lnTo>
                  <a:lnTo>
                    <a:pt x="0" y="176"/>
                  </a:lnTo>
                  <a:lnTo>
                    <a:pt x="0" y="176"/>
                  </a:lnTo>
                  <a:lnTo>
                    <a:pt x="2" y="178"/>
                  </a:lnTo>
                  <a:lnTo>
                    <a:pt x="2" y="178"/>
                  </a:lnTo>
                  <a:lnTo>
                    <a:pt x="4" y="180"/>
                  </a:lnTo>
                  <a:lnTo>
                    <a:pt x="4" y="180"/>
                  </a:lnTo>
                  <a:lnTo>
                    <a:pt x="10" y="182"/>
                  </a:lnTo>
                  <a:lnTo>
                    <a:pt x="10" y="182"/>
                  </a:lnTo>
                  <a:lnTo>
                    <a:pt x="14" y="182"/>
                  </a:lnTo>
                  <a:lnTo>
                    <a:pt x="14" y="182"/>
                  </a:lnTo>
                  <a:lnTo>
                    <a:pt x="16" y="180"/>
                  </a:lnTo>
                  <a:lnTo>
                    <a:pt x="16" y="180"/>
                  </a:lnTo>
                  <a:lnTo>
                    <a:pt x="18" y="180"/>
                  </a:lnTo>
                  <a:lnTo>
                    <a:pt x="20" y="182"/>
                  </a:lnTo>
                  <a:lnTo>
                    <a:pt x="20" y="182"/>
                  </a:lnTo>
                  <a:lnTo>
                    <a:pt x="28" y="188"/>
                  </a:lnTo>
                  <a:lnTo>
                    <a:pt x="28" y="188"/>
                  </a:lnTo>
                  <a:lnTo>
                    <a:pt x="28" y="186"/>
                  </a:lnTo>
                  <a:lnTo>
                    <a:pt x="30" y="184"/>
                  </a:lnTo>
                  <a:lnTo>
                    <a:pt x="34" y="182"/>
                  </a:lnTo>
                  <a:lnTo>
                    <a:pt x="34" y="182"/>
                  </a:lnTo>
                  <a:lnTo>
                    <a:pt x="36" y="176"/>
                  </a:lnTo>
                  <a:lnTo>
                    <a:pt x="38" y="172"/>
                  </a:lnTo>
                  <a:lnTo>
                    <a:pt x="38" y="172"/>
                  </a:lnTo>
                  <a:lnTo>
                    <a:pt x="44" y="170"/>
                  </a:lnTo>
                  <a:lnTo>
                    <a:pt x="44" y="170"/>
                  </a:lnTo>
                  <a:lnTo>
                    <a:pt x="52" y="168"/>
                  </a:lnTo>
                  <a:lnTo>
                    <a:pt x="52" y="168"/>
                  </a:lnTo>
                  <a:lnTo>
                    <a:pt x="60" y="166"/>
                  </a:lnTo>
                  <a:lnTo>
                    <a:pt x="70" y="166"/>
                  </a:lnTo>
                  <a:lnTo>
                    <a:pt x="70" y="166"/>
                  </a:lnTo>
                  <a:lnTo>
                    <a:pt x="72" y="166"/>
                  </a:lnTo>
                  <a:lnTo>
                    <a:pt x="72" y="166"/>
                  </a:lnTo>
                  <a:lnTo>
                    <a:pt x="74" y="164"/>
                  </a:lnTo>
                  <a:lnTo>
                    <a:pt x="74" y="160"/>
                  </a:lnTo>
                  <a:lnTo>
                    <a:pt x="74" y="160"/>
                  </a:lnTo>
                  <a:lnTo>
                    <a:pt x="72" y="152"/>
                  </a:lnTo>
                  <a:lnTo>
                    <a:pt x="72" y="144"/>
                  </a:lnTo>
                  <a:lnTo>
                    <a:pt x="72" y="144"/>
                  </a:lnTo>
                  <a:lnTo>
                    <a:pt x="74" y="140"/>
                  </a:lnTo>
                  <a:lnTo>
                    <a:pt x="72" y="134"/>
                  </a:lnTo>
                  <a:lnTo>
                    <a:pt x="72" y="134"/>
                  </a:lnTo>
                  <a:lnTo>
                    <a:pt x="70" y="130"/>
                  </a:lnTo>
                  <a:lnTo>
                    <a:pt x="70" y="130"/>
                  </a:lnTo>
                  <a:lnTo>
                    <a:pt x="70" y="124"/>
                  </a:lnTo>
                  <a:lnTo>
                    <a:pt x="70" y="124"/>
                  </a:lnTo>
                  <a:lnTo>
                    <a:pt x="68" y="112"/>
                  </a:lnTo>
                  <a:lnTo>
                    <a:pt x="68" y="112"/>
                  </a:lnTo>
                  <a:lnTo>
                    <a:pt x="70" y="106"/>
                  </a:lnTo>
                  <a:lnTo>
                    <a:pt x="70" y="106"/>
                  </a:lnTo>
                  <a:lnTo>
                    <a:pt x="72" y="104"/>
                  </a:lnTo>
                  <a:lnTo>
                    <a:pt x="72" y="104"/>
                  </a:lnTo>
                  <a:lnTo>
                    <a:pt x="78" y="100"/>
                  </a:lnTo>
                  <a:lnTo>
                    <a:pt x="86" y="98"/>
                  </a:lnTo>
                  <a:lnTo>
                    <a:pt x="86" y="98"/>
                  </a:lnTo>
                  <a:lnTo>
                    <a:pt x="92" y="96"/>
                  </a:lnTo>
                  <a:lnTo>
                    <a:pt x="94" y="92"/>
                  </a:lnTo>
                  <a:lnTo>
                    <a:pt x="94" y="92"/>
                  </a:lnTo>
                  <a:lnTo>
                    <a:pt x="96" y="88"/>
                  </a:lnTo>
                  <a:lnTo>
                    <a:pt x="94" y="84"/>
                  </a:lnTo>
                  <a:lnTo>
                    <a:pt x="94" y="84"/>
                  </a:lnTo>
                  <a:lnTo>
                    <a:pt x="90" y="78"/>
                  </a:lnTo>
                  <a:lnTo>
                    <a:pt x="90" y="78"/>
                  </a:lnTo>
                  <a:lnTo>
                    <a:pt x="86" y="72"/>
                  </a:lnTo>
                  <a:lnTo>
                    <a:pt x="86" y="72"/>
                  </a:lnTo>
                  <a:lnTo>
                    <a:pt x="82" y="66"/>
                  </a:lnTo>
                  <a:lnTo>
                    <a:pt x="82" y="66"/>
                  </a:lnTo>
                  <a:lnTo>
                    <a:pt x="72" y="60"/>
                  </a:lnTo>
                  <a:lnTo>
                    <a:pt x="64" y="54"/>
                  </a:lnTo>
                  <a:lnTo>
                    <a:pt x="64" y="54"/>
                  </a:lnTo>
                  <a:lnTo>
                    <a:pt x="62" y="50"/>
                  </a:lnTo>
                  <a:lnTo>
                    <a:pt x="60" y="46"/>
                  </a:lnTo>
                  <a:lnTo>
                    <a:pt x="62" y="36"/>
                  </a:lnTo>
                  <a:lnTo>
                    <a:pt x="62" y="36"/>
                  </a:lnTo>
                  <a:lnTo>
                    <a:pt x="62" y="32"/>
                  </a:lnTo>
                  <a:lnTo>
                    <a:pt x="60" y="28"/>
                  </a:lnTo>
                  <a:lnTo>
                    <a:pt x="60" y="28"/>
                  </a:lnTo>
                  <a:lnTo>
                    <a:pt x="58" y="26"/>
                  </a:lnTo>
                  <a:lnTo>
                    <a:pt x="58" y="26"/>
                  </a:lnTo>
                  <a:lnTo>
                    <a:pt x="56" y="28"/>
                  </a:lnTo>
                  <a:lnTo>
                    <a:pt x="52" y="30"/>
                  </a:lnTo>
                  <a:lnTo>
                    <a:pt x="44" y="42"/>
                  </a:lnTo>
                  <a:lnTo>
                    <a:pt x="34"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8" name="Freeform 21"/>
            <p:cNvSpPr>
              <a:spLocks/>
            </p:cNvSpPr>
            <p:nvPr/>
          </p:nvSpPr>
          <p:spPr bwMode="auto">
            <a:xfrm>
              <a:off x="3451219" y="5548701"/>
              <a:ext cx="359262" cy="121429"/>
            </a:xfrm>
            <a:custGeom>
              <a:avLst/>
              <a:gdLst>
                <a:gd name="T0" fmla="*/ 182 w 182"/>
                <a:gd name="T1" fmla="*/ 0 h 60"/>
                <a:gd name="T2" fmla="*/ 182 w 182"/>
                <a:gd name="T3" fmla="*/ 0 h 60"/>
                <a:gd name="T4" fmla="*/ 172 w 182"/>
                <a:gd name="T5" fmla="*/ 16 h 60"/>
                <a:gd name="T6" fmla="*/ 172 w 182"/>
                <a:gd name="T7" fmla="*/ 16 h 60"/>
                <a:gd name="T8" fmla="*/ 166 w 182"/>
                <a:gd name="T9" fmla="*/ 24 h 60"/>
                <a:gd name="T10" fmla="*/ 158 w 182"/>
                <a:gd name="T11" fmla="*/ 30 h 60"/>
                <a:gd name="T12" fmla="*/ 158 w 182"/>
                <a:gd name="T13" fmla="*/ 30 h 60"/>
                <a:gd name="T14" fmla="*/ 148 w 182"/>
                <a:gd name="T15" fmla="*/ 36 h 60"/>
                <a:gd name="T16" fmla="*/ 148 w 182"/>
                <a:gd name="T17" fmla="*/ 36 h 60"/>
                <a:gd name="T18" fmla="*/ 132 w 182"/>
                <a:gd name="T19" fmla="*/ 44 h 60"/>
                <a:gd name="T20" fmla="*/ 132 w 182"/>
                <a:gd name="T21" fmla="*/ 44 h 60"/>
                <a:gd name="T22" fmla="*/ 122 w 182"/>
                <a:gd name="T23" fmla="*/ 48 h 60"/>
                <a:gd name="T24" fmla="*/ 122 w 182"/>
                <a:gd name="T25" fmla="*/ 48 h 60"/>
                <a:gd name="T26" fmla="*/ 114 w 182"/>
                <a:gd name="T27" fmla="*/ 48 h 60"/>
                <a:gd name="T28" fmla="*/ 114 w 182"/>
                <a:gd name="T29" fmla="*/ 48 h 60"/>
                <a:gd name="T30" fmla="*/ 92 w 182"/>
                <a:gd name="T31" fmla="*/ 50 h 60"/>
                <a:gd name="T32" fmla="*/ 68 w 182"/>
                <a:gd name="T33" fmla="*/ 50 h 60"/>
                <a:gd name="T34" fmla="*/ 68 w 182"/>
                <a:gd name="T35" fmla="*/ 50 h 60"/>
                <a:gd name="T36" fmla="*/ 52 w 182"/>
                <a:gd name="T37" fmla="*/ 48 h 60"/>
                <a:gd name="T38" fmla="*/ 44 w 182"/>
                <a:gd name="T39" fmla="*/ 50 h 60"/>
                <a:gd name="T40" fmla="*/ 36 w 182"/>
                <a:gd name="T41" fmla="*/ 52 h 60"/>
                <a:gd name="T42" fmla="*/ 36 w 182"/>
                <a:gd name="T43" fmla="*/ 52 h 60"/>
                <a:gd name="T44" fmla="*/ 32 w 182"/>
                <a:gd name="T45" fmla="*/ 54 h 60"/>
                <a:gd name="T46" fmla="*/ 32 w 182"/>
                <a:gd name="T47" fmla="*/ 54 h 60"/>
                <a:gd name="T48" fmla="*/ 24 w 182"/>
                <a:gd name="T49" fmla="*/ 56 h 60"/>
                <a:gd name="T50" fmla="*/ 24 w 182"/>
                <a:gd name="T51" fmla="*/ 56 h 60"/>
                <a:gd name="T52" fmla="*/ 14 w 182"/>
                <a:gd name="T53" fmla="*/ 58 h 60"/>
                <a:gd name="T54" fmla="*/ 14 w 182"/>
                <a:gd name="T55" fmla="*/ 58 h 60"/>
                <a:gd name="T56" fmla="*/ 8 w 182"/>
                <a:gd name="T57" fmla="*/ 60 h 60"/>
                <a:gd name="T58" fmla="*/ 0 w 182"/>
                <a:gd name="T5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2" h="60">
                  <a:moveTo>
                    <a:pt x="182" y="0"/>
                  </a:moveTo>
                  <a:lnTo>
                    <a:pt x="182" y="0"/>
                  </a:lnTo>
                  <a:lnTo>
                    <a:pt x="172" y="16"/>
                  </a:lnTo>
                  <a:lnTo>
                    <a:pt x="172" y="16"/>
                  </a:lnTo>
                  <a:lnTo>
                    <a:pt x="166" y="24"/>
                  </a:lnTo>
                  <a:lnTo>
                    <a:pt x="158" y="30"/>
                  </a:lnTo>
                  <a:lnTo>
                    <a:pt x="158" y="30"/>
                  </a:lnTo>
                  <a:lnTo>
                    <a:pt x="148" y="36"/>
                  </a:lnTo>
                  <a:lnTo>
                    <a:pt x="148" y="36"/>
                  </a:lnTo>
                  <a:lnTo>
                    <a:pt x="132" y="44"/>
                  </a:lnTo>
                  <a:lnTo>
                    <a:pt x="132" y="44"/>
                  </a:lnTo>
                  <a:lnTo>
                    <a:pt x="122" y="48"/>
                  </a:lnTo>
                  <a:lnTo>
                    <a:pt x="122" y="48"/>
                  </a:lnTo>
                  <a:lnTo>
                    <a:pt x="114" y="48"/>
                  </a:lnTo>
                  <a:lnTo>
                    <a:pt x="114" y="48"/>
                  </a:lnTo>
                  <a:lnTo>
                    <a:pt x="92" y="50"/>
                  </a:lnTo>
                  <a:lnTo>
                    <a:pt x="68" y="50"/>
                  </a:lnTo>
                  <a:lnTo>
                    <a:pt x="68" y="50"/>
                  </a:lnTo>
                  <a:lnTo>
                    <a:pt x="52" y="48"/>
                  </a:lnTo>
                  <a:lnTo>
                    <a:pt x="44" y="50"/>
                  </a:lnTo>
                  <a:lnTo>
                    <a:pt x="36" y="52"/>
                  </a:lnTo>
                  <a:lnTo>
                    <a:pt x="36" y="52"/>
                  </a:lnTo>
                  <a:lnTo>
                    <a:pt x="32" y="54"/>
                  </a:lnTo>
                  <a:lnTo>
                    <a:pt x="32" y="54"/>
                  </a:lnTo>
                  <a:lnTo>
                    <a:pt x="24" y="56"/>
                  </a:lnTo>
                  <a:lnTo>
                    <a:pt x="24" y="56"/>
                  </a:lnTo>
                  <a:lnTo>
                    <a:pt x="14" y="58"/>
                  </a:lnTo>
                  <a:lnTo>
                    <a:pt x="14" y="58"/>
                  </a:lnTo>
                  <a:lnTo>
                    <a:pt x="8" y="60"/>
                  </a:lnTo>
                  <a:lnTo>
                    <a:pt x="0"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9" name="Freeform 22"/>
            <p:cNvSpPr>
              <a:spLocks/>
            </p:cNvSpPr>
            <p:nvPr/>
          </p:nvSpPr>
          <p:spPr bwMode="auto">
            <a:xfrm>
              <a:off x="3451219" y="5423224"/>
              <a:ext cx="311887" cy="222620"/>
            </a:xfrm>
            <a:custGeom>
              <a:avLst/>
              <a:gdLst>
                <a:gd name="T0" fmla="*/ 48 w 158"/>
                <a:gd name="T1" fmla="*/ 0 h 110"/>
                <a:gd name="T2" fmla="*/ 48 w 158"/>
                <a:gd name="T3" fmla="*/ 26 h 110"/>
                <a:gd name="T4" fmla="*/ 62 w 158"/>
                <a:gd name="T5" fmla="*/ 28 h 110"/>
                <a:gd name="T6" fmla="*/ 66 w 158"/>
                <a:gd name="T7" fmla="*/ 28 h 110"/>
                <a:gd name="T8" fmla="*/ 66 w 158"/>
                <a:gd name="T9" fmla="*/ 36 h 110"/>
                <a:gd name="T10" fmla="*/ 64 w 158"/>
                <a:gd name="T11" fmla="*/ 48 h 110"/>
                <a:gd name="T12" fmla="*/ 64 w 158"/>
                <a:gd name="T13" fmla="*/ 54 h 110"/>
                <a:gd name="T14" fmla="*/ 66 w 158"/>
                <a:gd name="T15" fmla="*/ 56 h 110"/>
                <a:gd name="T16" fmla="*/ 68 w 158"/>
                <a:gd name="T17" fmla="*/ 56 h 110"/>
                <a:gd name="T18" fmla="*/ 74 w 158"/>
                <a:gd name="T19" fmla="*/ 56 h 110"/>
                <a:gd name="T20" fmla="*/ 100 w 158"/>
                <a:gd name="T21" fmla="*/ 40 h 110"/>
                <a:gd name="T22" fmla="*/ 108 w 158"/>
                <a:gd name="T23" fmla="*/ 38 h 110"/>
                <a:gd name="T24" fmla="*/ 120 w 158"/>
                <a:gd name="T25" fmla="*/ 36 h 110"/>
                <a:gd name="T26" fmla="*/ 124 w 158"/>
                <a:gd name="T27" fmla="*/ 30 h 110"/>
                <a:gd name="T28" fmla="*/ 130 w 158"/>
                <a:gd name="T29" fmla="*/ 26 h 110"/>
                <a:gd name="T30" fmla="*/ 144 w 158"/>
                <a:gd name="T31" fmla="*/ 20 h 110"/>
                <a:gd name="T32" fmla="*/ 152 w 158"/>
                <a:gd name="T33" fmla="*/ 22 h 110"/>
                <a:gd name="T34" fmla="*/ 158 w 158"/>
                <a:gd name="T35" fmla="*/ 28 h 110"/>
                <a:gd name="T36" fmla="*/ 158 w 158"/>
                <a:gd name="T37" fmla="*/ 32 h 110"/>
                <a:gd name="T38" fmla="*/ 156 w 158"/>
                <a:gd name="T39" fmla="*/ 36 h 110"/>
                <a:gd name="T40" fmla="*/ 140 w 158"/>
                <a:gd name="T41" fmla="*/ 54 h 110"/>
                <a:gd name="T42" fmla="*/ 132 w 158"/>
                <a:gd name="T43" fmla="*/ 58 h 110"/>
                <a:gd name="T44" fmla="*/ 126 w 158"/>
                <a:gd name="T45" fmla="*/ 62 h 110"/>
                <a:gd name="T46" fmla="*/ 120 w 158"/>
                <a:gd name="T47" fmla="*/ 68 h 110"/>
                <a:gd name="T48" fmla="*/ 106 w 158"/>
                <a:gd name="T49" fmla="*/ 84 h 110"/>
                <a:gd name="T50" fmla="*/ 96 w 158"/>
                <a:gd name="T51" fmla="*/ 96 h 110"/>
                <a:gd name="T52" fmla="*/ 78 w 158"/>
                <a:gd name="T53" fmla="*/ 96 h 110"/>
                <a:gd name="T54" fmla="*/ 72 w 158"/>
                <a:gd name="T55" fmla="*/ 96 h 110"/>
                <a:gd name="T56" fmla="*/ 64 w 158"/>
                <a:gd name="T57" fmla="*/ 102 h 110"/>
                <a:gd name="T58" fmla="*/ 62 w 158"/>
                <a:gd name="T59" fmla="*/ 110 h 110"/>
                <a:gd name="T60" fmla="*/ 30 w 158"/>
                <a:gd name="T61" fmla="*/ 108 h 110"/>
                <a:gd name="T62" fmla="*/ 8 w 158"/>
                <a:gd name="T63"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10">
                  <a:moveTo>
                    <a:pt x="48" y="0"/>
                  </a:moveTo>
                  <a:lnTo>
                    <a:pt x="48" y="0"/>
                  </a:lnTo>
                  <a:lnTo>
                    <a:pt x="48" y="26"/>
                  </a:lnTo>
                  <a:lnTo>
                    <a:pt x="48" y="26"/>
                  </a:lnTo>
                  <a:lnTo>
                    <a:pt x="62" y="28"/>
                  </a:lnTo>
                  <a:lnTo>
                    <a:pt x="62" y="28"/>
                  </a:lnTo>
                  <a:lnTo>
                    <a:pt x="66" y="28"/>
                  </a:lnTo>
                  <a:lnTo>
                    <a:pt x="66" y="28"/>
                  </a:lnTo>
                  <a:lnTo>
                    <a:pt x="68" y="32"/>
                  </a:lnTo>
                  <a:lnTo>
                    <a:pt x="66" y="36"/>
                  </a:lnTo>
                  <a:lnTo>
                    <a:pt x="66" y="36"/>
                  </a:lnTo>
                  <a:lnTo>
                    <a:pt x="64" y="48"/>
                  </a:lnTo>
                  <a:lnTo>
                    <a:pt x="64" y="48"/>
                  </a:lnTo>
                  <a:lnTo>
                    <a:pt x="64" y="54"/>
                  </a:lnTo>
                  <a:lnTo>
                    <a:pt x="64" y="54"/>
                  </a:lnTo>
                  <a:lnTo>
                    <a:pt x="66" y="56"/>
                  </a:lnTo>
                  <a:lnTo>
                    <a:pt x="68" y="56"/>
                  </a:lnTo>
                  <a:lnTo>
                    <a:pt x="68" y="56"/>
                  </a:lnTo>
                  <a:lnTo>
                    <a:pt x="74" y="56"/>
                  </a:lnTo>
                  <a:lnTo>
                    <a:pt x="74" y="56"/>
                  </a:lnTo>
                  <a:lnTo>
                    <a:pt x="92" y="44"/>
                  </a:lnTo>
                  <a:lnTo>
                    <a:pt x="100" y="40"/>
                  </a:lnTo>
                  <a:lnTo>
                    <a:pt x="108" y="38"/>
                  </a:lnTo>
                  <a:lnTo>
                    <a:pt x="108" y="38"/>
                  </a:lnTo>
                  <a:lnTo>
                    <a:pt x="114" y="36"/>
                  </a:lnTo>
                  <a:lnTo>
                    <a:pt x="120" y="36"/>
                  </a:lnTo>
                  <a:lnTo>
                    <a:pt x="120" y="36"/>
                  </a:lnTo>
                  <a:lnTo>
                    <a:pt x="124" y="30"/>
                  </a:lnTo>
                  <a:lnTo>
                    <a:pt x="124" y="30"/>
                  </a:lnTo>
                  <a:lnTo>
                    <a:pt x="130" y="26"/>
                  </a:lnTo>
                  <a:lnTo>
                    <a:pt x="136" y="22"/>
                  </a:lnTo>
                  <a:lnTo>
                    <a:pt x="144" y="20"/>
                  </a:lnTo>
                  <a:lnTo>
                    <a:pt x="152" y="22"/>
                  </a:lnTo>
                  <a:lnTo>
                    <a:pt x="152" y="22"/>
                  </a:lnTo>
                  <a:lnTo>
                    <a:pt x="156" y="24"/>
                  </a:lnTo>
                  <a:lnTo>
                    <a:pt x="158" y="28"/>
                  </a:lnTo>
                  <a:lnTo>
                    <a:pt x="158" y="28"/>
                  </a:lnTo>
                  <a:lnTo>
                    <a:pt x="158" y="32"/>
                  </a:lnTo>
                  <a:lnTo>
                    <a:pt x="156" y="36"/>
                  </a:lnTo>
                  <a:lnTo>
                    <a:pt x="156" y="36"/>
                  </a:lnTo>
                  <a:lnTo>
                    <a:pt x="146" y="48"/>
                  </a:lnTo>
                  <a:lnTo>
                    <a:pt x="140" y="54"/>
                  </a:lnTo>
                  <a:lnTo>
                    <a:pt x="132" y="58"/>
                  </a:lnTo>
                  <a:lnTo>
                    <a:pt x="132" y="58"/>
                  </a:lnTo>
                  <a:lnTo>
                    <a:pt x="126" y="62"/>
                  </a:lnTo>
                  <a:lnTo>
                    <a:pt x="126" y="62"/>
                  </a:lnTo>
                  <a:lnTo>
                    <a:pt x="120" y="68"/>
                  </a:lnTo>
                  <a:lnTo>
                    <a:pt x="120" y="68"/>
                  </a:lnTo>
                  <a:lnTo>
                    <a:pt x="114" y="74"/>
                  </a:lnTo>
                  <a:lnTo>
                    <a:pt x="106" y="84"/>
                  </a:lnTo>
                  <a:lnTo>
                    <a:pt x="100" y="92"/>
                  </a:lnTo>
                  <a:lnTo>
                    <a:pt x="96" y="96"/>
                  </a:lnTo>
                  <a:lnTo>
                    <a:pt x="96" y="96"/>
                  </a:lnTo>
                  <a:lnTo>
                    <a:pt x="78" y="96"/>
                  </a:lnTo>
                  <a:lnTo>
                    <a:pt x="78" y="96"/>
                  </a:lnTo>
                  <a:lnTo>
                    <a:pt x="72" y="96"/>
                  </a:lnTo>
                  <a:lnTo>
                    <a:pt x="68" y="98"/>
                  </a:lnTo>
                  <a:lnTo>
                    <a:pt x="64" y="102"/>
                  </a:lnTo>
                  <a:lnTo>
                    <a:pt x="62" y="110"/>
                  </a:lnTo>
                  <a:lnTo>
                    <a:pt x="62" y="110"/>
                  </a:lnTo>
                  <a:lnTo>
                    <a:pt x="30" y="108"/>
                  </a:lnTo>
                  <a:lnTo>
                    <a:pt x="30" y="108"/>
                  </a:lnTo>
                  <a:lnTo>
                    <a:pt x="16" y="106"/>
                  </a:lnTo>
                  <a:lnTo>
                    <a:pt x="8" y="106"/>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0" name="Freeform 23"/>
            <p:cNvSpPr>
              <a:spLocks/>
            </p:cNvSpPr>
            <p:nvPr/>
          </p:nvSpPr>
          <p:spPr bwMode="auto">
            <a:xfrm>
              <a:off x="3099853" y="3435835"/>
              <a:ext cx="1492319" cy="2112866"/>
            </a:xfrm>
            <a:custGeom>
              <a:avLst/>
              <a:gdLst>
                <a:gd name="T0" fmla="*/ 366 w 756"/>
                <a:gd name="T1" fmla="*/ 1034 h 1044"/>
                <a:gd name="T2" fmla="*/ 412 w 756"/>
                <a:gd name="T3" fmla="*/ 1044 h 1044"/>
                <a:gd name="T4" fmla="*/ 432 w 756"/>
                <a:gd name="T5" fmla="*/ 1044 h 1044"/>
                <a:gd name="T6" fmla="*/ 448 w 756"/>
                <a:gd name="T7" fmla="*/ 1040 h 1044"/>
                <a:gd name="T8" fmla="*/ 488 w 756"/>
                <a:gd name="T9" fmla="*/ 1020 h 1044"/>
                <a:gd name="T10" fmla="*/ 500 w 756"/>
                <a:gd name="T11" fmla="*/ 1008 h 1044"/>
                <a:gd name="T12" fmla="*/ 502 w 756"/>
                <a:gd name="T13" fmla="*/ 1000 h 1044"/>
                <a:gd name="T14" fmla="*/ 502 w 756"/>
                <a:gd name="T15" fmla="*/ 988 h 1044"/>
                <a:gd name="T16" fmla="*/ 502 w 756"/>
                <a:gd name="T17" fmla="*/ 976 h 1044"/>
                <a:gd name="T18" fmla="*/ 506 w 756"/>
                <a:gd name="T19" fmla="*/ 968 h 1044"/>
                <a:gd name="T20" fmla="*/ 516 w 756"/>
                <a:gd name="T21" fmla="*/ 956 h 1044"/>
                <a:gd name="T22" fmla="*/ 542 w 756"/>
                <a:gd name="T23" fmla="*/ 908 h 1044"/>
                <a:gd name="T24" fmla="*/ 546 w 756"/>
                <a:gd name="T25" fmla="*/ 892 h 1044"/>
                <a:gd name="T26" fmla="*/ 546 w 756"/>
                <a:gd name="T27" fmla="*/ 874 h 1044"/>
                <a:gd name="T28" fmla="*/ 534 w 756"/>
                <a:gd name="T29" fmla="*/ 816 h 1044"/>
                <a:gd name="T30" fmla="*/ 528 w 756"/>
                <a:gd name="T31" fmla="*/ 798 h 1044"/>
                <a:gd name="T32" fmla="*/ 530 w 756"/>
                <a:gd name="T33" fmla="*/ 802 h 1044"/>
                <a:gd name="T34" fmla="*/ 554 w 756"/>
                <a:gd name="T35" fmla="*/ 816 h 1044"/>
                <a:gd name="T36" fmla="*/ 574 w 756"/>
                <a:gd name="T37" fmla="*/ 820 h 1044"/>
                <a:gd name="T38" fmla="*/ 600 w 756"/>
                <a:gd name="T39" fmla="*/ 820 h 1044"/>
                <a:gd name="T40" fmla="*/ 626 w 756"/>
                <a:gd name="T41" fmla="*/ 814 h 1044"/>
                <a:gd name="T42" fmla="*/ 654 w 756"/>
                <a:gd name="T43" fmla="*/ 798 h 1044"/>
                <a:gd name="T44" fmla="*/ 680 w 756"/>
                <a:gd name="T45" fmla="*/ 772 h 1044"/>
                <a:gd name="T46" fmla="*/ 702 w 756"/>
                <a:gd name="T47" fmla="*/ 732 h 1044"/>
                <a:gd name="T48" fmla="*/ 724 w 756"/>
                <a:gd name="T49" fmla="*/ 680 h 1044"/>
                <a:gd name="T50" fmla="*/ 748 w 756"/>
                <a:gd name="T51" fmla="*/ 594 h 1044"/>
                <a:gd name="T52" fmla="*/ 756 w 756"/>
                <a:gd name="T53" fmla="*/ 530 h 1044"/>
                <a:gd name="T54" fmla="*/ 754 w 756"/>
                <a:gd name="T55" fmla="*/ 494 h 1044"/>
                <a:gd name="T56" fmla="*/ 750 w 756"/>
                <a:gd name="T57" fmla="*/ 486 h 1044"/>
                <a:gd name="T58" fmla="*/ 732 w 756"/>
                <a:gd name="T59" fmla="*/ 472 h 1044"/>
                <a:gd name="T60" fmla="*/ 700 w 756"/>
                <a:gd name="T61" fmla="*/ 462 h 1044"/>
                <a:gd name="T62" fmla="*/ 670 w 756"/>
                <a:gd name="T63" fmla="*/ 464 h 1044"/>
                <a:gd name="T64" fmla="*/ 660 w 756"/>
                <a:gd name="T65" fmla="*/ 472 h 1044"/>
                <a:gd name="T66" fmla="*/ 652 w 756"/>
                <a:gd name="T67" fmla="*/ 482 h 1044"/>
                <a:gd name="T68" fmla="*/ 650 w 756"/>
                <a:gd name="T69" fmla="*/ 470 h 1044"/>
                <a:gd name="T70" fmla="*/ 628 w 756"/>
                <a:gd name="T71" fmla="*/ 412 h 1044"/>
                <a:gd name="T72" fmla="*/ 598 w 756"/>
                <a:gd name="T73" fmla="*/ 354 h 1044"/>
                <a:gd name="T74" fmla="*/ 552 w 756"/>
                <a:gd name="T75" fmla="*/ 288 h 1044"/>
                <a:gd name="T76" fmla="*/ 488 w 756"/>
                <a:gd name="T77" fmla="*/ 218 h 1044"/>
                <a:gd name="T78" fmla="*/ 402 w 756"/>
                <a:gd name="T79" fmla="*/ 150 h 1044"/>
                <a:gd name="T80" fmla="*/ 350 w 756"/>
                <a:gd name="T81" fmla="*/ 118 h 1044"/>
                <a:gd name="T82" fmla="*/ 290 w 756"/>
                <a:gd name="T83" fmla="*/ 88 h 1044"/>
                <a:gd name="T84" fmla="*/ 226 w 756"/>
                <a:gd name="T85" fmla="*/ 62 h 1044"/>
                <a:gd name="T86" fmla="*/ 200 w 756"/>
                <a:gd name="T87" fmla="*/ 48 h 1044"/>
                <a:gd name="T88" fmla="*/ 138 w 756"/>
                <a:gd name="T89" fmla="*/ 22 h 1044"/>
                <a:gd name="T90" fmla="*/ 64 w 756"/>
                <a:gd name="T91" fmla="*/ 2 h 1044"/>
                <a:gd name="T92" fmla="*/ 28 w 756"/>
                <a:gd name="T93" fmla="*/ 0 h 1044"/>
                <a:gd name="T94" fmla="*/ 0 w 756"/>
                <a:gd name="T95" fmla="*/ 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6" h="1044">
                  <a:moveTo>
                    <a:pt x="366" y="1034"/>
                  </a:moveTo>
                  <a:lnTo>
                    <a:pt x="366" y="1034"/>
                  </a:lnTo>
                  <a:lnTo>
                    <a:pt x="392" y="1040"/>
                  </a:lnTo>
                  <a:lnTo>
                    <a:pt x="412" y="1044"/>
                  </a:lnTo>
                  <a:lnTo>
                    <a:pt x="432" y="1044"/>
                  </a:lnTo>
                  <a:lnTo>
                    <a:pt x="432" y="1044"/>
                  </a:lnTo>
                  <a:lnTo>
                    <a:pt x="440" y="1044"/>
                  </a:lnTo>
                  <a:lnTo>
                    <a:pt x="448" y="1040"/>
                  </a:lnTo>
                  <a:lnTo>
                    <a:pt x="470" y="1030"/>
                  </a:lnTo>
                  <a:lnTo>
                    <a:pt x="488" y="1020"/>
                  </a:lnTo>
                  <a:lnTo>
                    <a:pt x="496" y="1014"/>
                  </a:lnTo>
                  <a:lnTo>
                    <a:pt x="500" y="1008"/>
                  </a:lnTo>
                  <a:lnTo>
                    <a:pt x="500" y="1008"/>
                  </a:lnTo>
                  <a:lnTo>
                    <a:pt x="502" y="1000"/>
                  </a:lnTo>
                  <a:lnTo>
                    <a:pt x="504" y="996"/>
                  </a:lnTo>
                  <a:lnTo>
                    <a:pt x="502" y="988"/>
                  </a:lnTo>
                  <a:lnTo>
                    <a:pt x="502" y="988"/>
                  </a:lnTo>
                  <a:lnTo>
                    <a:pt x="502" y="976"/>
                  </a:lnTo>
                  <a:lnTo>
                    <a:pt x="504" y="972"/>
                  </a:lnTo>
                  <a:lnTo>
                    <a:pt x="506" y="968"/>
                  </a:lnTo>
                  <a:lnTo>
                    <a:pt x="506" y="968"/>
                  </a:lnTo>
                  <a:lnTo>
                    <a:pt x="516" y="956"/>
                  </a:lnTo>
                  <a:lnTo>
                    <a:pt x="528" y="934"/>
                  </a:lnTo>
                  <a:lnTo>
                    <a:pt x="542" y="908"/>
                  </a:lnTo>
                  <a:lnTo>
                    <a:pt x="546" y="898"/>
                  </a:lnTo>
                  <a:lnTo>
                    <a:pt x="546" y="892"/>
                  </a:lnTo>
                  <a:lnTo>
                    <a:pt x="546" y="892"/>
                  </a:lnTo>
                  <a:lnTo>
                    <a:pt x="546" y="874"/>
                  </a:lnTo>
                  <a:lnTo>
                    <a:pt x="540" y="844"/>
                  </a:lnTo>
                  <a:lnTo>
                    <a:pt x="534" y="816"/>
                  </a:lnTo>
                  <a:lnTo>
                    <a:pt x="530" y="804"/>
                  </a:lnTo>
                  <a:lnTo>
                    <a:pt x="528" y="798"/>
                  </a:lnTo>
                  <a:lnTo>
                    <a:pt x="528" y="798"/>
                  </a:lnTo>
                  <a:lnTo>
                    <a:pt x="530" y="802"/>
                  </a:lnTo>
                  <a:lnTo>
                    <a:pt x="536" y="808"/>
                  </a:lnTo>
                  <a:lnTo>
                    <a:pt x="554" y="816"/>
                  </a:lnTo>
                  <a:lnTo>
                    <a:pt x="564" y="818"/>
                  </a:lnTo>
                  <a:lnTo>
                    <a:pt x="574" y="820"/>
                  </a:lnTo>
                  <a:lnTo>
                    <a:pt x="586" y="822"/>
                  </a:lnTo>
                  <a:lnTo>
                    <a:pt x="600" y="820"/>
                  </a:lnTo>
                  <a:lnTo>
                    <a:pt x="612" y="818"/>
                  </a:lnTo>
                  <a:lnTo>
                    <a:pt x="626" y="814"/>
                  </a:lnTo>
                  <a:lnTo>
                    <a:pt x="640" y="806"/>
                  </a:lnTo>
                  <a:lnTo>
                    <a:pt x="654" y="798"/>
                  </a:lnTo>
                  <a:lnTo>
                    <a:pt x="666" y="786"/>
                  </a:lnTo>
                  <a:lnTo>
                    <a:pt x="680" y="772"/>
                  </a:lnTo>
                  <a:lnTo>
                    <a:pt x="690" y="754"/>
                  </a:lnTo>
                  <a:lnTo>
                    <a:pt x="702" y="732"/>
                  </a:lnTo>
                  <a:lnTo>
                    <a:pt x="702" y="732"/>
                  </a:lnTo>
                  <a:lnTo>
                    <a:pt x="724" y="680"/>
                  </a:lnTo>
                  <a:lnTo>
                    <a:pt x="738" y="634"/>
                  </a:lnTo>
                  <a:lnTo>
                    <a:pt x="748" y="594"/>
                  </a:lnTo>
                  <a:lnTo>
                    <a:pt x="754" y="558"/>
                  </a:lnTo>
                  <a:lnTo>
                    <a:pt x="756" y="530"/>
                  </a:lnTo>
                  <a:lnTo>
                    <a:pt x="756" y="508"/>
                  </a:lnTo>
                  <a:lnTo>
                    <a:pt x="754" y="494"/>
                  </a:lnTo>
                  <a:lnTo>
                    <a:pt x="750" y="486"/>
                  </a:lnTo>
                  <a:lnTo>
                    <a:pt x="750" y="486"/>
                  </a:lnTo>
                  <a:lnTo>
                    <a:pt x="744" y="478"/>
                  </a:lnTo>
                  <a:lnTo>
                    <a:pt x="732" y="472"/>
                  </a:lnTo>
                  <a:lnTo>
                    <a:pt x="716" y="466"/>
                  </a:lnTo>
                  <a:lnTo>
                    <a:pt x="700" y="462"/>
                  </a:lnTo>
                  <a:lnTo>
                    <a:pt x="684" y="462"/>
                  </a:lnTo>
                  <a:lnTo>
                    <a:pt x="670" y="464"/>
                  </a:lnTo>
                  <a:lnTo>
                    <a:pt x="664" y="468"/>
                  </a:lnTo>
                  <a:lnTo>
                    <a:pt x="660" y="472"/>
                  </a:lnTo>
                  <a:lnTo>
                    <a:pt x="656" y="476"/>
                  </a:lnTo>
                  <a:lnTo>
                    <a:pt x="652" y="482"/>
                  </a:lnTo>
                  <a:lnTo>
                    <a:pt x="652" y="482"/>
                  </a:lnTo>
                  <a:lnTo>
                    <a:pt x="650" y="470"/>
                  </a:lnTo>
                  <a:lnTo>
                    <a:pt x="638" y="436"/>
                  </a:lnTo>
                  <a:lnTo>
                    <a:pt x="628" y="412"/>
                  </a:lnTo>
                  <a:lnTo>
                    <a:pt x="616" y="384"/>
                  </a:lnTo>
                  <a:lnTo>
                    <a:pt x="598" y="354"/>
                  </a:lnTo>
                  <a:lnTo>
                    <a:pt x="578" y="322"/>
                  </a:lnTo>
                  <a:lnTo>
                    <a:pt x="552" y="288"/>
                  </a:lnTo>
                  <a:lnTo>
                    <a:pt x="522" y="254"/>
                  </a:lnTo>
                  <a:lnTo>
                    <a:pt x="488" y="218"/>
                  </a:lnTo>
                  <a:lnTo>
                    <a:pt x="448" y="184"/>
                  </a:lnTo>
                  <a:lnTo>
                    <a:pt x="402" y="150"/>
                  </a:lnTo>
                  <a:lnTo>
                    <a:pt x="376" y="134"/>
                  </a:lnTo>
                  <a:lnTo>
                    <a:pt x="350" y="118"/>
                  </a:lnTo>
                  <a:lnTo>
                    <a:pt x="322" y="102"/>
                  </a:lnTo>
                  <a:lnTo>
                    <a:pt x="290" y="88"/>
                  </a:lnTo>
                  <a:lnTo>
                    <a:pt x="258" y="74"/>
                  </a:lnTo>
                  <a:lnTo>
                    <a:pt x="226" y="62"/>
                  </a:lnTo>
                  <a:lnTo>
                    <a:pt x="226" y="62"/>
                  </a:lnTo>
                  <a:lnTo>
                    <a:pt x="200" y="48"/>
                  </a:lnTo>
                  <a:lnTo>
                    <a:pt x="172" y="36"/>
                  </a:lnTo>
                  <a:lnTo>
                    <a:pt x="138" y="22"/>
                  </a:lnTo>
                  <a:lnTo>
                    <a:pt x="100" y="10"/>
                  </a:lnTo>
                  <a:lnTo>
                    <a:pt x="64" y="2"/>
                  </a:lnTo>
                  <a:lnTo>
                    <a:pt x="46" y="0"/>
                  </a:lnTo>
                  <a:lnTo>
                    <a:pt x="28" y="0"/>
                  </a:lnTo>
                  <a:lnTo>
                    <a:pt x="14" y="2"/>
                  </a:lnTo>
                  <a:lnTo>
                    <a:pt x="0" y="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1" name="Freeform 24"/>
            <p:cNvSpPr>
              <a:spLocks/>
            </p:cNvSpPr>
            <p:nvPr/>
          </p:nvSpPr>
          <p:spPr bwMode="auto">
            <a:xfrm>
              <a:off x="3099853" y="2905594"/>
              <a:ext cx="1440996" cy="2193819"/>
            </a:xfrm>
            <a:custGeom>
              <a:avLst/>
              <a:gdLst>
                <a:gd name="T0" fmla="*/ 632 w 730"/>
                <a:gd name="T1" fmla="*/ 680 h 1084"/>
                <a:gd name="T2" fmla="*/ 562 w 730"/>
                <a:gd name="T3" fmla="*/ 506 h 1084"/>
                <a:gd name="T4" fmla="*/ 500 w 730"/>
                <a:gd name="T5" fmla="*/ 392 h 1084"/>
                <a:gd name="T6" fmla="*/ 420 w 730"/>
                <a:gd name="T7" fmla="*/ 298 h 1084"/>
                <a:gd name="T8" fmla="*/ 392 w 730"/>
                <a:gd name="T9" fmla="*/ 276 h 1084"/>
                <a:gd name="T10" fmla="*/ 248 w 730"/>
                <a:gd name="T11" fmla="*/ 176 h 1084"/>
                <a:gd name="T12" fmla="*/ 222 w 730"/>
                <a:gd name="T13" fmla="*/ 142 h 1084"/>
                <a:gd name="T14" fmla="*/ 162 w 730"/>
                <a:gd name="T15" fmla="*/ 96 h 1084"/>
                <a:gd name="T16" fmla="*/ 130 w 730"/>
                <a:gd name="T17" fmla="*/ 60 h 1084"/>
                <a:gd name="T18" fmla="*/ 126 w 730"/>
                <a:gd name="T19" fmla="*/ 42 h 1084"/>
                <a:gd name="T20" fmla="*/ 114 w 730"/>
                <a:gd name="T21" fmla="*/ 18 h 1084"/>
                <a:gd name="T22" fmla="*/ 84 w 730"/>
                <a:gd name="T23" fmla="*/ 0 h 1084"/>
                <a:gd name="T24" fmla="*/ 82 w 730"/>
                <a:gd name="T25" fmla="*/ 2 h 1084"/>
                <a:gd name="T26" fmla="*/ 86 w 730"/>
                <a:gd name="T27" fmla="*/ 30 h 1084"/>
                <a:gd name="T28" fmla="*/ 72 w 730"/>
                <a:gd name="T29" fmla="*/ 104 h 1084"/>
                <a:gd name="T30" fmla="*/ 24 w 730"/>
                <a:gd name="T31" fmla="*/ 220 h 1084"/>
                <a:gd name="T32" fmla="*/ 0 w 730"/>
                <a:gd name="T33" fmla="*/ 266 h 1084"/>
                <a:gd name="T34" fmla="*/ 0 w 730"/>
                <a:gd name="T35" fmla="*/ 268 h 1084"/>
                <a:gd name="T36" fmla="*/ 56 w 730"/>
                <a:gd name="T37" fmla="*/ 276 h 1084"/>
                <a:gd name="T38" fmla="*/ 148 w 730"/>
                <a:gd name="T39" fmla="*/ 322 h 1084"/>
                <a:gd name="T40" fmla="*/ 222 w 730"/>
                <a:gd name="T41" fmla="*/ 384 h 1084"/>
                <a:gd name="T42" fmla="*/ 222 w 730"/>
                <a:gd name="T43" fmla="*/ 390 h 1084"/>
                <a:gd name="T44" fmla="*/ 238 w 730"/>
                <a:gd name="T45" fmla="*/ 410 h 1084"/>
                <a:gd name="T46" fmla="*/ 258 w 730"/>
                <a:gd name="T47" fmla="*/ 412 h 1084"/>
                <a:gd name="T48" fmla="*/ 300 w 730"/>
                <a:gd name="T49" fmla="*/ 408 h 1084"/>
                <a:gd name="T50" fmla="*/ 372 w 730"/>
                <a:gd name="T51" fmla="*/ 438 h 1084"/>
                <a:gd name="T52" fmla="*/ 454 w 730"/>
                <a:gd name="T53" fmla="*/ 492 h 1084"/>
                <a:gd name="T54" fmla="*/ 518 w 730"/>
                <a:gd name="T55" fmla="*/ 550 h 1084"/>
                <a:gd name="T56" fmla="*/ 568 w 730"/>
                <a:gd name="T57" fmla="*/ 612 h 1084"/>
                <a:gd name="T58" fmla="*/ 630 w 730"/>
                <a:gd name="T59" fmla="*/ 718 h 1084"/>
                <a:gd name="T60" fmla="*/ 644 w 730"/>
                <a:gd name="T61" fmla="*/ 750 h 1084"/>
                <a:gd name="T62" fmla="*/ 662 w 730"/>
                <a:gd name="T63" fmla="*/ 754 h 1084"/>
                <a:gd name="T64" fmla="*/ 720 w 730"/>
                <a:gd name="T65" fmla="*/ 756 h 1084"/>
                <a:gd name="T66" fmla="*/ 726 w 730"/>
                <a:gd name="T67" fmla="*/ 760 h 1084"/>
                <a:gd name="T68" fmla="*/ 730 w 730"/>
                <a:gd name="T69" fmla="*/ 796 h 1084"/>
                <a:gd name="T70" fmla="*/ 718 w 730"/>
                <a:gd name="T71" fmla="*/ 902 h 1084"/>
                <a:gd name="T72" fmla="*/ 692 w 730"/>
                <a:gd name="T73" fmla="*/ 976 h 1084"/>
                <a:gd name="T74" fmla="*/ 650 w 730"/>
                <a:gd name="T75" fmla="*/ 1042 h 1084"/>
                <a:gd name="T76" fmla="*/ 620 w 730"/>
                <a:gd name="T77" fmla="*/ 1070 h 1084"/>
                <a:gd name="T78" fmla="*/ 604 w 730"/>
                <a:gd name="T79" fmla="*/ 1074 h 1084"/>
                <a:gd name="T80" fmla="*/ 578 w 730"/>
                <a:gd name="T81" fmla="*/ 1066 h 1084"/>
                <a:gd name="T82" fmla="*/ 570 w 730"/>
                <a:gd name="T83" fmla="*/ 1056 h 1084"/>
                <a:gd name="T84" fmla="*/ 568 w 730"/>
                <a:gd name="T85" fmla="*/ 1066 h 1084"/>
                <a:gd name="T86" fmla="*/ 558 w 730"/>
                <a:gd name="T87" fmla="*/ 1082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0" h="1084">
                  <a:moveTo>
                    <a:pt x="650" y="736"/>
                  </a:moveTo>
                  <a:lnTo>
                    <a:pt x="650" y="736"/>
                  </a:lnTo>
                  <a:lnTo>
                    <a:pt x="632" y="680"/>
                  </a:lnTo>
                  <a:lnTo>
                    <a:pt x="610" y="618"/>
                  </a:lnTo>
                  <a:lnTo>
                    <a:pt x="580" y="546"/>
                  </a:lnTo>
                  <a:lnTo>
                    <a:pt x="562" y="506"/>
                  </a:lnTo>
                  <a:lnTo>
                    <a:pt x="544" y="468"/>
                  </a:lnTo>
                  <a:lnTo>
                    <a:pt x="522" y="430"/>
                  </a:lnTo>
                  <a:lnTo>
                    <a:pt x="500" y="392"/>
                  </a:lnTo>
                  <a:lnTo>
                    <a:pt x="474" y="358"/>
                  </a:lnTo>
                  <a:lnTo>
                    <a:pt x="448" y="326"/>
                  </a:lnTo>
                  <a:lnTo>
                    <a:pt x="420" y="298"/>
                  </a:lnTo>
                  <a:lnTo>
                    <a:pt x="406" y="286"/>
                  </a:lnTo>
                  <a:lnTo>
                    <a:pt x="392" y="276"/>
                  </a:lnTo>
                  <a:lnTo>
                    <a:pt x="392" y="276"/>
                  </a:lnTo>
                  <a:lnTo>
                    <a:pt x="304" y="216"/>
                  </a:lnTo>
                  <a:lnTo>
                    <a:pt x="260" y="186"/>
                  </a:lnTo>
                  <a:lnTo>
                    <a:pt x="248" y="176"/>
                  </a:lnTo>
                  <a:lnTo>
                    <a:pt x="240" y="166"/>
                  </a:lnTo>
                  <a:lnTo>
                    <a:pt x="222" y="142"/>
                  </a:lnTo>
                  <a:lnTo>
                    <a:pt x="222" y="142"/>
                  </a:lnTo>
                  <a:lnTo>
                    <a:pt x="208" y="128"/>
                  </a:lnTo>
                  <a:lnTo>
                    <a:pt x="192" y="116"/>
                  </a:lnTo>
                  <a:lnTo>
                    <a:pt x="162" y="96"/>
                  </a:lnTo>
                  <a:lnTo>
                    <a:pt x="148" y="84"/>
                  </a:lnTo>
                  <a:lnTo>
                    <a:pt x="138" y="74"/>
                  </a:lnTo>
                  <a:lnTo>
                    <a:pt x="130" y="60"/>
                  </a:lnTo>
                  <a:lnTo>
                    <a:pt x="126" y="52"/>
                  </a:lnTo>
                  <a:lnTo>
                    <a:pt x="126" y="42"/>
                  </a:lnTo>
                  <a:lnTo>
                    <a:pt x="126" y="42"/>
                  </a:lnTo>
                  <a:lnTo>
                    <a:pt x="122" y="34"/>
                  </a:lnTo>
                  <a:lnTo>
                    <a:pt x="118" y="26"/>
                  </a:lnTo>
                  <a:lnTo>
                    <a:pt x="114" y="18"/>
                  </a:lnTo>
                  <a:lnTo>
                    <a:pt x="106" y="12"/>
                  </a:lnTo>
                  <a:lnTo>
                    <a:pt x="94" y="4"/>
                  </a:lnTo>
                  <a:lnTo>
                    <a:pt x="84" y="0"/>
                  </a:lnTo>
                  <a:lnTo>
                    <a:pt x="84" y="0"/>
                  </a:lnTo>
                  <a:lnTo>
                    <a:pt x="82" y="0"/>
                  </a:lnTo>
                  <a:lnTo>
                    <a:pt x="82" y="2"/>
                  </a:lnTo>
                  <a:lnTo>
                    <a:pt x="82" y="2"/>
                  </a:lnTo>
                  <a:lnTo>
                    <a:pt x="86" y="14"/>
                  </a:lnTo>
                  <a:lnTo>
                    <a:pt x="86" y="30"/>
                  </a:lnTo>
                  <a:lnTo>
                    <a:pt x="86" y="46"/>
                  </a:lnTo>
                  <a:lnTo>
                    <a:pt x="82" y="64"/>
                  </a:lnTo>
                  <a:lnTo>
                    <a:pt x="72" y="104"/>
                  </a:lnTo>
                  <a:lnTo>
                    <a:pt x="58" y="146"/>
                  </a:lnTo>
                  <a:lnTo>
                    <a:pt x="42" y="186"/>
                  </a:lnTo>
                  <a:lnTo>
                    <a:pt x="24" y="220"/>
                  </a:lnTo>
                  <a:lnTo>
                    <a:pt x="10" y="248"/>
                  </a:lnTo>
                  <a:lnTo>
                    <a:pt x="0" y="266"/>
                  </a:lnTo>
                  <a:lnTo>
                    <a:pt x="0" y="266"/>
                  </a:lnTo>
                  <a:lnTo>
                    <a:pt x="0" y="266"/>
                  </a:lnTo>
                  <a:lnTo>
                    <a:pt x="0" y="268"/>
                  </a:lnTo>
                  <a:lnTo>
                    <a:pt x="0" y="268"/>
                  </a:lnTo>
                  <a:lnTo>
                    <a:pt x="14" y="266"/>
                  </a:lnTo>
                  <a:lnTo>
                    <a:pt x="34" y="270"/>
                  </a:lnTo>
                  <a:lnTo>
                    <a:pt x="56" y="276"/>
                  </a:lnTo>
                  <a:lnTo>
                    <a:pt x="84" y="286"/>
                  </a:lnTo>
                  <a:lnTo>
                    <a:pt x="114" y="302"/>
                  </a:lnTo>
                  <a:lnTo>
                    <a:pt x="148" y="322"/>
                  </a:lnTo>
                  <a:lnTo>
                    <a:pt x="184" y="350"/>
                  </a:lnTo>
                  <a:lnTo>
                    <a:pt x="222" y="384"/>
                  </a:lnTo>
                  <a:lnTo>
                    <a:pt x="222" y="384"/>
                  </a:lnTo>
                  <a:lnTo>
                    <a:pt x="222" y="384"/>
                  </a:lnTo>
                  <a:lnTo>
                    <a:pt x="222" y="384"/>
                  </a:lnTo>
                  <a:lnTo>
                    <a:pt x="222" y="390"/>
                  </a:lnTo>
                  <a:lnTo>
                    <a:pt x="228" y="402"/>
                  </a:lnTo>
                  <a:lnTo>
                    <a:pt x="232" y="406"/>
                  </a:lnTo>
                  <a:lnTo>
                    <a:pt x="238" y="410"/>
                  </a:lnTo>
                  <a:lnTo>
                    <a:pt x="246" y="412"/>
                  </a:lnTo>
                  <a:lnTo>
                    <a:pt x="258" y="412"/>
                  </a:lnTo>
                  <a:lnTo>
                    <a:pt x="258" y="412"/>
                  </a:lnTo>
                  <a:lnTo>
                    <a:pt x="270" y="408"/>
                  </a:lnTo>
                  <a:lnTo>
                    <a:pt x="284" y="408"/>
                  </a:lnTo>
                  <a:lnTo>
                    <a:pt x="300" y="408"/>
                  </a:lnTo>
                  <a:lnTo>
                    <a:pt x="318" y="412"/>
                  </a:lnTo>
                  <a:lnTo>
                    <a:pt x="342" y="422"/>
                  </a:lnTo>
                  <a:lnTo>
                    <a:pt x="372" y="438"/>
                  </a:lnTo>
                  <a:lnTo>
                    <a:pt x="408" y="460"/>
                  </a:lnTo>
                  <a:lnTo>
                    <a:pt x="454" y="492"/>
                  </a:lnTo>
                  <a:lnTo>
                    <a:pt x="454" y="492"/>
                  </a:lnTo>
                  <a:lnTo>
                    <a:pt x="476" y="510"/>
                  </a:lnTo>
                  <a:lnTo>
                    <a:pt x="498" y="530"/>
                  </a:lnTo>
                  <a:lnTo>
                    <a:pt x="518" y="550"/>
                  </a:lnTo>
                  <a:lnTo>
                    <a:pt x="536" y="570"/>
                  </a:lnTo>
                  <a:lnTo>
                    <a:pt x="554" y="592"/>
                  </a:lnTo>
                  <a:lnTo>
                    <a:pt x="568" y="612"/>
                  </a:lnTo>
                  <a:lnTo>
                    <a:pt x="594" y="652"/>
                  </a:lnTo>
                  <a:lnTo>
                    <a:pt x="616" y="688"/>
                  </a:lnTo>
                  <a:lnTo>
                    <a:pt x="630" y="718"/>
                  </a:lnTo>
                  <a:lnTo>
                    <a:pt x="644" y="750"/>
                  </a:lnTo>
                  <a:lnTo>
                    <a:pt x="644" y="750"/>
                  </a:lnTo>
                  <a:lnTo>
                    <a:pt x="644" y="750"/>
                  </a:lnTo>
                  <a:lnTo>
                    <a:pt x="644" y="750"/>
                  </a:lnTo>
                  <a:lnTo>
                    <a:pt x="652" y="752"/>
                  </a:lnTo>
                  <a:lnTo>
                    <a:pt x="662" y="754"/>
                  </a:lnTo>
                  <a:lnTo>
                    <a:pt x="686" y="756"/>
                  </a:lnTo>
                  <a:lnTo>
                    <a:pt x="720" y="756"/>
                  </a:lnTo>
                  <a:lnTo>
                    <a:pt x="720" y="756"/>
                  </a:lnTo>
                  <a:lnTo>
                    <a:pt x="722" y="756"/>
                  </a:lnTo>
                  <a:lnTo>
                    <a:pt x="722" y="756"/>
                  </a:lnTo>
                  <a:lnTo>
                    <a:pt x="726" y="760"/>
                  </a:lnTo>
                  <a:lnTo>
                    <a:pt x="728" y="768"/>
                  </a:lnTo>
                  <a:lnTo>
                    <a:pt x="730" y="780"/>
                  </a:lnTo>
                  <a:lnTo>
                    <a:pt x="730" y="796"/>
                  </a:lnTo>
                  <a:lnTo>
                    <a:pt x="730" y="834"/>
                  </a:lnTo>
                  <a:lnTo>
                    <a:pt x="722" y="878"/>
                  </a:lnTo>
                  <a:lnTo>
                    <a:pt x="718" y="902"/>
                  </a:lnTo>
                  <a:lnTo>
                    <a:pt x="710" y="926"/>
                  </a:lnTo>
                  <a:lnTo>
                    <a:pt x="702" y="952"/>
                  </a:lnTo>
                  <a:lnTo>
                    <a:pt x="692" y="976"/>
                  </a:lnTo>
                  <a:lnTo>
                    <a:pt x="680" y="1000"/>
                  </a:lnTo>
                  <a:lnTo>
                    <a:pt x="666" y="1022"/>
                  </a:lnTo>
                  <a:lnTo>
                    <a:pt x="650" y="1042"/>
                  </a:lnTo>
                  <a:lnTo>
                    <a:pt x="632" y="1060"/>
                  </a:lnTo>
                  <a:lnTo>
                    <a:pt x="632" y="1060"/>
                  </a:lnTo>
                  <a:lnTo>
                    <a:pt x="620" y="1070"/>
                  </a:lnTo>
                  <a:lnTo>
                    <a:pt x="612" y="1072"/>
                  </a:lnTo>
                  <a:lnTo>
                    <a:pt x="604" y="1074"/>
                  </a:lnTo>
                  <a:lnTo>
                    <a:pt x="604" y="1074"/>
                  </a:lnTo>
                  <a:lnTo>
                    <a:pt x="596" y="1074"/>
                  </a:lnTo>
                  <a:lnTo>
                    <a:pt x="586" y="1072"/>
                  </a:lnTo>
                  <a:lnTo>
                    <a:pt x="578" y="1066"/>
                  </a:lnTo>
                  <a:lnTo>
                    <a:pt x="572" y="1056"/>
                  </a:lnTo>
                  <a:lnTo>
                    <a:pt x="572" y="1056"/>
                  </a:lnTo>
                  <a:lnTo>
                    <a:pt x="570" y="1056"/>
                  </a:lnTo>
                  <a:lnTo>
                    <a:pt x="568" y="1058"/>
                  </a:lnTo>
                  <a:lnTo>
                    <a:pt x="568" y="1058"/>
                  </a:lnTo>
                  <a:lnTo>
                    <a:pt x="568" y="1066"/>
                  </a:lnTo>
                  <a:lnTo>
                    <a:pt x="566" y="1074"/>
                  </a:lnTo>
                  <a:lnTo>
                    <a:pt x="560" y="1080"/>
                  </a:lnTo>
                  <a:lnTo>
                    <a:pt x="558" y="1082"/>
                  </a:lnTo>
                  <a:lnTo>
                    <a:pt x="552" y="108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2" name="Freeform 25"/>
            <p:cNvSpPr>
              <a:spLocks/>
            </p:cNvSpPr>
            <p:nvPr/>
          </p:nvSpPr>
          <p:spPr bwMode="auto">
            <a:xfrm>
              <a:off x="3360416" y="2500831"/>
              <a:ext cx="2487199" cy="566669"/>
            </a:xfrm>
            <a:custGeom>
              <a:avLst/>
              <a:gdLst>
                <a:gd name="T0" fmla="*/ 0 w 1260"/>
                <a:gd name="T1" fmla="*/ 250 h 280"/>
                <a:gd name="T2" fmla="*/ 30 w 1260"/>
                <a:gd name="T3" fmla="*/ 262 h 280"/>
                <a:gd name="T4" fmla="*/ 90 w 1260"/>
                <a:gd name="T5" fmla="*/ 276 h 280"/>
                <a:gd name="T6" fmla="*/ 184 w 1260"/>
                <a:gd name="T7" fmla="*/ 280 h 280"/>
                <a:gd name="T8" fmla="*/ 246 w 1260"/>
                <a:gd name="T9" fmla="*/ 274 h 280"/>
                <a:gd name="T10" fmla="*/ 308 w 1260"/>
                <a:gd name="T11" fmla="*/ 264 h 280"/>
                <a:gd name="T12" fmla="*/ 418 w 1260"/>
                <a:gd name="T13" fmla="*/ 238 h 280"/>
                <a:gd name="T14" fmla="*/ 504 w 1260"/>
                <a:gd name="T15" fmla="*/ 210 h 280"/>
                <a:gd name="T16" fmla="*/ 582 w 1260"/>
                <a:gd name="T17" fmla="*/ 180 h 280"/>
                <a:gd name="T18" fmla="*/ 600 w 1260"/>
                <a:gd name="T19" fmla="*/ 170 h 280"/>
                <a:gd name="T20" fmla="*/ 664 w 1260"/>
                <a:gd name="T21" fmla="*/ 132 h 280"/>
                <a:gd name="T22" fmla="*/ 708 w 1260"/>
                <a:gd name="T23" fmla="*/ 106 h 280"/>
                <a:gd name="T24" fmla="*/ 744 w 1260"/>
                <a:gd name="T25" fmla="*/ 96 h 280"/>
                <a:gd name="T26" fmla="*/ 798 w 1260"/>
                <a:gd name="T27" fmla="*/ 92 h 280"/>
                <a:gd name="T28" fmla="*/ 922 w 1260"/>
                <a:gd name="T29" fmla="*/ 84 h 280"/>
                <a:gd name="T30" fmla="*/ 988 w 1260"/>
                <a:gd name="T31" fmla="*/ 72 h 280"/>
                <a:gd name="T32" fmla="*/ 1004 w 1260"/>
                <a:gd name="T33" fmla="*/ 64 h 280"/>
                <a:gd name="T34" fmla="*/ 1020 w 1260"/>
                <a:gd name="T35" fmla="*/ 42 h 280"/>
                <a:gd name="T36" fmla="*/ 1036 w 1260"/>
                <a:gd name="T37" fmla="*/ 24 h 280"/>
                <a:gd name="T38" fmla="*/ 1058 w 1260"/>
                <a:gd name="T39" fmla="*/ 10 h 280"/>
                <a:gd name="T40" fmla="*/ 1086 w 1260"/>
                <a:gd name="T41" fmla="*/ 8 h 280"/>
                <a:gd name="T42" fmla="*/ 1100 w 1260"/>
                <a:gd name="T43" fmla="*/ 8 h 280"/>
                <a:gd name="T44" fmla="*/ 1118 w 1260"/>
                <a:gd name="T45" fmla="*/ 14 h 280"/>
                <a:gd name="T46" fmla="*/ 1134 w 1260"/>
                <a:gd name="T47" fmla="*/ 26 h 280"/>
                <a:gd name="T48" fmla="*/ 1144 w 1260"/>
                <a:gd name="T49" fmla="*/ 32 h 280"/>
                <a:gd name="T50" fmla="*/ 1154 w 1260"/>
                <a:gd name="T51" fmla="*/ 32 h 280"/>
                <a:gd name="T52" fmla="*/ 1166 w 1260"/>
                <a:gd name="T53" fmla="*/ 28 h 280"/>
                <a:gd name="T54" fmla="*/ 1168 w 1260"/>
                <a:gd name="T55" fmla="*/ 20 h 280"/>
                <a:gd name="T56" fmla="*/ 1176 w 1260"/>
                <a:gd name="T57" fmla="*/ 8 h 280"/>
                <a:gd name="T58" fmla="*/ 1192 w 1260"/>
                <a:gd name="T59" fmla="*/ 2 h 280"/>
                <a:gd name="T60" fmla="*/ 1204 w 1260"/>
                <a:gd name="T61" fmla="*/ 0 h 280"/>
                <a:gd name="T62" fmla="*/ 1212 w 1260"/>
                <a:gd name="T63" fmla="*/ 8 h 280"/>
                <a:gd name="T64" fmla="*/ 1218 w 1260"/>
                <a:gd name="T65" fmla="*/ 14 h 280"/>
                <a:gd name="T66" fmla="*/ 1232 w 1260"/>
                <a:gd name="T67" fmla="*/ 52 h 280"/>
                <a:gd name="T68" fmla="*/ 1236 w 1260"/>
                <a:gd name="T69" fmla="*/ 60 h 280"/>
                <a:gd name="T70" fmla="*/ 1244 w 1260"/>
                <a:gd name="T71" fmla="*/ 68 h 280"/>
                <a:gd name="T72" fmla="*/ 1246 w 1260"/>
                <a:gd name="T73" fmla="*/ 70 h 280"/>
                <a:gd name="T74" fmla="*/ 1256 w 1260"/>
                <a:gd name="T75" fmla="*/ 68 h 280"/>
                <a:gd name="T76" fmla="*/ 1258 w 1260"/>
                <a:gd name="T77" fmla="*/ 70 h 280"/>
                <a:gd name="T78" fmla="*/ 1260 w 1260"/>
                <a:gd name="T79" fmla="*/ 80 h 280"/>
                <a:gd name="T80" fmla="*/ 1260 w 1260"/>
                <a:gd name="T81" fmla="*/ 128 h 280"/>
                <a:gd name="T82" fmla="*/ 1252 w 1260"/>
                <a:gd name="T83" fmla="*/ 130 h 280"/>
                <a:gd name="T84" fmla="*/ 1236 w 1260"/>
                <a:gd name="T85" fmla="*/ 136 h 280"/>
                <a:gd name="T86" fmla="*/ 1230 w 1260"/>
                <a:gd name="T87" fmla="*/ 138 h 280"/>
                <a:gd name="T88" fmla="*/ 1216 w 1260"/>
                <a:gd name="T89" fmla="*/ 138 h 280"/>
                <a:gd name="T90" fmla="*/ 1210 w 1260"/>
                <a:gd name="T91" fmla="*/ 134 h 280"/>
                <a:gd name="T92" fmla="*/ 1192 w 1260"/>
                <a:gd name="T93" fmla="*/ 1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0" h="280">
                  <a:moveTo>
                    <a:pt x="0" y="250"/>
                  </a:moveTo>
                  <a:lnTo>
                    <a:pt x="0" y="250"/>
                  </a:lnTo>
                  <a:lnTo>
                    <a:pt x="12" y="256"/>
                  </a:lnTo>
                  <a:lnTo>
                    <a:pt x="30" y="262"/>
                  </a:lnTo>
                  <a:lnTo>
                    <a:pt x="56" y="270"/>
                  </a:lnTo>
                  <a:lnTo>
                    <a:pt x="90" y="276"/>
                  </a:lnTo>
                  <a:lnTo>
                    <a:pt x="134" y="280"/>
                  </a:lnTo>
                  <a:lnTo>
                    <a:pt x="184" y="280"/>
                  </a:lnTo>
                  <a:lnTo>
                    <a:pt x="214" y="278"/>
                  </a:lnTo>
                  <a:lnTo>
                    <a:pt x="246" y="274"/>
                  </a:lnTo>
                  <a:lnTo>
                    <a:pt x="246" y="274"/>
                  </a:lnTo>
                  <a:lnTo>
                    <a:pt x="308" y="264"/>
                  </a:lnTo>
                  <a:lnTo>
                    <a:pt x="366" y="252"/>
                  </a:lnTo>
                  <a:lnTo>
                    <a:pt x="418" y="238"/>
                  </a:lnTo>
                  <a:lnTo>
                    <a:pt x="464" y="224"/>
                  </a:lnTo>
                  <a:lnTo>
                    <a:pt x="504" y="210"/>
                  </a:lnTo>
                  <a:lnTo>
                    <a:pt x="536" y="198"/>
                  </a:lnTo>
                  <a:lnTo>
                    <a:pt x="582" y="180"/>
                  </a:lnTo>
                  <a:lnTo>
                    <a:pt x="582" y="180"/>
                  </a:lnTo>
                  <a:lnTo>
                    <a:pt x="600" y="170"/>
                  </a:lnTo>
                  <a:lnTo>
                    <a:pt x="620" y="158"/>
                  </a:lnTo>
                  <a:lnTo>
                    <a:pt x="664" y="132"/>
                  </a:lnTo>
                  <a:lnTo>
                    <a:pt x="688" y="118"/>
                  </a:lnTo>
                  <a:lnTo>
                    <a:pt x="708" y="106"/>
                  </a:lnTo>
                  <a:lnTo>
                    <a:pt x="728" y="98"/>
                  </a:lnTo>
                  <a:lnTo>
                    <a:pt x="744" y="96"/>
                  </a:lnTo>
                  <a:lnTo>
                    <a:pt x="744" y="96"/>
                  </a:lnTo>
                  <a:lnTo>
                    <a:pt x="798" y="92"/>
                  </a:lnTo>
                  <a:lnTo>
                    <a:pt x="880" y="88"/>
                  </a:lnTo>
                  <a:lnTo>
                    <a:pt x="922" y="84"/>
                  </a:lnTo>
                  <a:lnTo>
                    <a:pt x="960" y="78"/>
                  </a:lnTo>
                  <a:lnTo>
                    <a:pt x="988" y="72"/>
                  </a:lnTo>
                  <a:lnTo>
                    <a:pt x="998" y="68"/>
                  </a:lnTo>
                  <a:lnTo>
                    <a:pt x="1004" y="64"/>
                  </a:lnTo>
                  <a:lnTo>
                    <a:pt x="1004" y="64"/>
                  </a:lnTo>
                  <a:lnTo>
                    <a:pt x="1020" y="42"/>
                  </a:lnTo>
                  <a:lnTo>
                    <a:pt x="1028" y="34"/>
                  </a:lnTo>
                  <a:lnTo>
                    <a:pt x="1036" y="24"/>
                  </a:lnTo>
                  <a:lnTo>
                    <a:pt x="1046" y="16"/>
                  </a:lnTo>
                  <a:lnTo>
                    <a:pt x="1058" y="10"/>
                  </a:lnTo>
                  <a:lnTo>
                    <a:pt x="1070" y="8"/>
                  </a:lnTo>
                  <a:lnTo>
                    <a:pt x="1086" y="8"/>
                  </a:lnTo>
                  <a:lnTo>
                    <a:pt x="1086" y="8"/>
                  </a:lnTo>
                  <a:lnTo>
                    <a:pt x="1100" y="8"/>
                  </a:lnTo>
                  <a:lnTo>
                    <a:pt x="1110" y="12"/>
                  </a:lnTo>
                  <a:lnTo>
                    <a:pt x="1118" y="14"/>
                  </a:lnTo>
                  <a:lnTo>
                    <a:pt x="1126" y="18"/>
                  </a:lnTo>
                  <a:lnTo>
                    <a:pt x="1134" y="26"/>
                  </a:lnTo>
                  <a:lnTo>
                    <a:pt x="1140" y="28"/>
                  </a:lnTo>
                  <a:lnTo>
                    <a:pt x="1144" y="32"/>
                  </a:lnTo>
                  <a:lnTo>
                    <a:pt x="1144" y="32"/>
                  </a:lnTo>
                  <a:lnTo>
                    <a:pt x="1154" y="32"/>
                  </a:lnTo>
                  <a:lnTo>
                    <a:pt x="1160" y="32"/>
                  </a:lnTo>
                  <a:lnTo>
                    <a:pt x="1166" y="28"/>
                  </a:lnTo>
                  <a:lnTo>
                    <a:pt x="1166" y="28"/>
                  </a:lnTo>
                  <a:lnTo>
                    <a:pt x="1168" y="20"/>
                  </a:lnTo>
                  <a:lnTo>
                    <a:pt x="1170" y="12"/>
                  </a:lnTo>
                  <a:lnTo>
                    <a:pt x="1176" y="8"/>
                  </a:lnTo>
                  <a:lnTo>
                    <a:pt x="1176" y="8"/>
                  </a:lnTo>
                  <a:lnTo>
                    <a:pt x="1192" y="2"/>
                  </a:lnTo>
                  <a:lnTo>
                    <a:pt x="1200" y="0"/>
                  </a:lnTo>
                  <a:lnTo>
                    <a:pt x="1204" y="0"/>
                  </a:lnTo>
                  <a:lnTo>
                    <a:pt x="1204" y="0"/>
                  </a:lnTo>
                  <a:lnTo>
                    <a:pt x="1212" y="8"/>
                  </a:lnTo>
                  <a:lnTo>
                    <a:pt x="1218" y="14"/>
                  </a:lnTo>
                  <a:lnTo>
                    <a:pt x="1218" y="14"/>
                  </a:lnTo>
                  <a:lnTo>
                    <a:pt x="1226" y="36"/>
                  </a:lnTo>
                  <a:lnTo>
                    <a:pt x="1232" y="52"/>
                  </a:lnTo>
                  <a:lnTo>
                    <a:pt x="1236" y="60"/>
                  </a:lnTo>
                  <a:lnTo>
                    <a:pt x="1236" y="60"/>
                  </a:lnTo>
                  <a:lnTo>
                    <a:pt x="1240" y="66"/>
                  </a:lnTo>
                  <a:lnTo>
                    <a:pt x="1244" y="68"/>
                  </a:lnTo>
                  <a:lnTo>
                    <a:pt x="1246" y="70"/>
                  </a:lnTo>
                  <a:lnTo>
                    <a:pt x="1246" y="70"/>
                  </a:lnTo>
                  <a:lnTo>
                    <a:pt x="1254" y="70"/>
                  </a:lnTo>
                  <a:lnTo>
                    <a:pt x="1256" y="68"/>
                  </a:lnTo>
                  <a:lnTo>
                    <a:pt x="1258" y="70"/>
                  </a:lnTo>
                  <a:lnTo>
                    <a:pt x="1258" y="70"/>
                  </a:lnTo>
                  <a:lnTo>
                    <a:pt x="1260" y="72"/>
                  </a:lnTo>
                  <a:lnTo>
                    <a:pt x="1260" y="80"/>
                  </a:lnTo>
                  <a:lnTo>
                    <a:pt x="1260" y="100"/>
                  </a:lnTo>
                  <a:lnTo>
                    <a:pt x="1260" y="128"/>
                  </a:lnTo>
                  <a:lnTo>
                    <a:pt x="1260" y="128"/>
                  </a:lnTo>
                  <a:lnTo>
                    <a:pt x="1252" y="130"/>
                  </a:lnTo>
                  <a:lnTo>
                    <a:pt x="1244" y="132"/>
                  </a:lnTo>
                  <a:lnTo>
                    <a:pt x="1236" y="136"/>
                  </a:lnTo>
                  <a:lnTo>
                    <a:pt x="1236" y="136"/>
                  </a:lnTo>
                  <a:lnTo>
                    <a:pt x="1230" y="138"/>
                  </a:lnTo>
                  <a:lnTo>
                    <a:pt x="1222" y="140"/>
                  </a:lnTo>
                  <a:lnTo>
                    <a:pt x="1216" y="138"/>
                  </a:lnTo>
                  <a:lnTo>
                    <a:pt x="1210" y="134"/>
                  </a:lnTo>
                  <a:lnTo>
                    <a:pt x="1210" y="134"/>
                  </a:lnTo>
                  <a:lnTo>
                    <a:pt x="1202" y="128"/>
                  </a:lnTo>
                  <a:lnTo>
                    <a:pt x="1192" y="118"/>
                  </a:lnTo>
                  <a:lnTo>
                    <a:pt x="1178" y="10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3" name="Freeform 26"/>
            <p:cNvSpPr>
              <a:spLocks/>
            </p:cNvSpPr>
            <p:nvPr/>
          </p:nvSpPr>
          <p:spPr bwMode="auto">
            <a:xfrm>
              <a:off x="3589396" y="2185115"/>
              <a:ext cx="2045030" cy="655717"/>
            </a:xfrm>
            <a:custGeom>
              <a:avLst/>
              <a:gdLst>
                <a:gd name="T0" fmla="*/ 10 w 1036"/>
                <a:gd name="T1" fmla="*/ 258 h 324"/>
                <a:gd name="T2" fmla="*/ 0 w 1036"/>
                <a:gd name="T3" fmla="*/ 286 h 324"/>
                <a:gd name="T4" fmla="*/ 0 w 1036"/>
                <a:gd name="T5" fmla="*/ 296 h 324"/>
                <a:gd name="T6" fmla="*/ 2 w 1036"/>
                <a:gd name="T7" fmla="*/ 304 h 324"/>
                <a:gd name="T8" fmla="*/ 10 w 1036"/>
                <a:gd name="T9" fmla="*/ 316 h 324"/>
                <a:gd name="T10" fmla="*/ 24 w 1036"/>
                <a:gd name="T11" fmla="*/ 324 h 324"/>
                <a:gd name="T12" fmla="*/ 52 w 1036"/>
                <a:gd name="T13" fmla="*/ 322 h 324"/>
                <a:gd name="T14" fmla="*/ 70 w 1036"/>
                <a:gd name="T15" fmla="*/ 320 h 324"/>
                <a:gd name="T16" fmla="*/ 136 w 1036"/>
                <a:gd name="T17" fmla="*/ 320 h 324"/>
                <a:gd name="T18" fmla="*/ 186 w 1036"/>
                <a:gd name="T19" fmla="*/ 320 h 324"/>
                <a:gd name="T20" fmla="*/ 234 w 1036"/>
                <a:gd name="T21" fmla="*/ 314 h 324"/>
                <a:gd name="T22" fmla="*/ 246 w 1036"/>
                <a:gd name="T23" fmla="*/ 308 h 324"/>
                <a:gd name="T24" fmla="*/ 270 w 1036"/>
                <a:gd name="T25" fmla="*/ 292 h 324"/>
                <a:gd name="T26" fmla="*/ 312 w 1036"/>
                <a:gd name="T27" fmla="*/ 256 h 324"/>
                <a:gd name="T28" fmla="*/ 376 w 1036"/>
                <a:gd name="T29" fmla="*/ 194 h 324"/>
                <a:gd name="T30" fmla="*/ 416 w 1036"/>
                <a:gd name="T31" fmla="*/ 164 h 324"/>
                <a:gd name="T32" fmla="*/ 462 w 1036"/>
                <a:gd name="T33" fmla="*/ 136 h 324"/>
                <a:gd name="T34" fmla="*/ 514 w 1036"/>
                <a:gd name="T35" fmla="*/ 114 h 324"/>
                <a:gd name="T36" fmla="*/ 570 w 1036"/>
                <a:gd name="T37" fmla="*/ 94 h 324"/>
                <a:gd name="T38" fmla="*/ 754 w 1036"/>
                <a:gd name="T39" fmla="*/ 44 h 324"/>
                <a:gd name="T40" fmla="*/ 880 w 1036"/>
                <a:gd name="T41" fmla="*/ 16 h 324"/>
                <a:gd name="T42" fmla="*/ 896 w 1036"/>
                <a:gd name="T43" fmla="*/ 16 h 324"/>
                <a:gd name="T44" fmla="*/ 914 w 1036"/>
                <a:gd name="T45" fmla="*/ 20 h 324"/>
                <a:gd name="T46" fmla="*/ 924 w 1036"/>
                <a:gd name="T47" fmla="*/ 34 h 324"/>
                <a:gd name="T48" fmla="*/ 926 w 1036"/>
                <a:gd name="T49" fmla="*/ 42 h 324"/>
                <a:gd name="T50" fmla="*/ 928 w 1036"/>
                <a:gd name="T51" fmla="*/ 60 h 324"/>
                <a:gd name="T52" fmla="*/ 934 w 1036"/>
                <a:gd name="T53" fmla="*/ 64 h 324"/>
                <a:gd name="T54" fmla="*/ 942 w 1036"/>
                <a:gd name="T55" fmla="*/ 62 h 324"/>
                <a:gd name="T56" fmla="*/ 966 w 1036"/>
                <a:gd name="T57" fmla="*/ 56 h 324"/>
                <a:gd name="T58" fmla="*/ 956 w 1036"/>
                <a:gd name="T59" fmla="*/ 66 h 324"/>
                <a:gd name="T60" fmla="*/ 940 w 1036"/>
                <a:gd name="T61" fmla="*/ 78 h 324"/>
                <a:gd name="T62" fmla="*/ 938 w 1036"/>
                <a:gd name="T63" fmla="*/ 78 h 324"/>
                <a:gd name="T64" fmla="*/ 934 w 1036"/>
                <a:gd name="T65" fmla="*/ 90 h 324"/>
                <a:gd name="T66" fmla="*/ 936 w 1036"/>
                <a:gd name="T67" fmla="*/ 98 h 324"/>
                <a:gd name="T68" fmla="*/ 946 w 1036"/>
                <a:gd name="T69" fmla="*/ 104 h 324"/>
                <a:gd name="T70" fmla="*/ 958 w 1036"/>
                <a:gd name="T71" fmla="*/ 104 h 324"/>
                <a:gd name="T72" fmla="*/ 972 w 1036"/>
                <a:gd name="T73" fmla="*/ 104 h 324"/>
                <a:gd name="T74" fmla="*/ 974 w 1036"/>
                <a:gd name="T75" fmla="*/ 98 h 324"/>
                <a:gd name="T76" fmla="*/ 980 w 1036"/>
                <a:gd name="T77" fmla="*/ 72 h 324"/>
                <a:gd name="T78" fmla="*/ 976 w 1036"/>
                <a:gd name="T79" fmla="*/ 62 h 324"/>
                <a:gd name="T80" fmla="*/ 968 w 1036"/>
                <a:gd name="T81" fmla="*/ 54 h 324"/>
                <a:gd name="T82" fmla="*/ 966 w 1036"/>
                <a:gd name="T83" fmla="*/ 36 h 324"/>
                <a:gd name="T84" fmla="*/ 968 w 1036"/>
                <a:gd name="T85" fmla="*/ 32 h 324"/>
                <a:gd name="T86" fmla="*/ 974 w 1036"/>
                <a:gd name="T87" fmla="*/ 24 h 324"/>
                <a:gd name="T88" fmla="*/ 974 w 1036"/>
                <a:gd name="T89" fmla="*/ 18 h 324"/>
                <a:gd name="T90" fmla="*/ 972 w 1036"/>
                <a:gd name="T91" fmla="*/ 16 h 324"/>
                <a:gd name="T92" fmla="*/ 964 w 1036"/>
                <a:gd name="T93" fmla="*/ 8 h 324"/>
                <a:gd name="T94" fmla="*/ 964 w 1036"/>
                <a:gd name="T95" fmla="*/ 6 h 324"/>
                <a:gd name="T96" fmla="*/ 972 w 1036"/>
                <a:gd name="T97" fmla="*/ 0 h 324"/>
                <a:gd name="T98" fmla="*/ 974 w 1036"/>
                <a:gd name="T99" fmla="*/ 2 h 324"/>
                <a:gd name="T100" fmla="*/ 988 w 1036"/>
                <a:gd name="T101" fmla="*/ 14 h 324"/>
                <a:gd name="T102" fmla="*/ 990 w 1036"/>
                <a:gd name="T103" fmla="*/ 20 h 324"/>
                <a:gd name="T104" fmla="*/ 992 w 1036"/>
                <a:gd name="T105" fmla="*/ 40 h 324"/>
                <a:gd name="T106" fmla="*/ 988 w 1036"/>
                <a:gd name="T107" fmla="*/ 44 h 324"/>
                <a:gd name="T108" fmla="*/ 978 w 1036"/>
                <a:gd name="T109" fmla="*/ 54 h 324"/>
                <a:gd name="T110" fmla="*/ 1026 w 1036"/>
                <a:gd name="T111" fmla="*/ 52 h 324"/>
                <a:gd name="T112" fmla="*/ 1036 w 1036"/>
                <a:gd name="T113" fmla="*/ 74 h 324"/>
                <a:gd name="T114" fmla="*/ 1032 w 1036"/>
                <a:gd name="T115" fmla="*/ 104 h 324"/>
                <a:gd name="T116" fmla="*/ 1030 w 1036"/>
                <a:gd name="T117" fmla="*/ 10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6" h="324">
                  <a:moveTo>
                    <a:pt x="10" y="258"/>
                  </a:moveTo>
                  <a:lnTo>
                    <a:pt x="10" y="258"/>
                  </a:lnTo>
                  <a:lnTo>
                    <a:pt x="4" y="272"/>
                  </a:lnTo>
                  <a:lnTo>
                    <a:pt x="0" y="286"/>
                  </a:lnTo>
                  <a:lnTo>
                    <a:pt x="0" y="290"/>
                  </a:lnTo>
                  <a:lnTo>
                    <a:pt x="0" y="296"/>
                  </a:lnTo>
                  <a:lnTo>
                    <a:pt x="0" y="296"/>
                  </a:lnTo>
                  <a:lnTo>
                    <a:pt x="2" y="304"/>
                  </a:lnTo>
                  <a:lnTo>
                    <a:pt x="6" y="310"/>
                  </a:lnTo>
                  <a:lnTo>
                    <a:pt x="10" y="316"/>
                  </a:lnTo>
                  <a:lnTo>
                    <a:pt x="16" y="320"/>
                  </a:lnTo>
                  <a:lnTo>
                    <a:pt x="24" y="324"/>
                  </a:lnTo>
                  <a:lnTo>
                    <a:pt x="36" y="324"/>
                  </a:lnTo>
                  <a:lnTo>
                    <a:pt x="52" y="322"/>
                  </a:lnTo>
                  <a:lnTo>
                    <a:pt x="52" y="322"/>
                  </a:lnTo>
                  <a:lnTo>
                    <a:pt x="70" y="320"/>
                  </a:lnTo>
                  <a:lnTo>
                    <a:pt x="90" y="318"/>
                  </a:lnTo>
                  <a:lnTo>
                    <a:pt x="136" y="320"/>
                  </a:lnTo>
                  <a:lnTo>
                    <a:pt x="160" y="320"/>
                  </a:lnTo>
                  <a:lnTo>
                    <a:pt x="186" y="320"/>
                  </a:lnTo>
                  <a:lnTo>
                    <a:pt x="210" y="318"/>
                  </a:lnTo>
                  <a:lnTo>
                    <a:pt x="234" y="314"/>
                  </a:lnTo>
                  <a:lnTo>
                    <a:pt x="234" y="314"/>
                  </a:lnTo>
                  <a:lnTo>
                    <a:pt x="246" y="308"/>
                  </a:lnTo>
                  <a:lnTo>
                    <a:pt x="258" y="302"/>
                  </a:lnTo>
                  <a:lnTo>
                    <a:pt x="270" y="292"/>
                  </a:lnTo>
                  <a:lnTo>
                    <a:pt x="284" y="282"/>
                  </a:lnTo>
                  <a:lnTo>
                    <a:pt x="312" y="256"/>
                  </a:lnTo>
                  <a:lnTo>
                    <a:pt x="342" y="226"/>
                  </a:lnTo>
                  <a:lnTo>
                    <a:pt x="376" y="194"/>
                  </a:lnTo>
                  <a:lnTo>
                    <a:pt x="396" y="178"/>
                  </a:lnTo>
                  <a:lnTo>
                    <a:pt x="416" y="164"/>
                  </a:lnTo>
                  <a:lnTo>
                    <a:pt x="438" y="148"/>
                  </a:lnTo>
                  <a:lnTo>
                    <a:pt x="462" y="136"/>
                  </a:lnTo>
                  <a:lnTo>
                    <a:pt x="486" y="124"/>
                  </a:lnTo>
                  <a:lnTo>
                    <a:pt x="514" y="114"/>
                  </a:lnTo>
                  <a:lnTo>
                    <a:pt x="514" y="114"/>
                  </a:lnTo>
                  <a:lnTo>
                    <a:pt x="570" y="94"/>
                  </a:lnTo>
                  <a:lnTo>
                    <a:pt x="632" y="76"/>
                  </a:lnTo>
                  <a:lnTo>
                    <a:pt x="754" y="44"/>
                  </a:lnTo>
                  <a:lnTo>
                    <a:pt x="850" y="22"/>
                  </a:lnTo>
                  <a:lnTo>
                    <a:pt x="880" y="16"/>
                  </a:lnTo>
                  <a:lnTo>
                    <a:pt x="896" y="16"/>
                  </a:lnTo>
                  <a:lnTo>
                    <a:pt x="896" y="16"/>
                  </a:lnTo>
                  <a:lnTo>
                    <a:pt x="906" y="16"/>
                  </a:lnTo>
                  <a:lnTo>
                    <a:pt x="914" y="20"/>
                  </a:lnTo>
                  <a:lnTo>
                    <a:pt x="920" y="26"/>
                  </a:lnTo>
                  <a:lnTo>
                    <a:pt x="924" y="34"/>
                  </a:lnTo>
                  <a:lnTo>
                    <a:pt x="924" y="34"/>
                  </a:lnTo>
                  <a:lnTo>
                    <a:pt x="926" y="42"/>
                  </a:lnTo>
                  <a:lnTo>
                    <a:pt x="926" y="52"/>
                  </a:lnTo>
                  <a:lnTo>
                    <a:pt x="928" y="60"/>
                  </a:lnTo>
                  <a:lnTo>
                    <a:pt x="930" y="62"/>
                  </a:lnTo>
                  <a:lnTo>
                    <a:pt x="934" y="64"/>
                  </a:lnTo>
                  <a:lnTo>
                    <a:pt x="934" y="64"/>
                  </a:lnTo>
                  <a:lnTo>
                    <a:pt x="942" y="62"/>
                  </a:lnTo>
                  <a:lnTo>
                    <a:pt x="952" y="60"/>
                  </a:lnTo>
                  <a:lnTo>
                    <a:pt x="966" y="56"/>
                  </a:lnTo>
                  <a:lnTo>
                    <a:pt x="966" y="56"/>
                  </a:lnTo>
                  <a:lnTo>
                    <a:pt x="956" y="66"/>
                  </a:lnTo>
                  <a:lnTo>
                    <a:pt x="948" y="74"/>
                  </a:lnTo>
                  <a:lnTo>
                    <a:pt x="940" y="78"/>
                  </a:lnTo>
                  <a:lnTo>
                    <a:pt x="940" y="78"/>
                  </a:lnTo>
                  <a:lnTo>
                    <a:pt x="938" y="78"/>
                  </a:lnTo>
                  <a:lnTo>
                    <a:pt x="936" y="82"/>
                  </a:lnTo>
                  <a:lnTo>
                    <a:pt x="934" y="90"/>
                  </a:lnTo>
                  <a:lnTo>
                    <a:pt x="934" y="94"/>
                  </a:lnTo>
                  <a:lnTo>
                    <a:pt x="936" y="98"/>
                  </a:lnTo>
                  <a:lnTo>
                    <a:pt x="940" y="102"/>
                  </a:lnTo>
                  <a:lnTo>
                    <a:pt x="946" y="104"/>
                  </a:lnTo>
                  <a:lnTo>
                    <a:pt x="946" y="104"/>
                  </a:lnTo>
                  <a:lnTo>
                    <a:pt x="958" y="104"/>
                  </a:lnTo>
                  <a:lnTo>
                    <a:pt x="966" y="104"/>
                  </a:lnTo>
                  <a:lnTo>
                    <a:pt x="972" y="104"/>
                  </a:lnTo>
                  <a:lnTo>
                    <a:pt x="972" y="104"/>
                  </a:lnTo>
                  <a:lnTo>
                    <a:pt x="974" y="98"/>
                  </a:lnTo>
                  <a:lnTo>
                    <a:pt x="978" y="86"/>
                  </a:lnTo>
                  <a:lnTo>
                    <a:pt x="980" y="72"/>
                  </a:lnTo>
                  <a:lnTo>
                    <a:pt x="978" y="66"/>
                  </a:lnTo>
                  <a:lnTo>
                    <a:pt x="976" y="62"/>
                  </a:lnTo>
                  <a:lnTo>
                    <a:pt x="976" y="62"/>
                  </a:lnTo>
                  <a:lnTo>
                    <a:pt x="968" y="54"/>
                  </a:lnTo>
                  <a:lnTo>
                    <a:pt x="966" y="44"/>
                  </a:lnTo>
                  <a:lnTo>
                    <a:pt x="966" y="36"/>
                  </a:lnTo>
                  <a:lnTo>
                    <a:pt x="968" y="32"/>
                  </a:lnTo>
                  <a:lnTo>
                    <a:pt x="968" y="32"/>
                  </a:lnTo>
                  <a:lnTo>
                    <a:pt x="972" y="30"/>
                  </a:lnTo>
                  <a:lnTo>
                    <a:pt x="974" y="24"/>
                  </a:lnTo>
                  <a:lnTo>
                    <a:pt x="974" y="24"/>
                  </a:lnTo>
                  <a:lnTo>
                    <a:pt x="974" y="18"/>
                  </a:lnTo>
                  <a:lnTo>
                    <a:pt x="972" y="16"/>
                  </a:lnTo>
                  <a:lnTo>
                    <a:pt x="972" y="16"/>
                  </a:lnTo>
                  <a:lnTo>
                    <a:pt x="966" y="12"/>
                  </a:lnTo>
                  <a:lnTo>
                    <a:pt x="964" y="8"/>
                  </a:lnTo>
                  <a:lnTo>
                    <a:pt x="964" y="6"/>
                  </a:lnTo>
                  <a:lnTo>
                    <a:pt x="964" y="6"/>
                  </a:lnTo>
                  <a:lnTo>
                    <a:pt x="968" y="2"/>
                  </a:lnTo>
                  <a:lnTo>
                    <a:pt x="972" y="0"/>
                  </a:lnTo>
                  <a:lnTo>
                    <a:pt x="974" y="2"/>
                  </a:lnTo>
                  <a:lnTo>
                    <a:pt x="974" y="2"/>
                  </a:lnTo>
                  <a:lnTo>
                    <a:pt x="982" y="6"/>
                  </a:lnTo>
                  <a:lnTo>
                    <a:pt x="988" y="14"/>
                  </a:lnTo>
                  <a:lnTo>
                    <a:pt x="988" y="14"/>
                  </a:lnTo>
                  <a:lnTo>
                    <a:pt x="990" y="20"/>
                  </a:lnTo>
                  <a:lnTo>
                    <a:pt x="992" y="26"/>
                  </a:lnTo>
                  <a:lnTo>
                    <a:pt x="992" y="40"/>
                  </a:lnTo>
                  <a:lnTo>
                    <a:pt x="992" y="40"/>
                  </a:lnTo>
                  <a:lnTo>
                    <a:pt x="988" y="44"/>
                  </a:lnTo>
                  <a:lnTo>
                    <a:pt x="984" y="48"/>
                  </a:lnTo>
                  <a:lnTo>
                    <a:pt x="978" y="54"/>
                  </a:lnTo>
                  <a:lnTo>
                    <a:pt x="1026" y="52"/>
                  </a:lnTo>
                  <a:lnTo>
                    <a:pt x="1026" y="52"/>
                  </a:lnTo>
                  <a:lnTo>
                    <a:pt x="1036" y="74"/>
                  </a:lnTo>
                  <a:lnTo>
                    <a:pt x="1036" y="74"/>
                  </a:lnTo>
                  <a:lnTo>
                    <a:pt x="1034" y="94"/>
                  </a:lnTo>
                  <a:lnTo>
                    <a:pt x="1032" y="104"/>
                  </a:lnTo>
                  <a:lnTo>
                    <a:pt x="1032" y="108"/>
                  </a:lnTo>
                  <a:lnTo>
                    <a:pt x="1030" y="1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4" name="Freeform 27"/>
            <p:cNvSpPr>
              <a:spLocks/>
            </p:cNvSpPr>
            <p:nvPr/>
          </p:nvSpPr>
          <p:spPr bwMode="auto">
            <a:xfrm>
              <a:off x="5413342" y="2253925"/>
              <a:ext cx="82907" cy="44524"/>
            </a:xfrm>
            <a:custGeom>
              <a:avLst/>
              <a:gdLst>
                <a:gd name="T0" fmla="*/ 42 w 42"/>
                <a:gd name="T1" fmla="*/ 22 h 22"/>
                <a:gd name="T2" fmla="*/ 42 w 42"/>
                <a:gd name="T3" fmla="*/ 22 h 22"/>
                <a:gd name="T4" fmla="*/ 26 w 42"/>
                <a:gd name="T5" fmla="*/ 10 h 22"/>
                <a:gd name="T6" fmla="*/ 14 w 42"/>
                <a:gd name="T7" fmla="*/ 4 h 22"/>
                <a:gd name="T8" fmla="*/ 6 w 42"/>
                <a:gd name="T9" fmla="*/ 0 h 22"/>
                <a:gd name="T10" fmla="*/ 6 w 42"/>
                <a:gd name="T11" fmla="*/ 0 h 22"/>
                <a:gd name="T12" fmla="*/ 2 w 42"/>
                <a:gd name="T13" fmla="*/ 2 h 22"/>
                <a:gd name="T14" fmla="*/ 0 w 42"/>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2">
                  <a:moveTo>
                    <a:pt x="42" y="22"/>
                  </a:moveTo>
                  <a:lnTo>
                    <a:pt x="42" y="22"/>
                  </a:lnTo>
                  <a:lnTo>
                    <a:pt x="26" y="10"/>
                  </a:lnTo>
                  <a:lnTo>
                    <a:pt x="14" y="4"/>
                  </a:lnTo>
                  <a:lnTo>
                    <a:pt x="6" y="0"/>
                  </a:lnTo>
                  <a:lnTo>
                    <a:pt x="6" y="0"/>
                  </a:lnTo>
                  <a:lnTo>
                    <a:pt x="2" y="2"/>
                  </a:lnTo>
                  <a:lnTo>
                    <a:pt x="0"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5" name="Freeform 28"/>
            <p:cNvSpPr>
              <a:spLocks/>
            </p:cNvSpPr>
            <p:nvPr/>
          </p:nvSpPr>
          <p:spPr bwMode="auto">
            <a:xfrm>
              <a:off x="3305145" y="2377131"/>
              <a:ext cx="2392448" cy="1339768"/>
            </a:xfrm>
            <a:custGeom>
              <a:avLst/>
              <a:gdLst>
                <a:gd name="T0" fmla="*/ 150 w 1212"/>
                <a:gd name="T1" fmla="*/ 170 h 662"/>
                <a:gd name="T2" fmla="*/ 258 w 1212"/>
                <a:gd name="T3" fmla="*/ 124 h 662"/>
                <a:gd name="T4" fmla="*/ 416 w 1212"/>
                <a:gd name="T5" fmla="*/ 70 h 662"/>
                <a:gd name="T6" fmla="*/ 512 w 1212"/>
                <a:gd name="T7" fmla="*/ 44 h 662"/>
                <a:gd name="T8" fmla="*/ 612 w 1212"/>
                <a:gd name="T9" fmla="*/ 22 h 662"/>
                <a:gd name="T10" fmla="*/ 712 w 1212"/>
                <a:gd name="T11" fmla="*/ 10 h 662"/>
                <a:gd name="T12" fmla="*/ 810 w 1212"/>
                <a:gd name="T13" fmla="*/ 4 h 662"/>
                <a:gd name="T14" fmla="*/ 986 w 1212"/>
                <a:gd name="T15" fmla="*/ 0 h 662"/>
                <a:gd name="T16" fmla="*/ 1170 w 1212"/>
                <a:gd name="T17" fmla="*/ 8 h 662"/>
                <a:gd name="T18" fmla="*/ 1212 w 1212"/>
                <a:gd name="T19" fmla="*/ 10 h 662"/>
                <a:gd name="T20" fmla="*/ 1174 w 1212"/>
                <a:gd name="T21" fmla="*/ 12 h 662"/>
                <a:gd name="T22" fmla="*/ 1070 w 1212"/>
                <a:gd name="T23" fmla="*/ 12 h 662"/>
                <a:gd name="T24" fmla="*/ 1060 w 1212"/>
                <a:gd name="T25" fmla="*/ 10 h 662"/>
                <a:gd name="T26" fmla="*/ 1042 w 1212"/>
                <a:gd name="T27" fmla="*/ 14 h 662"/>
                <a:gd name="T28" fmla="*/ 1006 w 1212"/>
                <a:gd name="T29" fmla="*/ 34 h 662"/>
                <a:gd name="T30" fmla="*/ 968 w 1212"/>
                <a:gd name="T31" fmla="*/ 62 h 662"/>
                <a:gd name="T32" fmla="*/ 940 w 1212"/>
                <a:gd name="T33" fmla="*/ 76 h 662"/>
                <a:gd name="T34" fmla="*/ 904 w 1212"/>
                <a:gd name="T35" fmla="*/ 86 h 662"/>
                <a:gd name="T36" fmla="*/ 818 w 1212"/>
                <a:gd name="T37" fmla="*/ 98 h 662"/>
                <a:gd name="T38" fmla="*/ 722 w 1212"/>
                <a:gd name="T39" fmla="*/ 106 h 662"/>
                <a:gd name="T40" fmla="*/ 654 w 1212"/>
                <a:gd name="T41" fmla="*/ 118 h 662"/>
                <a:gd name="T42" fmla="*/ 634 w 1212"/>
                <a:gd name="T43" fmla="*/ 126 h 662"/>
                <a:gd name="T44" fmla="*/ 570 w 1212"/>
                <a:gd name="T45" fmla="*/ 152 h 662"/>
                <a:gd name="T46" fmla="*/ 530 w 1212"/>
                <a:gd name="T47" fmla="*/ 178 h 662"/>
                <a:gd name="T48" fmla="*/ 468 w 1212"/>
                <a:gd name="T49" fmla="*/ 216 h 662"/>
                <a:gd name="T50" fmla="*/ 440 w 1212"/>
                <a:gd name="T51" fmla="*/ 228 h 662"/>
                <a:gd name="T52" fmla="*/ 342 w 1212"/>
                <a:gd name="T53" fmla="*/ 264 h 662"/>
                <a:gd name="T54" fmla="*/ 266 w 1212"/>
                <a:gd name="T55" fmla="*/ 280 h 662"/>
                <a:gd name="T56" fmla="*/ 256 w 1212"/>
                <a:gd name="T57" fmla="*/ 282 h 662"/>
                <a:gd name="T58" fmla="*/ 240 w 1212"/>
                <a:gd name="T59" fmla="*/ 280 h 662"/>
                <a:gd name="T60" fmla="*/ 222 w 1212"/>
                <a:gd name="T61" fmla="*/ 270 h 662"/>
                <a:gd name="T62" fmla="*/ 208 w 1212"/>
                <a:gd name="T63" fmla="*/ 252 h 662"/>
                <a:gd name="T64" fmla="*/ 200 w 1212"/>
                <a:gd name="T65" fmla="*/ 236 h 662"/>
                <a:gd name="T66" fmla="*/ 198 w 1212"/>
                <a:gd name="T67" fmla="*/ 232 h 662"/>
                <a:gd name="T68" fmla="*/ 188 w 1212"/>
                <a:gd name="T69" fmla="*/ 228 h 662"/>
                <a:gd name="T70" fmla="*/ 170 w 1212"/>
                <a:gd name="T71" fmla="*/ 232 h 662"/>
                <a:gd name="T72" fmla="*/ 154 w 1212"/>
                <a:gd name="T73" fmla="*/ 244 h 662"/>
                <a:gd name="T74" fmla="*/ 124 w 1212"/>
                <a:gd name="T75" fmla="*/ 262 h 662"/>
                <a:gd name="T76" fmla="*/ 94 w 1212"/>
                <a:gd name="T77" fmla="*/ 272 h 662"/>
                <a:gd name="T78" fmla="*/ 66 w 1212"/>
                <a:gd name="T79" fmla="*/ 272 h 662"/>
                <a:gd name="T80" fmla="*/ 32 w 1212"/>
                <a:gd name="T81" fmla="*/ 266 h 662"/>
                <a:gd name="T82" fmla="*/ 0 w 1212"/>
                <a:gd name="T83" fmla="*/ 252 h 662"/>
                <a:gd name="T84" fmla="*/ 6 w 1212"/>
                <a:gd name="T85" fmla="*/ 262 h 662"/>
                <a:gd name="T86" fmla="*/ 32 w 1212"/>
                <a:gd name="T87" fmla="*/ 328 h 662"/>
                <a:gd name="T88" fmla="*/ 76 w 1212"/>
                <a:gd name="T89" fmla="*/ 458 h 662"/>
                <a:gd name="T90" fmla="*/ 134 w 1212"/>
                <a:gd name="T91" fmla="*/ 648 h 662"/>
                <a:gd name="T92" fmla="*/ 134 w 1212"/>
                <a:gd name="T93" fmla="*/ 654 h 662"/>
                <a:gd name="T94" fmla="*/ 128 w 1212"/>
                <a:gd name="T9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2" h="662">
                  <a:moveTo>
                    <a:pt x="150" y="170"/>
                  </a:moveTo>
                  <a:lnTo>
                    <a:pt x="150" y="170"/>
                  </a:lnTo>
                  <a:lnTo>
                    <a:pt x="200" y="148"/>
                  </a:lnTo>
                  <a:lnTo>
                    <a:pt x="258" y="124"/>
                  </a:lnTo>
                  <a:lnTo>
                    <a:pt x="330" y="98"/>
                  </a:lnTo>
                  <a:lnTo>
                    <a:pt x="416" y="70"/>
                  </a:lnTo>
                  <a:lnTo>
                    <a:pt x="464" y="56"/>
                  </a:lnTo>
                  <a:lnTo>
                    <a:pt x="512" y="44"/>
                  </a:lnTo>
                  <a:lnTo>
                    <a:pt x="562" y="32"/>
                  </a:lnTo>
                  <a:lnTo>
                    <a:pt x="612" y="22"/>
                  </a:lnTo>
                  <a:lnTo>
                    <a:pt x="662" y="16"/>
                  </a:lnTo>
                  <a:lnTo>
                    <a:pt x="712" y="10"/>
                  </a:lnTo>
                  <a:lnTo>
                    <a:pt x="712" y="10"/>
                  </a:lnTo>
                  <a:lnTo>
                    <a:pt x="810" y="4"/>
                  </a:lnTo>
                  <a:lnTo>
                    <a:pt x="902" y="2"/>
                  </a:lnTo>
                  <a:lnTo>
                    <a:pt x="986" y="0"/>
                  </a:lnTo>
                  <a:lnTo>
                    <a:pt x="1062" y="2"/>
                  </a:lnTo>
                  <a:lnTo>
                    <a:pt x="1170" y="8"/>
                  </a:lnTo>
                  <a:lnTo>
                    <a:pt x="1212" y="10"/>
                  </a:lnTo>
                  <a:lnTo>
                    <a:pt x="1212" y="10"/>
                  </a:lnTo>
                  <a:lnTo>
                    <a:pt x="1174" y="12"/>
                  </a:lnTo>
                  <a:lnTo>
                    <a:pt x="1174" y="12"/>
                  </a:lnTo>
                  <a:lnTo>
                    <a:pt x="1116" y="12"/>
                  </a:lnTo>
                  <a:lnTo>
                    <a:pt x="1070" y="12"/>
                  </a:lnTo>
                  <a:lnTo>
                    <a:pt x="1070" y="12"/>
                  </a:lnTo>
                  <a:lnTo>
                    <a:pt x="1060" y="10"/>
                  </a:lnTo>
                  <a:lnTo>
                    <a:pt x="1050" y="12"/>
                  </a:lnTo>
                  <a:lnTo>
                    <a:pt x="1042" y="14"/>
                  </a:lnTo>
                  <a:lnTo>
                    <a:pt x="1032" y="18"/>
                  </a:lnTo>
                  <a:lnTo>
                    <a:pt x="1006" y="34"/>
                  </a:lnTo>
                  <a:lnTo>
                    <a:pt x="968" y="62"/>
                  </a:lnTo>
                  <a:lnTo>
                    <a:pt x="968" y="62"/>
                  </a:lnTo>
                  <a:lnTo>
                    <a:pt x="956" y="70"/>
                  </a:lnTo>
                  <a:lnTo>
                    <a:pt x="940" y="76"/>
                  </a:lnTo>
                  <a:lnTo>
                    <a:pt x="922" y="82"/>
                  </a:lnTo>
                  <a:lnTo>
                    <a:pt x="904" y="86"/>
                  </a:lnTo>
                  <a:lnTo>
                    <a:pt x="862" y="92"/>
                  </a:lnTo>
                  <a:lnTo>
                    <a:pt x="818" y="98"/>
                  </a:lnTo>
                  <a:lnTo>
                    <a:pt x="770" y="102"/>
                  </a:lnTo>
                  <a:lnTo>
                    <a:pt x="722" y="106"/>
                  </a:lnTo>
                  <a:lnTo>
                    <a:pt x="676" y="114"/>
                  </a:lnTo>
                  <a:lnTo>
                    <a:pt x="654" y="118"/>
                  </a:lnTo>
                  <a:lnTo>
                    <a:pt x="634" y="126"/>
                  </a:lnTo>
                  <a:lnTo>
                    <a:pt x="634" y="126"/>
                  </a:lnTo>
                  <a:lnTo>
                    <a:pt x="598" y="138"/>
                  </a:lnTo>
                  <a:lnTo>
                    <a:pt x="570" y="152"/>
                  </a:lnTo>
                  <a:lnTo>
                    <a:pt x="548" y="164"/>
                  </a:lnTo>
                  <a:lnTo>
                    <a:pt x="530" y="178"/>
                  </a:lnTo>
                  <a:lnTo>
                    <a:pt x="492" y="202"/>
                  </a:lnTo>
                  <a:lnTo>
                    <a:pt x="468" y="216"/>
                  </a:lnTo>
                  <a:lnTo>
                    <a:pt x="440" y="228"/>
                  </a:lnTo>
                  <a:lnTo>
                    <a:pt x="440" y="228"/>
                  </a:lnTo>
                  <a:lnTo>
                    <a:pt x="384" y="250"/>
                  </a:lnTo>
                  <a:lnTo>
                    <a:pt x="342" y="264"/>
                  </a:lnTo>
                  <a:lnTo>
                    <a:pt x="306" y="272"/>
                  </a:lnTo>
                  <a:lnTo>
                    <a:pt x="266" y="280"/>
                  </a:lnTo>
                  <a:lnTo>
                    <a:pt x="266" y="280"/>
                  </a:lnTo>
                  <a:lnTo>
                    <a:pt x="256" y="282"/>
                  </a:lnTo>
                  <a:lnTo>
                    <a:pt x="248" y="280"/>
                  </a:lnTo>
                  <a:lnTo>
                    <a:pt x="240" y="280"/>
                  </a:lnTo>
                  <a:lnTo>
                    <a:pt x="232" y="278"/>
                  </a:lnTo>
                  <a:lnTo>
                    <a:pt x="222" y="270"/>
                  </a:lnTo>
                  <a:lnTo>
                    <a:pt x="214" y="262"/>
                  </a:lnTo>
                  <a:lnTo>
                    <a:pt x="208" y="252"/>
                  </a:lnTo>
                  <a:lnTo>
                    <a:pt x="204" y="244"/>
                  </a:lnTo>
                  <a:lnTo>
                    <a:pt x="200" y="236"/>
                  </a:lnTo>
                  <a:lnTo>
                    <a:pt x="198" y="232"/>
                  </a:lnTo>
                  <a:lnTo>
                    <a:pt x="198" y="232"/>
                  </a:lnTo>
                  <a:lnTo>
                    <a:pt x="194" y="228"/>
                  </a:lnTo>
                  <a:lnTo>
                    <a:pt x="188" y="228"/>
                  </a:lnTo>
                  <a:lnTo>
                    <a:pt x="180" y="228"/>
                  </a:lnTo>
                  <a:lnTo>
                    <a:pt x="170" y="232"/>
                  </a:lnTo>
                  <a:lnTo>
                    <a:pt x="170" y="232"/>
                  </a:lnTo>
                  <a:lnTo>
                    <a:pt x="154" y="244"/>
                  </a:lnTo>
                  <a:lnTo>
                    <a:pt x="140" y="254"/>
                  </a:lnTo>
                  <a:lnTo>
                    <a:pt x="124" y="262"/>
                  </a:lnTo>
                  <a:lnTo>
                    <a:pt x="110" y="268"/>
                  </a:lnTo>
                  <a:lnTo>
                    <a:pt x="94" y="272"/>
                  </a:lnTo>
                  <a:lnTo>
                    <a:pt x="80" y="272"/>
                  </a:lnTo>
                  <a:lnTo>
                    <a:pt x="66" y="272"/>
                  </a:lnTo>
                  <a:lnTo>
                    <a:pt x="54" y="272"/>
                  </a:lnTo>
                  <a:lnTo>
                    <a:pt x="32" y="266"/>
                  </a:lnTo>
                  <a:lnTo>
                    <a:pt x="14" y="260"/>
                  </a:lnTo>
                  <a:lnTo>
                    <a:pt x="0" y="252"/>
                  </a:lnTo>
                  <a:lnTo>
                    <a:pt x="0" y="252"/>
                  </a:lnTo>
                  <a:lnTo>
                    <a:pt x="6" y="262"/>
                  </a:lnTo>
                  <a:lnTo>
                    <a:pt x="12" y="280"/>
                  </a:lnTo>
                  <a:lnTo>
                    <a:pt x="32" y="328"/>
                  </a:lnTo>
                  <a:lnTo>
                    <a:pt x="54" y="390"/>
                  </a:lnTo>
                  <a:lnTo>
                    <a:pt x="76" y="458"/>
                  </a:lnTo>
                  <a:lnTo>
                    <a:pt x="114" y="584"/>
                  </a:lnTo>
                  <a:lnTo>
                    <a:pt x="134" y="648"/>
                  </a:lnTo>
                  <a:lnTo>
                    <a:pt x="134" y="648"/>
                  </a:lnTo>
                  <a:lnTo>
                    <a:pt x="134" y="654"/>
                  </a:lnTo>
                  <a:lnTo>
                    <a:pt x="132" y="658"/>
                  </a:lnTo>
                  <a:lnTo>
                    <a:pt x="128" y="662"/>
                  </a:lnTo>
                  <a:lnTo>
                    <a:pt x="124" y="6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6" name="Freeform 29"/>
            <p:cNvSpPr>
              <a:spLocks/>
            </p:cNvSpPr>
            <p:nvPr/>
          </p:nvSpPr>
          <p:spPr bwMode="auto">
            <a:xfrm>
              <a:off x="5034340" y="2407735"/>
              <a:ext cx="1780519" cy="3149061"/>
            </a:xfrm>
            <a:custGeom>
              <a:avLst/>
              <a:gdLst>
                <a:gd name="T0" fmla="*/ 314 w 902"/>
                <a:gd name="T1" fmla="*/ 0 h 1556"/>
                <a:gd name="T2" fmla="*/ 206 w 902"/>
                <a:gd name="T3" fmla="*/ 10 h 1556"/>
                <a:gd name="T4" fmla="*/ 162 w 902"/>
                <a:gd name="T5" fmla="*/ 28 h 1556"/>
                <a:gd name="T6" fmla="*/ 120 w 902"/>
                <a:gd name="T7" fmla="*/ 64 h 1556"/>
                <a:gd name="T8" fmla="*/ 72 w 902"/>
                <a:gd name="T9" fmla="*/ 140 h 1556"/>
                <a:gd name="T10" fmla="*/ 46 w 902"/>
                <a:gd name="T11" fmla="*/ 220 h 1556"/>
                <a:gd name="T12" fmla="*/ 26 w 902"/>
                <a:gd name="T13" fmla="*/ 348 h 1556"/>
                <a:gd name="T14" fmla="*/ 32 w 902"/>
                <a:gd name="T15" fmla="*/ 388 h 1556"/>
                <a:gd name="T16" fmla="*/ 54 w 902"/>
                <a:gd name="T17" fmla="*/ 424 h 1556"/>
                <a:gd name="T18" fmla="*/ 78 w 902"/>
                <a:gd name="T19" fmla="*/ 442 h 1556"/>
                <a:gd name="T20" fmla="*/ 128 w 902"/>
                <a:gd name="T21" fmla="*/ 498 h 1556"/>
                <a:gd name="T22" fmla="*/ 60 w 902"/>
                <a:gd name="T23" fmla="*/ 574 h 1556"/>
                <a:gd name="T24" fmla="*/ 8 w 902"/>
                <a:gd name="T25" fmla="*/ 650 h 1556"/>
                <a:gd name="T26" fmla="*/ 0 w 902"/>
                <a:gd name="T27" fmla="*/ 680 h 1556"/>
                <a:gd name="T28" fmla="*/ 4 w 902"/>
                <a:gd name="T29" fmla="*/ 722 h 1556"/>
                <a:gd name="T30" fmla="*/ 18 w 902"/>
                <a:gd name="T31" fmla="*/ 786 h 1556"/>
                <a:gd name="T32" fmla="*/ 54 w 902"/>
                <a:gd name="T33" fmla="*/ 836 h 1556"/>
                <a:gd name="T34" fmla="*/ 120 w 902"/>
                <a:gd name="T35" fmla="*/ 876 h 1556"/>
                <a:gd name="T36" fmla="*/ 188 w 902"/>
                <a:gd name="T37" fmla="*/ 896 h 1556"/>
                <a:gd name="T38" fmla="*/ 284 w 902"/>
                <a:gd name="T39" fmla="*/ 928 h 1556"/>
                <a:gd name="T40" fmla="*/ 346 w 902"/>
                <a:gd name="T41" fmla="*/ 984 h 1556"/>
                <a:gd name="T42" fmla="*/ 386 w 902"/>
                <a:gd name="T43" fmla="*/ 1054 h 1556"/>
                <a:gd name="T44" fmla="*/ 430 w 902"/>
                <a:gd name="T45" fmla="*/ 1178 h 1556"/>
                <a:gd name="T46" fmla="*/ 450 w 902"/>
                <a:gd name="T47" fmla="*/ 1226 h 1556"/>
                <a:gd name="T48" fmla="*/ 526 w 902"/>
                <a:gd name="T49" fmla="*/ 1364 h 1556"/>
                <a:gd name="T50" fmla="*/ 596 w 902"/>
                <a:gd name="T51" fmla="*/ 1458 h 1556"/>
                <a:gd name="T52" fmla="*/ 638 w 902"/>
                <a:gd name="T53" fmla="*/ 1488 h 1556"/>
                <a:gd name="T54" fmla="*/ 664 w 902"/>
                <a:gd name="T55" fmla="*/ 1494 h 1556"/>
                <a:gd name="T56" fmla="*/ 738 w 902"/>
                <a:gd name="T57" fmla="*/ 1468 h 1556"/>
                <a:gd name="T58" fmla="*/ 792 w 902"/>
                <a:gd name="T59" fmla="*/ 1410 h 1556"/>
                <a:gd name="T60" fmla="*/ 804 w 902"/>
                <a:gd name="T61" fmla="*/ 1374 h 1556"/>
                <a:gd name="T62" fmla="*/ 808 w 902"/>
                <a:gd name="T63" fmla="*/ 1358 h 1556"/>
                <a:gd name="T64" fmla="*/ 820 w 902"/>
                <a:gd name="T65" fmla="*/ 1346 h 1556"/>
                <a:gd name="T66" fmla="*/ 830 w 902"/>
                <a:gd name="T67" fmla="*/ 1348 h 1556"/>
                <a:gd name="T68" fmla="*/ 858 w 902"/>
                <a:gd name="T69" fmla="*/ 1346 h 1556"/>
                <a:gd name="T70" fmla="*/ 878 w 902"/>
                <a:gd name="T71" fmla="*/ 1344 h 1556"/>
                <a:gd name="T72" fmla="*/ 892 w 902"/>
                <a:gd name="T73" fmla="*/ 1374 h 1556"/>
                <a:gd name="T74" fmla="*/ 902 w 902"/>
                <a:gd name="T75" fmla="*/ 1412 h 1556"/>
                <a:gd name="T76" fmla="*/ 878 w 902"/>
                <a:gd name="T77" fmla="*/ 1474 h 1556"/>
                <a:gd name="T78" fmla="*/ 846 w 902"/>
                <a:gd name="T79" fmla="*/ 1522 h 1556"/>
                <a:gd name="T80" fmla="*/ 808 w 902"/>
                <a:gd name="T81" fmla="*/ 1548 h 1556"/>
                <a:gd name="T82" fmla="*/ 774 w 902"/>
                <a:gd name="T83" fmla="*/ 1554 h 1556"/>
                <a:gd name="T84" fmla="*/ 696 w 902"/>
                <a:gd name="T85" fmla="*/ 1548 h 1556"/>
                <a:gd name="T86" fmla="*/ 652 w 902"/>
                <a:gd name="T87" fmla="*/ 1526 h 1556"/>
                <a:gd name="T88" fmla="*/ 634 w 902"/>
                <a:gd name="T89" fmla="*/ 150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1556">
                  <a:moveTo>
                    <a:pt x="336" y="2"/>
                  </a:moveTo>
                  <a:lnTo>
                    <a:pt x="336" y="2"/>
                  </a:lnTo>
                  <a:lnTo>
                    <a:pt x="314" y="0"/>
                  </a:lnTo>
                  <a:lnTo>
                    <a:pt x="264" y="4"/>
                  </a:lnTo>
                  <a:lnTo>
                    <a:pt x="234" y="6"/>
                  </a:lnTo>
                  <a:lnTo>
                    <a:pt x="206" y="10"/>
                  </a:lnTo>
                  <a:lnTo>
                    <a:pt x="180" y="18"/>
                  </a:lnTo>
                  <a:lnTo>
                    <a:pt x="170" y="22"/>
                  </a:lnTo>
                  <a:lnTo>
                    <a:pt x="162" y="28"/>
                  </a:lnTo>
                  <a:lnTo>
                    <a:pt x="162" y="28"/>
                  </a:lnTo>
                  <a:lnTo>
                    <a:pt x="136" y="48"/>
                  </a:lnTo>
                  <a:lnTo>
                    <a:pt x="120" y="64"/>
                  </a:lnTo>
                  <a:lnTo>
                    <a:pt x="104" y="84"/>
                  </a:lnTo>
                  <a:lnTo>
                    <a:pt x="88" y="110"/>
                  </a:lnTo>
                  <a:lnTo>
                    <a:pt x="72" y="140"/>
                  </a:lnTo>
                  <a:lnTo>
                    <a:pt x="58" y="178"/>
                  </a:lnTo>
                  <a:lnTo>
                    <a:pt x="46" y="220"/>
                  </a:lnTo>
                  <a:lnTo>
                    <a:pt x="46" y="220"/>
                  </a:lnTo>
                  <a:lnTo>
                    <a:pt x="32" y="286"/>
                  </a:lnTo>
                  <a:lnTo>
                    <a:pt x="28" y="318"/>
                  </a:lnTo>
                  <a:lnTo>
                    <a:pt x="26" y="348"/>
                  </a:lnTo>
                  <a:lnTo>
                    <a:pt x="26" y="362"/>
                  </a:lnTo>
                  <a:lnTo>
                    <a:pt x="30" y="376"/>
                  </a:lnTo>
                  <a:lnTo>
                    <a:pt x="32" y="388"/>
                  </a:lnTo>
                  <a:lnTo>
                    <a:pt x="38" y="402"/>
                  </a:lnTo>
                  <a:lnTo>
                    <a:pt x="46" y="412"/>
                  </a:lnTo>
                  <a:lnTo>
                    <a:pt x="54" y="424"/>
                  </a:lnTo>
                  <a:lnTo>
                    <a:pt x="66" y="434"/>
                  </a:lnTo>
                  <a:lnTo>
                    <a:pt x="78" y="442"/>
                  </a:lnTo>
                  <a:lnTo>
                    <a:pt x="78" y="442"/>
                  </a:lnTo>
                  <a:lnTo>
                    <a:pt x="104" y="458"/>
                  </a:lnTo>
                  <a:lnTo>
                    <a:pt x="126" y="474"/>
                  </a:lnTo>
                  <a:lnTo>
                    <a:pt x="128" y="498"/>
                  </a:lnTo>
                  <a:lnTo>
                    <a:pt x="128" y="498"/>
                  </a:lnTo>
                  <a:lnTo>
                    <a:pt x="106" y="520"/>
                  </a:lnTo>
                  <a:lnTo>
                    <a:pt x="60" y="574"/>
                  </a:lnTo>
                  <a:lnTo>
                    <a:pt x="36" y="606"/>
                  </a:lnTo>
                  <a:lnTo>
                    <a:pt x="16" y="636"/>
                  </a:lnTo>
                  <a:lnTo>
                    <a:pt x="8" y="650"/>
                  </a:lnTo>
                  <a:lnTo>
                    <a:pt x="2" y="662"/>
                  </a:lnTo>
                  <a:lnTo>
                    <a:pt x="0" y="672"/>
                  </a:lnTo>
                  <a:lnTo>
                    <a:pt x="0" y="680"/>
                  </a:lnTo>
                  <a:lnTo>
                    <a:pt x="0" y="680"/>
                  </a:lnTo>
                  <a:lnTo>
                    <a:pt x="2" y="696"/>
                  </a:lnTo>
                  <a:lnTo>
                    <a:pt x="4" y="722"/>
                  </a:lnTo>
                  <a:lnTo>
                    <a:pt x="8" y="752"/>
                  </a:lnTo>
                  <a:lnTo>
                    <a:pt x="12" y="770"/>
                  </a:lnTo>
                  <a:lnTo>
                    <a:pt x="18" y="786"/>
                  </a:lnTo>
                  <a:lnTo>
                    <a:pt x="28" y="804"/>
                  </a:lnTo>
                  <a:lnTo>
                    <a:pt x="38" y="820"/>
                  </a:lnTo>
                  <a:lnTo>
                    <a:pt x="54" y="836"/>
                  </a:lnTo>
                  <a:lnTo>
                    <a:pt x="72" y="850"/>
                  </a:lnTo>
                  <a:lnTo>
                    <a:pt x="94" y="864"/>
                  </a:lnTo>
                  <a:lnTo>
                    <a:pt x="120" y="876"/>
                  </a:lnTo>
                  <a:lnTo>
                    <a:pt x="152" y="886"/>
                  </a:lnTo>
                  <a:lnTo>
                    <a:pt x="188" y="896"/>
                  </a:lnTo>
                  <a:lnTo>
                    <a:pt x="188" y="896"/>
                  </a:lnTo>
                  <a:lnTo>
                    <a:pt x="224" y="904"/>
                  </a:lnTo>
                  <a:lnTo>
                    <a:pt x="256" y="914"/>
                  </a:lnTo>
                  <a:lnTo>
                    <a:pt x="284" y="928"/>
                  </a:lnTo>
                  <a:lnTo>
                    <a:pt x="308" y="946"/>
                  </a:lnTo>
                  <a:lnTo>
                    <a:pt x="328" y="964"/>
                  </a:lnTo>
                  <a:lnTo>
                    <a:pt x="346" y="984"/>
                  </a:lnTo>
                  <a:lnTo>
                    <a:pt x="362" y="1006"/>
                  </a:lnTo>
                  <a:lnTo>
                    <a:pt x="374" y="1030"/>
                  </a:lnTo>
                  <a:lnTo>
                    <a:pt x="386" y="1054"/>
                  </a:lnTo>
                  <a:lnTo>
                    <a:pt x="396" y="1078"/>
                  </a:lnTo>
                  <a:lnTo>
                    <a:pt x="412" y="1128"/>
                  </a:lnTo>
                  <a:lnTo>
                    <a:pt x="430" y="1178"/>
                  </a:lnTo>
                  <a:lnTo>
                    <a:pt x="438" y="1202"/>
                  </a:lnTo>
                  <a:lnTo>
                    <a:pt x="450" y="1226"/>
                  </a:lnTo>
                  <a:lnTo>
                    <a:pt x="450" y="1226"/>
                  </a:lnTo>
                  <a:lnTo>
                    <a:pt x="472" y="1270"/>
                  </a:lnTo>
                  <a:lnTo>
                    <a:pt x="498" y="1318"/>
                  </a:lnTo>
                  <a:lnTo>
                    <a:pt x="526" y="1364"/>
                  </a:lnTo>
                  <a:lnTo>
                    <a:pt x="554" y="1406"/>
                  </a:lnTo>
                  <a:lnTo>
                    <a:pt x="582" y="1442"/>
                  </a:lnTo>
                  <a:lnTo>
                    <a:pt x="596" y="1458"/>
                  </a:lnTo>
                  <a:lnTo>
                    <a:pt x="610" y="1470"/>
                  </a:lnTo>
                  <a:lnTo>
                    <a:pt x="624" y="1480"/>
                  </a:lnTo>
                  <a:lnTo>
                    <a:pt x="638" y="1488"/>
                  </a:lnTo>
                  <a:lnTo>
                    <a:pt x="652" y="1492"/>
                  </a:lnTo>
                  <a:lnTo>
                    <a:pt x="664" y="1494"/>
                  </a:lnTo>
                  <a:lnTo>
                    <a:pt x="664" y="1494"/>
                  </a:lnTo>
                  <a:lnTo>
                    <a:pt x="690" y="1488"/>
                  </a:lnTo>
                  <a:lnTo>
                    <a:pt x="714" y="1480"/>
                  </a:lnTo>
                  <a:lnTo>
                    <a:pt x="738" y="1468"/>
                  </a:lnTo>
                  <a:lnTo>
                    <a:pt x="760" y="1452"/>
                  </a:lnTo>
                  <a:lnTo>
                    <a:pt x="778" y="1432"/>
                  </a:lnTo>
                  <a:lnTo>
                    <a:pt x="792" y="1410"/>
                  </a:lnTo>
                  <a:lnTo>
                    <a:pt x="796" y="1400"/>
                  </a:lnTo>
                  <a:lnTo>
                    <a:pt x="800" y="1388"/>
                  </a:lnTo>
                  <a:lnTo>
                    <a:pt x="804" y="1374"/>
                  </a:lnTo>
                  <a:lnTo>
                    <a:pt x="806" y="1362"/>
                  </a:lnTo>
                  <a:lnTo>
                    <a:pt x="806" y="1362"/>
                  </a:lnTo>
                  <a:lnTo>
                    <a:pt x="808" y="1358"/>
                  </a:lnTo>
                  <a:lnTo>
                    <a:pt x="812" y="1352"/>
                  </a:lnTo>
                  <a:lnTo>
                    <a:pt x="816" y="1348"/>
                  </a:lnTo>
                  <a:lnTo>
                    <a:pt x="820" y="1346"/>
                  </a:lnTo>
                  <a:lnTo>
                    <a:pt x="824" y="1346"/>
                  </a:lnTo>
                  <a:lnTo>
                    <a:pt x="830" y="1348"/>
                  </a:lnTo>
                  <a:lnTo>
                    <a:pt x="830" y="1348"/>
                  </a:lnTo>
                  <a:lnTo>
                    <a:pt x="836" y="1348"/>
                  </a:lnTo>
                  <a:lnTo>
                    <a:pt x="844" y="1348"/>
                  </a:lnTo>
                  <a:lnTo>
                    <a:pt x="858" y="1346"/>
                  </a:lnTo>
                  <a:lnTo>
                    <a:pt x="870" y="1342"/>
                  </a:lnTo>
                  <a:lnTo>
                    <a:pt x="874" y="1342"/>
                  </a:lnTo>
                  <a:lnTo>
                    <a:pt x="878" y="1344"/>
                  </a:lnTo>
                  <a:lnTo>
                    <a:pt x="878" y="1344"/>
                  </a:lnTo>
                  <a:lnTo>
                    <a:pt x="884" y="1356"/>
                  </a:lnTo>
                  <a:lnTo>
                    <a:pt x="892" y="1374"/>
                  </a:lnTo>
                  <a:lnTo>
                    <a:pt x="902" y="1404"/>
                  </a:lnTo>
                  <a:lnTo>
                    <a:pt x="902" y="1404"/>
                  </a:lnTo>
                  <a:lnTo>
                    <a:pt x="902" y="1412"/>
                  </a:lnTo>
                  <a:lnTo>
                    <a:pt x="898" y="1428"/>
                  </a:lnTo>
                  <a:lnTo>
                    <a:pt x="890" y="1450"/>
                  </a:lnTo>
                  <a:lnTo>
                    <a:pt x="878" y="1474"/>
                  </a:lnTo>
                  <a:lnTo>
                    <a:pt x="864" y="1498"/>
                  </a:lnTo>
                  <a:lnTo>
                    <a:pt x="856" y="1510"/>
                  </a:lnTo>
                  <a:lnTo>
                    <a:pt x="846" y="1522"/>
                  </a:lnTo>
                  <a:lnTo>
                    <a:pt x="834" y="1532"/>
                  </a:lnTo>
                  <a:lnTo>
                    <a:pt x="822" y="1540"/>
                  </a:lnTo>
                  <a:lnTo>
                    <a:pt x="808" y="1548"/>
                  </a:lnTo>
                  <a:lnTo>
                    <a:pt x="794" y="1552"/>
                  </a:lnTo>
                  <a:lnTo>
                    <a:pt x="794" y="1552"/>
                  </a:lnTo>
                  <a:lnTo>
                    <a:pt x="774" y="1554"/>
                  </a:lnTo>
                  <a:lnTo>
                    <a:pt x="750" y="1556"/>
                  </a:lnTo>
                  <a:lnTo>
                    <a:pt x="724" y="1554"/>
                  </a:lnTo>
                  <a:lnTo>
                    <a:pt x="696" y="1548"/>
                  </a:lnTo>
                  <a:lnTo>
                    <a:pt x="672" y="1540"/>
                  </a:lnTo>
                  <a:lnTo>
                    <a:pt x="660" y="1534"/>
                  </a:lnTo>
                  <a:lnTo>
                    <a:pt x="652" y="1526"/>
                  </a:lnTo>
                  <a:lnTo>
                    <a:pt x="644" y="1518"/>
                  </a:lnTo>
                  <a:lnTo>
                    <a:pt x="638" y="1510"/>
                  </a:lnTo>
                  <a:lnTo>
                    <a:pt x="634" y="1500"/>
                  </a:lnTo>
                  <a:lnTo>
                    <a:pt x="634" y="148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7" name="Freeform 30"/>
            <p:cNvSpPr>
              <a:spLocks/>
            </p:cNvSpPr>
            <p:nvPr/>
          </p:nvSpPr>
          <p:spPr bwMode="auto">
            <a:xfrm>
              <a:off x="5287008" y="2427973"/>
              <a:ext cx="2897784" cy="1509768"/>
            </a:xfrm>
            <a:custGeom>
              <a:avLst/>
              <a:gdLst>
                <a:gd name="T0" fmla="*/ 76 w 1468"/>
                <a:gd name="T1" fmla="*/ 4 h 746"/>
                <a:gd name="T2" fmla="*/ 52 w 1468"/>
                <a:gd name="T3" fmla="*/ 36 h 746"/>
                <a:gd name="T4" fmla="*/ 34 w 1468"/>
                <a:gd name="T5" fmla="*/ 112 h 746"/>
                <a:gd name="T6" fmla="*/ 12 w 1468"/>
                <a:gd name="T7" fmla="*/ 160 h 746"/>
                <a:gd name="T8" fmla="*/ 0 w 1468"/>
                <a:gd name="T9" fmla="*/ 180 h 746"/>
                <a:gd name="T10" fmla="*/ 4 w 1468"/>
                <a:gd name="T11" fmla="*/ 230 h 746"/>
                <a:gd name="T12" fmla="*/ 22 w 1468"/>
                <a:gd name="T13" fmla="*/ 280 h 746"/>
                <a:gd name="T14" fmla="*/ 28 w 1468"/>
                <a:gd name="T15" fmla="*/ 286 h 746"/>
                <a:gd name="T16" fmla="*/ 54 w 1468"/>
                <a:gd name="T17" fmla="*/ 276 h 746"/>
                <a:gd name="T18" fmla="*/ 90 w 1468"/>
                <a:gd name="T19" fmla="*/ 248 h 746"/>
                <a:gd name="T20" fmla="*/ 100 w 1468"/>
                <a:gd name="T21" fmla="*/ 250 h 746"/>
                <a:gd name="T22" fmla="*/ 106 w 1468"/>
                <a:gd name="T23" fmla="*/ 248 h 746"/>
                <a:gd name="T24" fmla="*/ 114 w 1468"/>
                <a:gd name="T25" fmla="*/ 242 h 746"/>
                <a:gd name="T26" fmla="*/ 148 w 1468"/>
                <a:gd name="T27" fmla="*/ 240 h 746"/>
                <a:gd name="T28" fmla="*/ 166 w 1468"/>
                <a:gd name="T29" fmla="*/ 244 h 746"/>
                <a:gd name="T30" fmla="*/ 178 w 1468"/>
                <a:gd name="T31" fmla="*/ 250 h 746"/>
                <a:gd name="T32" fmla="*/ 192 w 1468"/>
                <a:gd name="T33" fmla="*/ 252 h 746"/>
                <a:gd name="T34" fmla="*/ 200 w 1468"/>
                <a:gd name="T35" fmla="*/ 254 h 746"/>
                <a:gd name="T36" fmla="*/ 208 w 1468"/>
                <a:gd name="T37" fmla="*/ 244 h 746"/>
                <a:gd name="T38" fmla="*/ 228 w 1468"/>
                <a:gd name="T39" fmla="*/ 216 h 746"/>
                <a:gd name="T40" fmla="*/ 242 w 1468"/>
                <a:gd name="T41" fmla="*/ 212 h 746"/>
                <a:gd name="T42" fmla="*/ 254 w 1468"/>
                <a:gd name="T43" fmla="*/ 206 h 746"/>
                <a:gd name="T44" fmla="*/ 252 w 1468"/>
                <a:gd name="T45" fmla="*/ 180 h 746"/>
                <a:gd name="T46" fmla="*/ 256 w 1468"/>
                <a:gd name="T47" fmla="*/ 174 h 746"/>
                <a:gd name="T48" fmla="*/ 274 w 1468"/>
                <a:gd name="T49" fmla="*/ 168 h 746"/>
                <a:gd name="T50" fmla="*/ 292 w 1468"/>
                <a:gd name="T51" fmla="*/ 176 h 746"/>
                <a:gd name="T52" fmla="*/ 314 w 1468"/>
                <a:gd name="T53" fmla="*/ 210 h 746"/>
                <a:gd name="T54" fmla="*/ 320 w 1468"/>
                <a:gd name="T55" fmla="*/ 240 h 746"/>
                <a:gd name="T56" fmla="*/ 340 w 1468"/>
                <a:gd name="T57" fmla="*/ 272 h 746"/>
                <a:gd name="T58" fmla="*/ 376 w 1468"/>
                <a:gd name="T59" fmla="*/ 288 h 746"/>
                <a:gd name="T60" fmla="*/ 420 w 1468"/>
                <a:gd name="T61" fmla="*/ 302 h 746"/>
                <a:gd name="T62" fmla="*/ 436 w 1468"/>
                <a:gd name="T63" fmla="*/ 318 h 746"/>
                <a:gd name="T64" fmla="*/ 468 w 1468"/>
                <a:gd name="T65" fmla="*/ 332 h 746"/>
                <a:gd name="T66" fmla="*/ 580 w 1468"/>
                <a:gd name="T67" fmla="*/ 354 h 746"/>
                <a:gd name="T68" fmla="*/ 632 w 1468"/>
                <a:gd name="T69" fmla="*/ 358 h 746"/>
                <a:gd name="T70" fmla="*/ 728 w 1468"/>
                <a:gd name="T71" fmla="*/ 392 h 746"/>
                <a:gd name="T72" fmla="*/ 792 w 1468"/>
                <a:gd name="T73" fmla="*/ 430 h 746"/>
                <a:gd name="T74" fmla="*/ 806 w 1468"/>
                <a:gd name="T75" fmla="*/ 450 h 746"/>
                <a:gd name="T76" fmla="*/ 814 w 1468"/>
                <a:gd name="T77" fmla="*/ 468 h 746"/>
                <a:gd name="T78" fmla="*/ 942 w 1468"/>
                <a:gd name="T79" fmla="*/ 664 h 746"/>
                <a:gd name="T80" fmla="*/ 966 w 1468"/>
                <a:gd name="T81" fmla="*/ 704 h 746"/>
                <a:gd name="T82" fmla="*/ 968 w 1468"/>
                <a:gd name="T83" fmla="*/ 722 h 746"/>
                <a:gd name="T84" fmla="*/ 994 w 1468"/>
                <a:gd name="T85" fmla="*/ 740 h 746"/>
                <a:gd name="T86" fmla="*/ 1030 w 1468"/>
                <a:gd name="T87" fmla="*/ 746 h 746"/>
                <a:gd name="T88" fmla="*/ 1050 w 1468"/>
                <a:gd name="T89"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8" h="746">
                  <a:moveTo>
                    <a:pt x="84" y="0"/>
                  </a:moveTo>
                  <a:lnTo>
                    <a:pt x="84" y="0"/>
                  </a:lnTo>
                  <a:lnTo>
                    <a:pt x="76" y="4"/>
                  </a:lnTo>
                  <a:lnTo>
                    <a:pt x="68" y="10"/>
                  </a:lnTo>
                  <a:lnTo>
                    <a:pt x="60" y="22"/>
                  </a:lnTo>
                  <a:lnTo>
                    <a:pt x="52" y="36"/>
                  </a:lnTo>
                  <a:lnTo>
                    <a:pt x="44" y="56"/>
                  </a:lnTo>
                  <a:lnTo>
                    <a:pt x="38" y="80"/>
                  </a:lnTo>
                  <a:lnTo>
                    <a:pt x="34" y="112"/>
                  </a:lnTo>
                  <a:lnTo>
                    <a:pt x="34" y="112"/>
                  </a:lnTo>
                  <a:lnTo>
                    <a:pt x="22" y="138"/>
                  </a:lnTo>
                  <a:lnTo>
                    <a:pt x="12" y="160"/>
                  </a:lnTo>
                  <a:lnTo>
                    <a:pt x="4" y="174"/>
                  </a:lnTo>
                  <a:lnTo>
                    <a:pt x="4" y="174"/>
                  </a:lnTo>
                  <a:lnTo>
                    <a:pt x="0" y="180"/>
                  </a:lnTo>
                  <a:lnTo>
                    <a:pt x="0" y="194"/>
                  </a:lnTo>
                  <a:lnTo>
                    <a:pt x="2" y="212"/>
                  </a:lnTo>
                  <a:lnTo>
                    <a:pt x="4" y="230"/>
                  </a:lnTo>
                  <a:lnTo>
                    <a:pt x="10" y="250"/>
                  </a:lnTo>
                  <a:lnTo>
                    <a:pt x="14" y="266"/>
                  </a:lnTo>
                  <a:lnTo>
                    <a:pt x="22" y="280"/>
                  </a:lnTo>
                  <a:lnTo>
                    <a:pt x="24" y="284"/>
                  </a:lnTo>
                  <a:lnTo>
                    <a:pt x="28" y="286"/>
                  </a:lnTo>
                  <a:lnTo>
                    <a:pt x="28" y="286"/>
                  </a:lnTo>
                  <a:lnTo>
                    <a:pt x="36" y="284"/>
                  </a:lnTo>
                  <a:lnTo>
                    <a:pt x="46" y="282"/>
                  </a:lnTo>
                  <a:lnTo>
                    <a:pt x="54" y="276"/>
                  </a:lnTo>
                  <a:lnTo>
                    <a:pt x="64" y="268"/>
                  </a:lnTo>
                  <a:lnTo>
                    <a:pt x="80" y="254"/>
                  </a:lnTo>
                  <a:lnTo>
                    <a:pt x="90" y="248"/>
                  </a:lnTo>
                  <a:lnTo>
                    <a:pt x="90" y="248"/>
                  </a:lnTo>
                  <a:lnTo>
                    <a:pt x="96" y="250"/>
                  </a:lnTo>
                  <a:lnTo>
                    <a:pt x="100" y="250"/>
                  </a:lnTo>
                  <a:lnTo>
                    <a:pt x="104" y="250"/>
                  </a:lnTo>
                  <a:lnTo>
                    <a:pt x="104" y="250"/>
                  </a:lnTo>
                  <a:lnTo>
                    <a:pt x="106" y="248"/>
                  </a:lnTo>
                  <a:lnTo>
                    <a:pt x="108" y="246"/>
                  </a:lnTo>
                  <a:lnTo>
                    <a:pt x="110" y="244"/>
                  </a:lnTo>
                  <a:lnTo>
                    <a:pt x="114" y="242"/>
                  </a:lnTo>
                  <a:lnTo>
                    <a:pt x="114" y="242"/>
                  </a:lnTo>
                  <a:lnTo>
                    <a:pt x="128" y="242"/>
                  </a:lnTo>
                  <a:lnTo>
                    <a:pt x="148" y="240"/>
                  </a:lnTo>
                  <a:lnTo>
                    <a:pt x="148" y="240"/>
                  </a:lnTo>
                  <a:lnTo>
                    <a:pt x="158" y="240"/>
                  </a:lnTo>
                  <a:lnTo>
                    <a:pt x="166" y="244"/>
                  </a:lnTo>
                  <a:lnTo>
                    <a:pt x="172" y="250"/>
                  </a:lnTo>
                  <a:lnTo>
                    <a:pt x="172" y="250"/>
                  </a:lnTo>
                  <a:lnTo>
                    <a:pt x="178" y="250"/>
                  </a:lnTo>
                  <a:lnTo>
                    <a:pt x="188" y="252"/>
                  </a:lnTo>
                  <a:lnTo>
                    <a:pt x="188" y="252"/>
                  </a:lnTo>
                  <a:lnTo>
                    <a:pt x="192" y="252"/>
                  </a:lnTo>
                  <a:lnTo>
                    <a:pt x="194" y="254"/>
                  </a:lnTo>
                  <a:lnTo>
                    <a:pt x="196" y="256"/>
                  </a:lnTo>
                  <a:lnTo>
                    <a:pt x="200" y="254"/>
                  </a:lnTo>
                  <a:lnTo>
                    <a:pt x="200" y="254"/>
                  </a:lnTo>
                  <a:lnTo>
                    <a:pt x="204" y="250"/>
                  </a:lnTo>
                  <a:lnTo>
                    <a:pt x="208" y="244"/>
                  </a:lnTo>
                  <a:lnTo>
                    <a:pt x="218" y="228"/>
                  </a:lnTo>
                  <a:lnTo>
                    <a:pt x="222" y="222"/>
                  </a:lnTo>
                  <a:lnTo>
                    <a:pt x="228" y="216"/>
                  </a:lnTo>
                  <a:lnTo>
                    <a:pt x="236" y="212"/>
                  </a:lnTo>
                  <a:lnTo>
                    <a:pt x="242" y="212"/>
                  </a:lnTo>
                  <a:lnTo>
                    <a:pt x="242" y="212"/>
                  </a:lnTo>
                  <a:lnTo>
                    <a:pt x="248" y="214"/>
                  </a:lnTo>
                  <a:lnTo>
                    <a:pt x="252" y="210"/>
                  </a:lnTo>
                  <a:lnTo>
                    <a:pt x="254" y="206"/>
                  </a:lnTo>
                  <a:lnTo>
                    <a:pt x="254" y="198"/>
                  </a:lnTo>
                  <a:lnTo>
                    <a:pt x="252" y="186"/>
                  </a:lnTo>
                  <a:lnTo>
                    <a:pt x="252" y="180"/>
                  </a:lnTo>
                  <a:lnTo>
                    <a:pt x="252" y="178"/>
                  </a:lnTo>
                  <a:lnTo>
                    <a:pt x="252" y="178"/>
                  </a:lnTo>
                  <a:lnTo>
                    <a:pt x="256" y="174"/>
                  </a:lnTo>
                  <a:lnTo>
                    <a:pt x="262" y="170"/>
                  </a:lnTo>
                  <a:lnTo>
                    <a:pt x="270" y="168"/>
                  </a:lnTo>
                  <a:lnTo>
                    <a:pt x="274" y="168"/>
                  </a:lnTo>
                  <a:lnTo>
                    <a:pt x="280" y="170"/>
                  </a:lnTo>
                  <a:lnTo>
                    <a:pt x="280" y="170"/>
                  </a:lnTo>
                  <a:lnTo>
                    <a:pt x="292" y="176"/>
                  </a:lnTo>
                  <a:lnTo>
                    <a:pt x="302" y="184"/>
                  </a:lnTo>
                  <a:lnTo>
                    <a:pt x="308" y="194"/>
                  </a:lnTo>
                  <a:lnTo>
                    <a:pt x="314" y="210"/>
                  </a:lnTo>
                  <a:lnTo>
                    <a:pt x="314" y="210"/>
                  </a:lnTo>
                  <a:lnTo>
                    <a:pt x="318" y="228"/>
                  </a:lnTo>
                  <a:lnTo>
                    <a:pt x="320" y="240"/>
                  </a:lnTo>
                  <a:lnTo>
                    <a:pt x="324" y="252"/>
                  </a:lnTo>
                  <a:lnTo>
                    <a:pt x="330" y="262"/>
                  </a:lnTo>
                  <a:lnTo>
                    <a:pt x="340" y="272"/>
                  </a:lnTo>
                  <a:lnTo>
                    <a:pt x="356" y="282"/>
                  </a:lnTo>
                  <a:lnTo>
                    <a:pt x="376" y="288"/>
                  </a:lnTo>
                  <a:lnTo>
                    <a:pt x="376" y="288"/>
                  </a:lnTo>
                  <a:lnTo>
                    <a:pt x="396" y="292"/>
                  </a:lnTo>
                  <a:lnTo>
                    <a:pt x="410" y="296"/>
                  </a:lnTo>
                  <a:lnTo>
                    <a:pt x="420" y="302"/>
                  </a:lnTo>
                  <a:lnTo>
                    <a:pt x="424" y="306"/>
                  </a:lnTo>
                  <a:lnTo>
                    <a:pt x="432" y="314"/>
                  </a:lnTo>
                  <a:lnTo>
                    <a:pt x="436" y="318"/>
                  </a:lnTo>
                  <a:lnTo>
                    <a:pt x="442" y="322"/>
                  </a:lnTo>
                  <a:lnTo>
                    <a:pt x="442" y="322"/>
                  </a:lnTo>
                  <a:lnTo>
                    <a:pt x="468" y="332"/>
                  </a:lnTo>
                  <a:lnTo>
                    <a:pt x="508" y="342"/>
                  </a:lnTo>
                  <a:lnTo>
                    <a:pt x="556" y="350"/>
                  </a:lnTo>
                  <a:lnTo>
                    <a:pt x="580" y="354"/>
                  </a:lnTo>
                  <a:lnTo>
                    <a:pt x="604" y="356"/>
                  </a:lnTo>
                  <a:lnTo>
                    <a:pt x="604" y="356"/>
                  </a:lnTo>
                  <a:lnTo>
                    <a:pt x="632" y="358"/>
                  </a:lnTo>
                  <a:lnTo>
                    <a:pt x="662" y="366"/>
                  </a:lnTo>
                  <a:lnTo>
                    <a:pt x="696" y="378"/>
                  </a:lnTo>
                  <a:lnTo>
                    <a:pt x="728" y="392"/>
                  </a:lnTo>
                  <a:lnTo>
                    <a:pt x="758" y="406"/>
                  </a:lnTo>
                  <a:lnTo>
                    <a:pt x="782" y="422"/>
                  </a:lnTo>
                  <a:lnTo>
                    <a:pt x="792" y="430"/>
                  </a:lnTo>
                  <a:lnTo>
                    <a:pt x="798" y="436"/>
                  </a:lnTo>
                  <a:lnTo>
                    <a:pt x="804" y="444"/>
                  </a:lnTo>
                  <a:lnTo>
                    <a:pt x="806" y="450"/>
                  </a:lnTo>
                  <a:lnTo>
                    <a:pt x="806" y="450"/>
                  </a:lnTo>
                  <a:lnTo>
                    <a:pt x="808" y="458"/>
                  </a:lnTo>
                  <a:lnTo>
                    <a:pt x="814" y="468"/>
                  </a:lnTo>
                  <a:lnTo>
                    <a:pt x="832" y="500"/>
                  </a:lnTo>
                  <a:lnTo>
                    <a:pt x="886" y="584"/>
                  </a:lnTo>
                  <a:lnTo>
                    <a:pt x="942" y="664"/>
                  </a:lnTo>
                  <a:lnTo>
                    <a:pt x="960" y="690"/>
                  </a:lnTo>
                  <a:lnTo>
                    <a:pt x="966" y="704"/>
                  </a:lnTo>
                  <a:lnTo>
                    <a:pt x="966" y="704"/>
                  </a:lnTo>
                  <a:lnTo>
                    <a:pt x="968" y="714"/>
                  </a:lnTo>
                  <a:lnTo>
                    <a:pt x="968" y="722"/>
                  </a:lnTo>
                  <a:lnTo>
                    <a:pt x="968" y="722"/>
                  </a:lnTo>
                  <a:lnTo>
                    <a:pt x="972" y="726"/>
                  </a:lnTo>
                  <a:lnTo>
                    <a:pt x="980" y="732"/>
                  </a:lnTo>
                  <a:lnTo>
                    <a:pt x="994" y="740"/>
                  </a:lnTo>
                  <a:lnTo>
                    <a:pt x="1008" y="744"/>
                  </a:lnTo>
                  <a:lnTo>
                    <a:pt x="1008" y="744"/>
                  </a:lnTo>
                  <a:lnTo>
                    <a:pt x="1030" y="746"/>
                  </a:lnTo>
                  <a:lnTo>
                    <a:pt x="1040" y="746"/>
                  </a:lnTo>
                  <a:lnTo>
                    <a:pt x="1050" y="746"/>
                  </a:lnTo>
                  <a:lnTo>
                    <a:pt x="1050" y="746"/>
                  </a:lnTo>
                  <a:lnTo>
                    <a:pt x="1264" y="682"/>
                  </a:lnTo>
                  <a:lnTo>
                    <a:pt x="1468" y="62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8" name="Freeform 31"/>
            <p:cNvSpPr>
              <a:spLocks/>
            </p:cNvSpPr>
            <p:nvPr/>
          </p:nvSpPr>
          <p:spPr bwMode="auto">
            <a:xfrm>
              <a:off x="6814859" y="3885122"/>
              <a:ext cx="722472" cy="1364053"/>
            </a:xfrm>
            <a:custGeom>
              <a:avLst/>
              <a:gdLst>
                <a:gd name="T0" fmla="*/ 0 w 366"/>
                <a:gd name="T1" fmla="*/ 674 h 674"/>
                <a:gd name="T2" fmla="*/ 0 w 366"/>
                <a:gd name="T3" fmla="*/ 674 h 674"/>
                <a:gd name="T4" fmla="*/ 8 w 366"/>
                <a:gd name="T5" fmla="*/ 670 h 674"/>
                <a:gd name="T6" fmla="*/ 26 w 366"/>
                <a:gd name="T7" fmla="*/ 658 h 674"/>
                <a:gd name="T8" fmla="*/ 50 w 366"/>
                <a:gd name="T9" fmla="*/ 636 h 674"/>
                <a:gd name="T10" fmla="*/ 62 w 366"/>
                <a:gd name="T11" fmla="*/ 622 h 674"/>
                <a:gd name="T12" fmla="*/ 76 w 366"/>
                <a:gd name="T13" fmla="*/ 608 h 674"/>
                <a:gd name="T14" fmla="*/ 76 w 366"/>
                <a:gd name="T15" fmla="*/ 608 h 674"/>
                <a:gd name="T16" fmla="*/ 88 w 366"/>
                <a:gd name="T17" fmla="*/ 588 h 674"/>
                <a:gd name="T18" fmla="*/ 100 w 366"/>
                <a:gd name="T19" fmla="*/ 564 h 674"/>
                <a:gd name="T20" fmla="*/ 110 w 366"/>
                <a:gd name="T21" fmla="*/ 536 h 674"/>
                <a:gd name="T22" fmla="*/ 122 w 366"/>
                <a:gd name="T23" fmla="*/ 506 h 674"/>
                <a:gd name="T24" fmla="*/ 130 w 366"/>
                <a:gd name="T25" fmla="*/ 474 h 674"/>
                <a:gd name="T26" fmla="*/ 136 w 366"/>
                <a:gd name="T27" fmla="*/ 442 h 674"/>
                <a:gd name="T28" fmla="*/ 138 w 366"/>
                <a:gd name="T29" fmla="*/ 410 h 674"/>
                <a:gd name="T30" fmla="*/ 138 w 366"/>
                <a:gd name="T31" fmla="*/ 380 h 674"/>
                <a:gd name="T32" fmla="*/ 138 w 366"/>
                <a:gd name="T33" fmla="*/ 380 h 674"/>
                <a:gd name="T34" fmla="*/ 134 w 366"/>
                <a:gd name="T35" fmla="*/ 326 h 674"/>
                <a:gd name="T36" fmla="*/ 132 w 366"/>
                <a:gd name="T37" fmla="*/ 304 h 674"/>
                <a:gd name="T38" fmla="*/ 134 w 366"/>
                <a:gd name="T39" fmla="*/ 286 h 674"/>
                <a:gd name="T40" fmla="*/ 136 w 366"/>
                <a:gd name="T41" fmla="*/ 268 h 674"/>
                <a:gd name="T42" fmla="*/ 140 w 366"/>
                <a:gd name="T43" fmla="*/ 254 h 674"/>
                <a:gd name="T44" fmla="*/ 150 w 366"/>
                <a:gd name="T45" fmla="*/ 240 h 674"/>
                <a:gd name="T46" fmla="*/ 162 w 366"/>
                <a:gd name="T47" fmla="*/ 230 h 674"/>
                <a:gd name="T48" fmla="*/ 162 w 366"/>
                <a:gd name="T49" fmla="*/ 230 h 674"/>
                <a:gd name="T50" fmla="*/ 208 w 366"/>
                <a:gd name="T51" fmla="*/ 194 h 674"/>
                <a:gd name="T52" fmla="*/ 238 w 366"/>
                <a:gd name="T53" fmla="*/ 168 h 674"/>
                <a:gd name="T54" fmla="*/ 270 w 366"/>
                <a:gd name="T55" fmla="*/ 138 h 674"/>
                <a:gd name="T56" fmla="*/ 300 w 366"/>
                <a:gd name="T57" fmla="*/ 104 h 674"/>
                <a:gd name="T58" fmla="*/ 328 w 366"/>
                <a:gd name="T59" fmla="*/ 70 h 674"/>
                <a:gd name="T60" fmla="*/ 340 w 366"/>
                <a:gd name="T61" fmla="*/ 52 h 674"/>
                <a:gd name="T62" fmla="*/ 352 w 366"/>
                <a:gd name="T63" fmla="*/ 34 h 674"/>
                <a:gd name="T64" fmla="*/ 360 w 366"/>
                <a:gd name="T65" fmla="*/ 16 h 674"/>
                <a:gd name="T66" fmla="*/ 366 w 366"/>
                <a:gd name="T6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6" h="674">
                  <a:moveTo>
                    <a:pt x="0" y="674"/>
                  </a:moveTo>
                  <a:lnTo>
                    <a:pt x="0" y="674"/>
                  </a:lnTo>
                  <a:lnTo>
                    <a:pt x="8" y="670"/>
                  </a:lnTo>
                  <a:lnTo>
                    <a:pt x="26" y="658"/>
                  </a:lnTo>
                  <a:lnTo>
                    <a:pt x="50" y="636"/>
                  </a:lnTo>
                  <a:lnTo>
                    <a:pt x="62" y="622"/>
                  </a:lnTo>
                  <a:lnTo>
                    <a:pt x="76" y="608"/>
                  </a:lnTo>
                  <a:lnTo>
                    <a:pt x="76" y="608"/>
                  </a:lnTo>
                  <a:lnTo>
                    <a:pt x="88" y="588"/>
                  </a:lnTo>
                  <a:lnTo>
                    <a:pt x="100" y="564"/>
                  </a:lnTo>
                  <a:lnTo>
                    <a:pt x="110" y="536"/>
                  </a:lnTo>
                  <a:lnTo>
                    <a:pt x="122" y="506"/>
                  </a:lnTo>
                  <a:lnTo>
                    <a:pt x="130" y="474"/>
                  </a:lnTo>
                  <a:lnTo>
                    <a:pt x="136" y="442"/>
                  </a:lnTo>
                  <a:lnTo>
                    <a:pt x="138" y="410"/>
                  </a:lnTo>
                  <a:lnTo>
                    <a:pt x="138" y="380"/>
                  </a:lnTo>
                  <a:lnTo>
                    <a:pt x="138" y="380"/>
                  </a:lnTo>
                  <a:lnTo>
                    <a:pt x="134" y="326"/>
                  </a:lnTo>
                  <a:lnTo>
                    <a:pt x="132" y="304"/>
                  </a:lnTo>
                  <a:lnTo>
                    <a:pt x="134" y="286"/>
                  </a:lnTo>
                  <a:lnTo>
                    <a:pt x="136" y="268"/>
                  </a:lnTo>
                  <a:lnTo>
                    <a:pt x="140" y="254"/>
                  </a:lnTo>
                  <a:lnTo>
                    <a:pt x="150" y="240"/>
                  </a:lnTo>
                  <a:lnTo>
                    <a:pt x="162" y="230"/>
                  </a:lnTo>
                  <a:lnTo>
                    <a:pt x="162" y="230"/>
                  </a:lnTo>
                  <a:lnTo>
                    <a:pt x="208" y="194"/>
                  </a:lnTo>
                  <a:lnTo>
                    <a:pt x="238" y="168"/>
                  </a:lnTo>
                  <a:lnTo>
                    <a:pt x="270" y="138"/>
                  </a:lnTo>
                  <a:lnTo>
                    <a:pt x="300" y="104"/>
                  </a:lnTo>
                  <a:lnTo>
                    <a:pt x="328" y="70"/>
                  </a:lnTo>
                  <a:lnTo>
                    <a:pt x="340" y="52"/>
                  </a:lnTo>
                  <a:lnTo>
                    <a:pt x="352" y="34"/>
                  </a:lnTo>
                  <a:lnTo>
                    <a:pt x="360" y="16"/>
                  </a:lnTo>
                  <a:lnTo>
                    <a:pt x="36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9" name="Freeform 32"/>
            <p:cNvSpPr>
              <a:spLocks/>
            </p:cNvSpPr>
            <p:nvPr/>
          </p:nvSpPr>
          <p:spPr bwMode="auto">
            <a:xfrm>
              <a:off x="5587051" y="2565593"/>
              <a:ext cx="102646" cy="340001"/>
            </a:xfrm>
            <a:custGeom>
              <a:avLst/>
              <a:gdLst>
                <a:gd name="T0" fmla="*/ 0 w 52"/>
                <a:gd name="T1" fmla="*/ 168 h 168"/>
                <a:gd name="T2" fmla="*/ 0 w 52"/>
                <a:gd name="T3" fmla="*/ 168 h 168"/>
                <a:gd name="T4" fmla="*/ 0 w 52"/>
                <a:gd name="T5" fmla="*/ 164 h 168"/>
                <a:gd name="T6" fmla="*/ 0 w 52"/>
                <a:gd name="T7" fmla="*/ 154 h 168"/>
                <a:gd name="T8" fmla="*/ 2 w 52"/>
                <a:gd name="T9" fmla="*/ 142 h 168"/>
                <a:gd name="T10" fmla="*/ 4 w 52"/>
                <a:gd name="T11" fmla="*/ 136 h 168"/>
                <a:gd name="T12" fmla="*/ 10 w 52"/>
                <a:gd name="T13" fmla="*/ 132 h 168"/>
                <a:gd name="T14" fmla="*/ 10 w 52"/>
                <a:gd name="T15" fmla="*/ 132 h 168"/>
                <a:gd name="T16" fmla="*/ 20 w 52"/>
                <a:gd name="T17" fmla="*/ 124 h 168"/>
                <a:gd name="T18" fmla="*/ 30 w 52"/>
                <a:gd name="T19" fmla="*/ 116 h 168"/>
                <a:gd name="T20" fmla="*/ 36 w 52"/>
                <a:gd name="T21" fmla="*/ 106 h 168"/>
                <a:gd name="T22" fmla="*/ 38 w 52"/>
                <a:gd name="T23" fmla="*/ 100 h 168"/>
                <a:gd name="T24" fmla="*/ 38 w 52"/>
                <a:gd name="T25" fmla="*/ 100 h 168"/>
                <a:gd name="T26" fmla="*/ 38 w 52"/>
                <a:gd name="T27" fmla="*/ 86 h 168"/>
                <a:gd name="T28" fmla="*/ 40 w 52"/>
                <a:gd name="T29" fmla="*/ 78 h 168"/>
                <a:gd name="T30" fmla="*/ 44 w 52"/>
                <a:gd name="T31" fmla="*/ 74 h 168"/>
                <a:gd name="T32" fmla="*/ 44 w 52"/>
                <a:gd name="T33" fmla="*/ 74 h 168"/>
                <a:gd name="T34" fmla="*/ 50 w 52"/>
                <a:gd name="T35" fmla="*/ 72 h 168"/>
                <a:gd name="T36" fmla="*/ 52 w 52"/>
                <a:gd name="T37" fmla="*/ 70 h 168"/>
                <a:gd name="T38" fmla="*/ 52 w 52"/>
                <a:gd name="T39" fmla="*/ 66 h 168"/>
                <a:gd name="T40" fmla="*/ 52 w 52"/>
                <a:gd name="T41" fmla="*/ 66 h 168"/>
                <a:gd name="T42" fmla="*/ 50 w 52"/>
                <a:gd name="T43" fmla="*/ 62 h 168"/>
                <a:gd name="T44" fmla="*/ 48 w 52"/>
                <a:gd name="T45" fmla="*/ 60 h 168"/>
                <a:gd name="T46" fmla="*/ 44 w 52"/>
                <a:gd name="T47" fmla="*/ 58 h 168"/>
                <a:gd name="T48" fmla="*/ 42 w 52"/>
                <a:gd name="T49" fmla="*/ 54 h 168"/>
                <a:gd name="T50" fmla="*/ 42 w 52"/>
                <a:gd name="T51" fmla="*/ 54 h 168"/>
                <a:gd name="T52" fmla="*/ 44 w 52"/>
                <a:gd name="T53" fmla="*/ 42 h 168"/>
                <a:gd name="T54" fmla="*/ 44 w 52"/>
                <a:gd name="T55" fmla="*/ 38 h 168"/>
                <a:gd name="T56" fmla="*/ 42 w 52"/>
                <a:gd name="T57" fmla="*/ 36 h 168"/>
                <a:gd name="T58" fmla="*/ 42 w 52"/>
                <a:gd name="T59" fmla="*/ 36 h 168"/>
                <a:gd name="T60" fmla="*/ 40 w 52"/>
                <a:gd name="T61" fmla="*/ 36 h 168"/>
                <a:gd name="T62" fmla="*/ 38 w 52"/>
                <a:gd name="T63" fmla="*/ 34 h 168"/>
                <a:gd name="T64" fmla="*/ 36 w 52"/>
                <a:gd name="T65" fmla="*/ 30 h 168"/>
                <a:gd name="T66" fmla="*/ 34 w 52"/>
                <a:gd name="T67" fmla="*/ 22 h 168"/>
                <a:gd name="T68" fmla="*/ 34 w 52"/>
                <a:gd name="T69" fmla="*/ 22 h 168"/>
                <a:gd name="T70" fmla="*/ 32 w 52"/>
                <a:gd name="T71" fmla="*/ 4 h 168"/>
                <a:gd name="T72" fmla="*/ 30 w 52"/>
                <a:gd name="T7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68">
                  <a:moveTo>
                    <a:pt x="0" y="168"/>
                  </a:moveTo>
                  <a:lnTo>
                    <a:pt x="0" y="168"/>
                  </a:lnTo>
                  <a:lnTo>
                    <a:pt x="0" y="164"/>
                  </a:lnTo>
                  <a:lnTo>
                    <a:pt x="0" y="154"/>
                  </a:lnTo>
                  <a:lnTo>
                    <a:pt x="2" y="142"/>
                  </a:lnTo>
                  <a:lnTo>
                    <a:pt x="4" y="136"/>
                  </a:lnTo>
                  <a:lnTo>
                    <a:pt x="10" y="132"/>
                  </a:lnTo>
                  <a:lnTo>
                    <a:pt x="10" y="132"/>
                  </a:lnTo>
                  <a:lnTo>
                    <a:pt x="20" y="124"/>
                  </a:lnTo>
                  <a:lnTo>
                    <a:pt x="30" y="116"/>
                  </a:lnTo>
                  <a:lnTo>
                    <a:pt x="36" y="106"/>
                  </a:lnTo>
                  <a:lnTo>
                    <a:pt x="38" y="100"/>
                  </a:lnTo>
                  <a:lnTo>
                    <a:pt x="38" y="100"/>
                  </a:lnTo>
                  <a:lnTo>
                    <a:pt x="38" y="86"/>
                  </a:lnTo>
                  <a:lnTo>
                    <a:pt x="40" y="78"/>
                  </a:lnTo>
                  <a:lnTo>
                    <a:pt x="44" y="74"/>
                  </a:lnTo>
                  <a:lnTo>
                    <a:pt x="44" y="74"/>
                  </a:lnTo>
                  <a:lnTo>
                    <a:pt x="50" y="72"/>
                  </a:lnTo>
                  <a:lnTo>
                    <a:pt x="52" y="70"/>
                  </a:lnTo>
                  <a:lnTo>
                    <a:pt x="52" y="66"/>
                  </a:lnTo>
                  <a:lnTo>
                    <a:pt x="52" y="66"/>
                  </a:lnTo>
                  <a:lnTo>
                    <a:pt x="50" y="62"/>
                  </a:lnTo>
                  <a:lnTo>
                    <a:pt x="48" y="60"/>
                  </a:lnTo>
                  <a:lnTo>
                    <a:pt x="44" y="58"/>
                  </a:lnTo>
                  <a:lnTo>
                    <a:pt x="42" y="54"/>
                  </a:lnTo>
                  <a:lnTo>
                    <a:pt x="42" y="54"/>
                  </a:lnTo>
                  <a:lnTo>
                    <a:pt x="44" y="42"/>
                  </a:lnTo>
                  <a:lnTo>
                    <a:pt x="44" y="38"/>
                  </a:lnTo>
                  <a:lnTo>
                    <a:pt x="42" y="36"/>
                  </a:lnTo>
                  <a:lnTo>
                    <a:pt x="42" y="36"/>
                  </a:lnTo>
                  <a:lnTo>
                    <a:pt x="40" y="36"/>
                  </a:lnTo>
                  <a:lnTo>
                    <a:pt x="38" y="34"/>
                  </a:lnTo>
                  <a:lnTo>
                    <a:pt x="36" y="30"/>
                  </a:lnTo>
                  <a:lnTo>
                    <a:pt x="34" y="22"/>
                  </a:lnTo>
                  <a:lnTo>
                    <a:pt x="34" y="22"/>
                  </a:lnTo>
                  <a:lnTo>
                    <a:pt x="32" y="4"/>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0" name="Freeform 33"/>
            <p:cNvSpPr>
              <a:spLocks/>
            </p:cNvSpPr>
            <p:nvPr/>
          </p:nvSpPr>
          <p:spPr bwMode="auto">
            <a:xfrm>
              <a:off x="5614687" y="2290354"/>
              <a:ext cx="829066" cy="809527"/>
            </a:xfrm>
            <a:custGeom>
              <a:avLst/>
              <a:gdLst>
                <a:gd name="T0" fmla="*/ 14 w 420"/>
                <a:gd name="T1" fmla="*/ 2 h 400"/>
                <a:gd name="T2" fmla="*/ 26 w 420"/>
                <a:gd name="T3" fmla="*/ 8 h 400"/>
                <a:gd name="T4" fmla="*/ 28 w 420"/>
                <a:gd name="T5" fmla="*/ 24 h 400"/>
                <a:gd name="T6" fmla="*/ 40 w 420"/>
                <a:gd name="T7" fmla="*/ 56 h 400"/>
                <a:gd name="T8" fmla="*/ 56 w 420"/>
                <a:gd name="T9" fmla="*/ 78 h 400"/>
                <a:gd name="T10" fmla="*/ 78 w 420"/>
                <a:gd name="T11" fmla="*/ 94 h 400"/>
                <a:gd name="T12" fmla="*/ 88 w 420"/>
                <a:gd name="T13" fmla="*/ 114 h 400"/>
                <a:gd name="T14" fmla="*/ 92 w 420"/>
                <a:gd name="T15" fmla="*/ 116 h 400"/>
                <a:gd name="T16" fmla="*/ 148 w 420"/>
                <a:gd name="T17" fmla="*/ 118 h 400"/>
                <a:gd name="T18" fmla="*/ 160 w 420"/>
                <a:gd name="T19" fmla="*/ 124 h 400"/>
                <a:gd name="T20" fmla="*/ 160 w 420"/>
                <a:gd name="T21" fmla="*/ 144 h 400"/>
                <a:gd name="T22" fmla="*/ 178 w 420"/>
                <a:gd name="T23" fmla="*/ 168 h 400"/>
                <a:gd name="T24" fmla="*/ 188 w 420"/>
                <a:gd name="T25" fmla="*/ 184 h 400"/>
                <a:gd name="T26" fmla="*/ 210 w 420"/>
                <a:gd name="T27" fmla="*/ 194 h 400"/>
                <a:gd name="T28" fmla="*/ 226 w 420"/>
                <a:gd name="T29" fmla="*/ 194 h 400"/>
                <a:gd name="T30" fmla="*/ 236 w 420"/>
                <a:gd name="T31" fmla="*/ 188 h 400"/>
                <a:gd name="T32" fmla="*/ 240 w 420"/>
                <a:gd name="T33" fmla="*/ 182 h 400"/>
                <a:gd name="T34" fmla="*/ 248 w 420"/>
                <a:gd name="T35" fmla="*/ 184 h 400"/>
                <a:gd name="T36" fmla="*/ 250 w 420"/>
                <a:gd name="T37" fmla="*/ 176 h 400"/>
                <a:gd name="T38" fmla="*/ 252 w 420"/>
                <a:gd name="T39" fmla="*/ 170 h 400"/>
                <a:gd name="T40" fmla="*/ 264 w 420"/>
                <a:gd name="T41" fmla="*/ 176 h 400"/>
                <a:gd name="T42" fmla="*/ 284 w 420"/>
                <a:gd name="T43" fmla="*/ 190 h 400"/>
                <a:gd name="T44" fmla="*/ 324 w 420"/>
                <a:gd name="T45" fmla="*/ 202 h 400"/>
                <a:gd name="T46" fmla="*/ 334 w 420"/>
                <a:gd name="T47" fmla="*/ 200 h 400"/>
                <a:gd name="T48" fmla="*/ 348 w 420"/>
                <a:gd name="T49" fmla="*/ 200 h 400"/>
                <a:gd name="T50" fmla="*/ 364 w 420"/>
                <a:gd name="T51" fmla="*/ 210 h 400"/>
                <a:gd name="T52" fmla="*/ 374 w 420"/>
                <a:gd name="T53" fmla="*/ 224 h 400"/>
                <a:gd name="T54" fmla="*/ 392 w 420"/>
                <a:gd name="T55" fmla="*/ 250 h 400"/>
                <a:gd name="T56" fmla="*/ 398 w 420"/>
                <a:gd name="T57" fmla="*/ 252 h 400"/>
                <a:gd name="T58" fmla="*/ 406 w 420"/>
                <a:gd name="T59" fmla="*/ 264 h 400"/>
                <a:gd name="T60" fmla="*/ 408 w 420"/>
                <a:gd name="T61" fmla="*/ 280 h 400"/>
                <a:gd name="T62" fmla="*/ 410 w 420"/>
                <a:gd name="T63" fmla="*/ 288 h 400"/>
                <a:gd name="T64" fmla="*/ 398 w 420"/>
                <a:gd name="T65" fmla="*/ 300 h 400"/>
                <a:gd name="T66" fmla="*/ 390 w 420"/>
                <a:gd name="T67" fmla="*/ 314 h 400"/>
                <a:gd name="T68" fmla="*/ 406 w 420"/>
                <a:gd name="T69" fmla="*/ 348 h 400"/>
                <a:gd name="T70" fmla="*/ 418 w 420"/>
                <a:gd name="T71" fmla="*/ 368 h 400"/>
                <a:gd name="T72" fmla="*/ 418 w 420"/>
                <a:gd name="T73" fmla="*/ 388 h 400"/>
                <a:gd name="T74" fmla="*/ 406 w 420"/>
                <a:gd name="T75" fmla="*/ 400 h 400"/>
                <a:gd name="T76" fmla="*/ 364 w 420"/>
                <a:gd name="T77" fmla="*/ 390 h 400"/>
                <a:gd name="T78" fmla="*/ 282 w 420"/>
                <a:gd name="T79" fmla="*/ 368 h 400"/>
                <a:gd name="T80" fmla="*/ 278 w 420"/>
                <a:gd name="T81" fmla="*/ 364 h 400"/>
                <a:gd name="T82" fmla="*/ 284 w 420"/>
                <a:gd name="T83" fmla="*/ 350 h 400"/>
                <a:gd name="T84" fmla="*/ 296 w 420"/>
                <a:gd name="T85" fmla="*/ 336 h 400"/>
                <a:gd name="T86" fmla="*/ 288 w 420"/>
                <a:gd name="T87" fmla="*/ 310 h 400"/>
                <a:gd name="T88" fmla="*/ 272 w 420"/>
                <a:gd name="T89" fmla="*/ 290 h 400"/>
                <a:gd name="T90" fmla="*/ 256 w 420"/>
                <a:gd name="T91" fmla="*/ 284 h 400"/>
                <a:gd name="T92" fmla="*/ 204 w 420"/>
                <a:gd name="T93" fmla="*/ 232 h 400"/>
                <a:gd name="T94" fmla="*/ 194 w 420"/>
                <a:gd name="T95" fmla="*/ 222 h 400"/>
                <a:gd name="T96" fmla="*/ 178 w 420"/>
                <a:gd name="T97" fmla="*/ 216 h 400"/>
                <a:gd name="T98" fmla="*/ 176 w 420"/>
                <a:gd name="T99" fmla="*/ 200 h 400"/>
                <a:gd name="T100" fmla="*/ 164 w 420"/>
                <a:gd name="T101" fmla="*/ 200 h 400"/>
                <a:gd name="T102" fmla="*/ 162 w 420"/>
                <a:gd name="T103" fmla="*/ 202 h 400"/>
                <a:gd name="T104" fmla="*/ 162 w 420"/>
                <a:gd name="T105" fmla="*/ 218 h 400"/>
                <a:gd name="T106" fmla="*/ 152 w 420"/>
                <a:gd name="T107" fmla="*/ 220 h 400"/>
                <a:gd name="T108" fmla="*/ 144 w 420"/>
                <a:gd name="T109" fmla="*/ 214 h 400"/>
                <a:gd name="T110" fmla="*/ 136 w 420"/>
                <a:gd name="T111" fmla="*/ 216 h 400"/>
                <a:gd name="T112" fmla="*/ 130 w 420"/>
                <a:gd name="T113" fmla="*/ 2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 h="400">
                  <a:moveTo>
                    <a:pt x="0" y="0"/>
                  </a:moveTo>
                  <a:lnTo>
                    <a:pt x="0" y="0"/>
                  </a:lnTo>
                  <a:lnTo>
                    <a:pt x="14" y="2"/>
                  </a:lnTo>
                  <a:lnTo>
                    <a:pt x="24" y="4"/>
                  </a:lnTo>
                  <a:lnTo>
                    <a:pt x="26" y="6"/>
                  </a:lnTo>
                  <a:lnTo>
                    <a:pt x="26" y="8"/>
                  </a:lnTo>
                  <a:lnTo>
                    <a:pt x="26" y="8"/>
                  </a:lnTo>
                  <a:lnTo>
                    <a:pt x="26" y="18"/>
                  </a:lnTo>
                  <a:lnTo>
                    <a:pt x="28" y="24"/>
                  </a:lnTo>
                  <a:lnTo>
                    <a:pt x="30" y="32"/>
                  </a:lnTo>
                  <a:lnTo>
                    <a:pt x="30" y="32"/>
                  </a:lnTo>
                  <a:lnTo>
                    <a:pt x="40" y="56"/>
                  </a:lnTo>
                  <a:lnTo>
                    <a:pt x="44" y="64"/>
                  </a:lnTo>
                  <a:lnTo>
                    <a:pt x="50" y="72"/>
                  </a:lnTo>
                  <a:lnTo>
                    <a:pt x="56" y="78"/>
                  </a:lnTo>
                  <a:lnTo>
                    <a:pt x="64" y="84"/>
                  </a:lnTo>
                  <a:lnTo>
                    <a:pt x="64" y="84"/>
                  </a:lnTo>
                  <a:lnTo>
                    <a:pt x="78" y="94"/>
                  </a:lnTo>
                  <a:lnTo>
                    <a:pt x="86" y="102"/>
                  </a:lnTo>
                  <a:lnTo>
                    <a:pt x="88" y="108"/>
                  </a:lnTo>
                  <a:lnTo>
                    <a:pt x="88" y="114"/>
                  </a:lnTo>
                  <a:lnTo>
                    <a:pt x="88" y="114"/>
                  </a:lnTo>
                  <a:lnTo>
                    <a:pt x="90" y="116"/>
                  </a:lnTo>
                  <a:lnTo>
                    <a:pt x="92" y="116"/>
                  </a:lnTo>
                  <a:lnTo>
                    <a:pt x="100" y="118"/>
                  </a:lnTo>
                  <a:lnTo>
                    <a:pt x="122" y="118"/>
                  </a:lnTo>
                  <a:lnTo>
                    <a:pt x="148" y="118"/>
                  </a:lnTo>
                  <a:lnTo>
                    <a:pt x="160" y="118"/>
                  </a:lnTo>
                  <a:lnTo>
                    <a:pt x="160" y="118"/>
                  </a:lnTo>
                  <a:lnTo>
                    <a:pt x="160" y="124"/>
                  </a:lnTo>
                  <a:lnTo>
                    <a:pt x="158" y="130"/>
                  </a:lnTo>
                  <a:lnTo>
                    <a:pt x="158" y="138"/>
                  </a:lnTo>
                  <a:lnTo>
                    <a:pt x="160" y="144"/>
                  </a:lnTo>
                  <a:lnTo>
                    <a:pt x="162" y="148"/>
                  </a:lnTo>
                  <a:lnTo>
                    <a:pt x="162" y="148"/>
                  </a:lnTo>
                  <a:lnTo>
                    <a:pt x="178" y="168"/>
                  </a:lnTo>
                  <a:lnTo>
                    <a:pt x="184" y="178"/>
                  </a:lnTo>
                  <a:lnTo>
                    <a:pt x="188" y="184"/>
                  </a:lnTo>
                  <a:lnTo>
                    <a:pt x="188" y="184"/>
                  </a:lnTo>
                  <a:lnTo>
                    <a:pt x="192" y="188"/>
                  </a:lnTo>
                  <a:lnTo>
                    <a:pt x="200" y="192"/>
                  </a:lnTo>
                  <a:lnTo>
                    <a:pt x="210" y="194"/>
                  </a:lnTo>
                  <a:lnTo>
                    <a:pt x="216" y="196"/>
                  </a:lnTo>
                  <a:lnTo>
                    <a:pt x="216" y="196"/>
                  </a:lnTo>
                  <a:lnTo>
                    <a:pt x="226" y="194"/>
                  </a:lnTo>
                  <a:lnTo>
                    <a:pt x="232" y="192"/>
                  </a:lnTo>
                  <a:lnTo>
                    <a:pt x="236" y="188"/>
                  </a:lnTo>
                  <a:lnTo>
                    <a:pt x="236" y="188"/>
                  </a:lnTo>
                  <a:lnTo>
                    <a:pt x="236" y="182"/>
                  </a:lnTo>
                  <a:lnTo>
                    <a:pt x="238" y="182"/>
                  </a:lnTo>
                  <a:lnTo>
                    <a:pt x="240" y="182"/>
                  </a:lnTo>
                  <a:lnTo>
                    <a:pt x="240" y="182"/>
                  </a:lnTo>
                  <a:lnTo>
                    <a:pt x="246" y="184"/>
                  </a:lnTo>
                  <a:lnTo>
                    <a:pt x="248" y="184"/>
                  </a:lnTo>
                  <a:lnTo>
                    <a:pt x="250" y="182"/>
                  </a:lnTo>
                  <a:lnTo>
                    <a:pt x="250" y="182"/>
                  </a:lnTo>
                  <a:lnTo>
                    <a:pt x="250" y="176"/>
                  </a:lnTo>
                  <a:lnTo>
                    <a:pt x="250" y="172"/>
                  </a:lnTo>
                  <a:lnTo>
                    <a:pt x="252" y="170"/>
                  </a:lnTo>
                  <a:lnTo>
                    <a:pt x="252" y="170"/>
                  </a:lnTo>
                  <a:lnTo>
                    <a:pt x="254" y="170"/>
                  </a:lnTo>
                  <a:lnTo>
                    <a:pt x="256" y="170"/>
                  </a:lnTo>
                  <a:lnTo>
                    <a:pt x="264" y="176"/>
                  </a:lnTo>
                  <a:lnTo>
                    <a:pt x="272" y="184"/>
                  </a:lnTo>
                  <a:lnTo>
                    <a:pt x="284" y="190"/>
                  </a:lnTo>
                  <a:lnTo>
                    <a:pt x="284" y="190"/>
                  </a:lnTo>
                  <a:lnTo>
                    <a:pt x="298" y="196"/>
                  </a:lnTo>
                  <a:lnTo>
                    <a:pt x="308" y="200"/>
                  </a:lnTo>
                  <a:lnTo>
                    <a:pt x="324" y="202"/>
                  </a:lnTo>
                  <a:lnTo>
                    <a:pt x="324" y="202"/>
                  </a:lnTo>
                  <a:lnTo>
                    <a:pt x="330" y="202"/>
                  </a:lnTo>
                  <a:lnTo>
                    <a:pt x="334" y="200"/>
                  </a:lnTo>
                  <a:lnTo>
                    <a:pt x="334" y="200"/>
                  </a:lnTo>
                  <a:lnTo>
                    <a:pt x="344" y="200"/>
                  </a:lnTo>
                  <a:lnTo>
                    <a:pt x="348" y="200"/>
                  </a:lnTo>
                  <a:lnTo>
                    <a:pt x="352" y="200"/>
                  </a:lnTo>
                  <a:lnTo>
                    <a:pt x="352" y="200"/>
                  </a:lnTo>
                  <a:lnTo>
                    <a:pt x="364" y="210"/>
                  </a:lnTo>
                  <a:lnTo>
                    <a:pt x="370" y="216"/>
                  </a:lnTo>
                  <a:lnTo>
                    <a:pt x="374" y="224"/>
                  </a:lnTo>
                  <a:lnTo>
                    <a:pt x="374" y="224"/>
                  </a:lnTo>
                  <a:lnTo>
                    <a:pt x="378" y="232"/>
                  </a:lnTo>
                  <a:lnTo>
                    <a:pt x="386" y="242"/>
                  </a:lnTo>
                  <a:lnTo>
                    <a:pt x="392" y="250"/>
                  </a:lnTo>
                  <a:lnTo>
                    <a:pt x="396" y="252"/>
                  </a:lnTo>
                  <a:lnTo>
                    <a:pt x="398" y="252"/>
                  </a:lnTo>
                  <a:lnTo>
                    <a:pt x="398" y="252"/>
                  </a:lnTo>
                  <a:lnTo>
                    <a:pt x="402" y="254"/>
                  </a:lnTo>
                  <a:lnTo>
                    <a:pt x="404" y="256"/>
                  </a:lnTo>
                  <a:lnTo>
                    <a:pt x="406" y="264"/>
                  </a:lnTo>
                  <a:lnTo>
                    <a:pt x="406" y="276"/>
                  </a:lnTo>
                  <a:lnTo>
                    <a:pt x="406" y="276"/>
                  </a:lnTo>
                  <a:lnTo>
                    <a:pt x="408" y="280"/>
                  </a:lnTo>
                  <a:lnTo>
                    <a:pt x="410" y="284"/>
                  </a:lnTo>
                  <a:lnTo>
                    <a:pt x="410" y="288"/>
                  </a:lnTo>
                  <a:lnTo>
                    <a:pt x="410" y="288"/>
                  </a:lnTo>
                  <a:lnTo>
                    <a:pt x="408" y="290"/>
                  </a:lnTo>
                  <a:lnTo>
                    <a:pt x="404" y="294"/>
                  </a:lnTo>
                  <a:lnTo>
                    <a:pt x="398" y="300"/>
                  </a:lnTo>
                  <a:lnTo>
                    <a:pt x="394" y="306"/>
                  </a:lnTo>
                  <a:lnTo>
                    <a:pt x="394" y="306"/>
                  </a:lnTo>
                  <a:lnTo>
                    <a:pt x="390" y="314"/>
                  </a:lnTo>
                  <a:lnTo>
                    <a:pt x="392" y="324"/>
                  </a:lnTo>
                  <a:lnTo>
                    <a:pt x="396" y="334"/>
                  </a:lnTo>
                  <a:lnTo>
                    <a:pt x="406" y="348"/>
                  </a:lnTo>
                  <a:lnTo>
                    <a:pt x="406" y="348"/>
                  </a:lnTo>
                  <a:lnTo>
                    <a:pt x="418" y="366"/>
                  </a:lnTo>
                  <a:lnTo>
                    <a:pt x="418" y="368"/>
                  </a:lnTo>
                  <a:lnTo>
                    <a:pt x="418" y="368"/>
                  </a:lnTo>
                  <a:lnTo>
                    <a:pt x="420" y="374"/>
                  </a:lnTo>
                  <a:lnTo>
                    <a:pt x="418" y="388"/>
                  </a:lnTo>
                  <a:lnTo>
                    <a:pt x="416" y="394"/>
                  </a:lnTo>
                  <a:lnTo>
                    <a:pt x="412" y="398"/>
                  </a:lnTo>
                  <a:lnTo>
                    <a:pt x="406" y="400"/>
                  </a:lnTo>
                  <a:lnTo>
                    <a:pt x="394" y="398"/>
                  </a:lnTo>
                  <a:lnTo>
                    <a:pt x="394" y="398"/>
                  </a:lnTo>
                  <a:lnTo>
                    <a:pt x="364" y="390"/>
                  </a:lnTo>
                  <a:lnTo>
                    <a:pt x="324" y="382"/>
                  </a:lnTo>
                  <a:lnTo>
                    <a:pt x="292" y="374"/>
                  </a:lnTo>
                  <a:lnTo>
                    <a:pt x="282" y="368"/>
                  </a:lnTo>
                  <a:lnTo>
                    <a:pt x="278" y="366"/>
                  </a:lnTo>
                  <a:lnTo>
                    <a:pt x="278" y="364"/>
                  </a:lnTo>
                  <a:lnTo>
                    <a:pt x="278" y="364"/>
                  </a:lnTo>
                  <a:lnTo>
                    <a:pt x="278" y="360"/>
                  </a:lnTo>
                  <a:lnTo>
                    <a:pt x="280" y="356"/>
                  </a:lnTo>
                  <a:lnTo>
                    <a:pt x="284" y="350"/>
                  </a:lnTo>
                  <a:lnTo>
                    <a:pt x="292" y="344"/>
                  </a:lnTo>
                  <a:lnTo>
                    <a:pt x="296" y="336"/>
                  </a:lnTo>
                  <a:lnTo>
                    <a:pt x="296" y="336"/>
                  </a:lnTo>
                  <a:lnTo>
                    <a:pt x="296" y="332"/>
                  </a:lnTo>
                  <a:lnTo>
                    <a:pt x="294" y="326"/>
                  </a:lnTo>
                  <a:lnTo>
                    <a:pt x="288" y="310"/>
                  </a:lnTo>
                  <a:lnTo>
                    <a:pt x="284" y="302"/>
                  </a:lnTo>
                  <a:lnTo>
                    <a:pt x="278" y="296"/>
                  </a:lnTo>
                  <a:lnTo>
                    <a:pt x="272" y="290"/>
                  </a:lnTo>
                  <a:lnTo>
                    <a:pt x="264" y="288"/>
                  </a:lnTo>
                  <a:lnTo>
                    <a:pt x="264" y="288"/>
                  </a:lnTo>
                  <a:lnTo>
                    <a:pt x="256" y="284"/>
                  </a:lnTo>
                  <a:lnTo>
                    <a:pt x="246" y="276"/>
                  </a:lnTo>
                  <a:lnTo>
                    <a:pt x="224" y="254"/>
                  </a:lnTo>
                  <a:lnTo>
                    <a:pt x="204" y="232"/>
                  </a:lnTo>
                  <a:lnTo>
                    <a:pt x="198" y="224"/>
                  </a:lnTo>
                  <a:lnTo>
                    <a:pt x="194" y="222"/>
                  </a:lnTo>
                  <a:lnTo>
                    <a:pt x="194" y="222"/>
                  </a:lnTo>
                  <a:lnTo>
                    <a:pt x="186" y="220"/>
                  </a:lnTo>
                  <a:lnTo>
                    <a:pt x="178" y="216"/>
                  </a:lnTo>
                  <a:lnTo>
                    <a:pt x="178" y="216"/>
                  </a:lnTo>
                  <a:lnTo>
                    <a:pt x="178" y="212"/>
                  </a:lnTo>
                  <a:lnTo>
                    <a:pt x="176" y="208"/>
                  </a:lnTo>
                  <a:lnTo>
                    <a:pt x="176" y="200"/>
                  </a:lnTo>
                  <a:lnTo>
                    <a:pt x="176" y="200"/>
                  </a:lnTo>
                  <a:lnTo>
                    <a:pt x="170" y="200"/>
                  </a:lnTo>
                  <a:lnTo>
                    <a:pt x="164" y="200"/>
                  </a:lnTo>
                  <a:lnTo>
                    <a:pt x="162" y="200"/>
                  </a:lnTo>
                  <a:lnTo>
                    <a:pt x="162" y="202"/>
                  </a:lnTo>
                  <a:lnTo>
                    <a:pt x="162" y="202"/>
                  </a:lnTo>
                  <a:lnTo>
                    <a:pt x="162" y="212"/>
                  </a:lnTo>
                  <a:lnTo>
                    <a:pt x="162" y="216"/>
                  </a:lnTo>
                  <a:lnTo>
                    <a:pt x="162" y="218"/>
                  </a:lnTo>
                  <a:lnTo>
                    <a:pt x="162" y="218"/>
                  </a:lnTo>
                  <a:lnTo>
                    <a:pt x="156" y="218"/>
                  </a:lnTo>
                  <a:lnTo>
                    <a:pt x="152" y="220"/>
                  </a:lnTo>
                  <a:lnTo>
                    <a:pt x="150" y="218"/>
                  </a:lnTo>
                  <a:lnTo>
                    <a:pt x="150" y="218"/>
                  </a:lnTo>
                  <a:lnTo>
                    <a:pt x="144" y="214"/>
                  </a:lnTo>
                  <a:lnTo>
                    <a:pt x="142" y="214"/>
                  </a:lnTo>
                  <a:lnTo>
                    <a:pt x="138" y="214"/>
                  </a:lnTo>
                  <a:lnTo>
                    <a:pt x="136" y="216"/>
                  </a:lnTo>
                  <a:lnTo>
                    <a:pt x="134" y="222"/>
                  </a:lnTo>
                  <a:lnTo>
                    <a:pt x="132" y="232"/>
                  </a:lnTo>
                  <a:lnTo>
                    <a:pt x="130" y="2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1" name="Freeform 34"/>
            <p:cNvSpPr>
              <a:spLocks/>
            </p:cNvSpPr>
            <p:nvPr/>
          </p:nvSpPr>
          <p:spPr bwMode="auto">
            <a:xfrm>
              <a:off x="5673906" y="1865352"/>
              <a:ext cx="1247547" cy="935004"/>
            </a:xfrm>
            <a:custGeom>
              <a:avLst/>
              <a:gdLst>
                <a:gd name="T0" fmla="*/ 18 w 632"/>
                <a:gd name="T1" fmla="*/ 242 h 462"/>
                <a:gd name="T2" fmla="*/ 32 w 632"/>
                <a:gd name="T3" fmla="*/ 240 h 462"/>
                <a:gd name="T4" fmla="*/ 66 w 632"/>
                <a:gd name="T5" fmla="*/ 238 h 462"/>
                <a:gd name="T6" fmla="*/ 82 w 632"/>
                <a:gd name="T7" fmla="*/ 236 h 462"/>
                <a:gd name="T8" fmla="*/ 106 w 632"/>
                <a:gd name="T9" fmla="*/ 222 h 462"/>
                <a:gd name="T10" fmla="*/ 134 w 632"/>
                <a:gd name="T11" fmla="*/ 220 h 462"/>
                <a:gd name="T12" fmla="*/ 158 w 632"/>
                <a:gd name="T13" fmla="*/ 216 h 462"/>
                <a:gd name="T14" fmla="*/ 158 w 632"/>
                <a:gd name="T15" fmla="*/ 172 h 462"/>
                <a:gd name="T16" fmla="*/ 162 w 632"/>
                <a:gd name="T17" fmla="*/ 160 h 462"/>
                <a:gd name="T18" fmla="*/ 186 w 632"/>
                <a:gd name="T19" fmla="*/ 162 h 462"/>
                <a:gd name="T20" fmla="*/ 212 w 632"/>
                <a:gd name="T21" fmla="*/ 148 h 462"/>
                <a:gd name="T22" fmla="*/ 212 w 632"/>
                <a:gd name="T23" fmla="*/ 122 h 462"/>
                <a:gd name="T24" fmla="*/ 206 w 632"/>
                <a:gd name="T25" fmla="*/ 94 h 462"/>
                <a:gd name="T26" fmla="*/ 228 w 632"/>
                <a:gd name="T27" fmla="*/ 76 h 462"/>
                <a:gd name="T28" fmla="*/ 230 w 632"/>
                <a:gd name="T29" fmla="*/ 64 h 462"/>
                <a:gd name="T30" fmla="*/ 254 w 632"/>
                <a:gd name="T31" fmla="*/ 48 h 462"/>
                <a:gd name="T32" fmla="*/ 280 w 632"/>
                <a:gd name="T33" fmla="*/ 38 h 462"/>
                <a:gd name="T34" fmla="*/ 312 w 632"/>
                <a:gd name="T35" fmla="*/ 36 h 462"/>
                <a:gd name="T36" fmla="*/ 362 w 632"/>
                <a:gd name="T37" fmla="*/ 26 h 462"/>
                <a:gd name="T38" fmla="*/ 406 w 632"/>
                <a:gd name="T39" fmla="*/ 20 h 462"/>
                <a:gd name="T40" fmla="*/ 440 w 632"/>
                <a:gd name="T41" fmla="*/ 0 h 462"/>
                <a:gd name="T42" fmla="*/ 496 w 632"/>
                <a:gd name="T43" fmla="*/ 26 h 462"/>
                <a:gd name="T44" fmla="*/ 506 w 632"/>
                <a:gd name="T45" fmla="*/ 42 h 462"/>
                <a:gd name="T46" fmla="*/ 500 w 632"/>
                <a:gd name="T47" fmla="*/ 70 h 462"/>
                <a:gd name="T48" fmla="*/ 538 w 632"/>
                <a:gd name="T49" fmla="*/ 78 h 462"/>
                <a:gd name="T50" fmla="*/ 574 w 632"/>
                <a:gd name="T51" fmla="*/ 84 h 462"/>
                <a:gd name="T52" fmla="*/ 592 w 632"/>
                <a:gd name="T53" fmla="*/ 106 h 462"/>
                <a:gd name="T54" fmla="*/ 598 w 632"/>
                <a:gd name="T55" fmla="*/ 156 h 462"/>
                <a:gd name="T56" fmla="*/ 630 w 632"/>
                <a:gd name="T57" fmla="*/ 242 h 462"/>
                <a:gd name="T58" fmla="*/ 608 w 632"/>
                <a:gd name="T59" fmla="*/ 288 h 462"/>
                <a:gd name="T60" fmla="*/ 576 w 632"/>
                <a:gd name="T61" fmla="*/ 296 h 462"/>
                <a:gd name="T62" fmla="*/ 540 w 632"/>
                <a:gd name="T63" fmla="*/ 268 h 462"/>
                <a:gd name="T64" fmla="*/ 494 w 632"/>
                <a:gd name="T65" fmla="*/ 282 h 462"/>
                <a:gd name="T66" fmla="*/ 426 w 632"/>
                <a:gd name="T67" fmla="*/ 290 h 462"/>
                <a:gd name="T68" fmla="*/ 390 w 632"/>
                <a:gd name="T69" fmla="*/ 308 h 462"/>
                <a:gd name="T70" fmla="*/ 362 w 632"/>
                <a:gd name="T71" fmla="*/ 338 h 462"/>
                <a:gd name="T72" fmla="*/ 350 w 632"/>
                <a:gd name="T73" fmla="*/ 346 h 462"/>
                <a:gd name="T74" fmla="*/ 312 w 632"/>
                <a:gd name="T75" fmla="*/ 360 h 462"/>
                <a:gd name="T76" fmla="*/ 340 w 632"/>
                <a:gd name="T77" fmla="*/ 366 h 462"/>
                <a:gd name="T78" fmla="*/ 360 w 632"/>
                <a:gd name="T79" fmla="*/ 372 h 462"/>
                <a:gd name="T80" fmla="*/ 366 w 632"/>
                <a:gd name="T81" fmla="*/ 374 h 462"/>
                <a:gd name="T82" fmla="*/ 370 w 632"/>
                <a:gd name="T83" fmla="*/ 366 h 462"/>
                <a:gd name="T84" fmla="*/ 380 w 632"/>
                <a:gd name="T85" fmla="*/ 372 h 462"/>
                <a:gd name="T86" fmla="*/ 384 w 632"/>
                <a:gd name="T87" fmla="*/ 388 h 462"/>
                <a:gd name="T88" fmla="*/ 384 w 632"/>
                <a:gd name="T89" fmla="*/ 398 h 462"/>
                <a:gd name="T90" fmla="*/ 398 w 632"/>
                <a:gd name="T91" fmla="*/ 398 h 462"/>
                <a:gd name="T92" fmla="*/ 410 w 632"/>
                <a:gd name="T93" fmla="*/ 396 h 462"/>
                <a:gd name="T94" fmla="*/ 420 w 632"/>
                <a:gd name="T95" fmla="*/ 424 h 462"/>
                <a:gd name="T96" fmla="*/ 402 w 632"/>
                <a:gd name="T97" fmla="*/ 418 h 462"/>
                <a:gd name="T98" fmla="*/ 396 w 632"/>
                <a:gd name="T99" fmla="*/ 428 h 462"/>
                <a:gd name="T100" fmla="*/ 384 w 632"/>
                <a:gd name="T101" fmla="*/ 428 h 462"/>
                <a:gd name="T102" fmla="*/ 378 w 632"/>
                <a:gd name="T103" fmla="*/ 404 h 462"/>
                <a:gd name="T104" fmla="*/ 374 w 632"/>
                <a:gd name="T105" fmla="*/ 392 h 462"/>
                <a:gd name="T106" fmla="*/ 358 w 632"/>
                <a:gd name="T107" fmla="*/ 398 h 462"/>
                <a:gd name="T108" fmla="*/ 360 w 632"/>
                <a:gd name="T109" fmla="*/ 414 h 462"/>
                <a:gd name="T110" fmla="*/ 370 w 632"/>
                <a:gd name="T111" fmla="*/ 42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2" h="462">
                  <a:moveTo>
                    <a:pt x="0" y="236"/>
                  </a:moveTo>
                  <a:lnTo>
                    <a:pt x="0" y="236"/>
                  </a:lnTo>
                  <a:lnTo>
                    <a:pt x="8" y="238"/>
                  </a:lnTo>
                  <a:lnTo>
                    <a:pt x="18" y="242"/>
                  </a:lnTo>
                  <a:lnTo>
                    <a:pt x="18" y="242"/>
                  </a:lnTo>
                  <a:lnTo>
                    <a:pt x="22" y="242"/>
                  </a:lnTo>
                  <a:lnTo>
                    <a:pt x="26" y="242"/>
                  </a:lnTo>
                  <a:lnTo>
                    <a:pt x="32" y="240"/>
                  </a:lnTo>
                  <a:lnTo>
                    <a:pt x="38" y="238"/>
                  </a:lnTo>
                  <a:lnTo>
                    <a:pt x="38" y="238"/>
                  </a:lnTo>
                  <a:lnTo>
                    <a:pt x="56" y="238"/>
                  </a:lnTo>
                  <a:lnTo>
                    <a:pt x="66" y="238"/>
                  </a:lnTo>
                  <a:lnTo>
                    <a:pt x="76" y="238"/>
                  </a:lnTo>
                  <a:lnTo>
                    <a:pt x="76" y="238"/>
                  </a:lnTo>
                  <a:lnTo>
                    <a:pt x="80" y="238"/>
                  </a:lnTo>
                  <a:lnTo>
                    <a:pt x="82" y="236"/>
                  </a:lnTo>
                  <a:lnTo>
                    <a:pt x="90" y="232"/>
                  </a:lnTo>
                  <a:lnTo>
                    <a:pt x="98" y="226"/>
                  </a:lnTo>
                  <a:lnTo>
                    <a:pt x="102" y="224"/>
                  </a:lnTo>
                  <a:lnTo>
                    <a:pt x="106" y="222"/>
                  </a:lnTo>
                  <a:lnTo>
                    <a:pt x="106" y="222"/>
                  </a:lnTo>
                  <a:lnTo>
                    <a:pt x="118" y="222"/>
                  </a:lnTo>
                  <a:lnTo>
                    <a:pt x="134" y="220"/>
                  </a:lnTo>
                  <a:lnTo>
                    <a:pt x="134" y="220"/>
                  </a:lnTo>
                  <a:lnTo>
                    <a:pt x="144" y="220"/>
                  </a:lnTo>
                  <a:lnTo>
                    <a:pt x="156" y="218"/>
                  </a:lnTo>
                  <a:lnTo>
                    <a:pt x="156" y="218"/>
                  </a:lnTo>
                  <a:lnTo>
                    <a:pt x="158" y="216"/>
                  </a:lnTo>
                  <a:lnTo>
                    <a:pt x="160" y="214"/>
                  </a:lnTo>
                  <a:lnTo>
                    <a:pt x="162" y="208"/>
                  </a:lnTo>
                  <a:lnTo>
                    <a:pt x="162" y="190"/>
                  </a:lnTo>
                  <a:lnTo>
                    <a:pt x="158" y="172"/>
                  </a:lnTo>
                  <a:lnTo>
                    <a:pt x="158" y="164"/>
                  </a:lnTo>
                  <a:lnTo>
                    <a:pt x="158" y="162"/>
                  </a:lnTo>
                  <a:lnTo>
                    <a:pt x="158" y="162"/>
                  </a:lnTo>
                  <a:lnTo>
                    <a:pt x="162" y="160"/>
                  </a:lnTo>
                  <a:lnTo>
                    <a:pt x="164" y="160"/>
                  </a:lnTo>
                  <a:lnTo>
                    <a:pt x="172" y="160"/>
                  </a:lnTo>
                  <a:lnTo>
                    <a:pt x="186" y="162"/>
                  </a:lnTo>
                  <a:lnTo>
                    <a:pt x="186" y="162"/>
                  </a:lnTo>
                  <a:lnTo>
                    <a:pt x="194" y="160"/>
                  </a:lnTo>
                  <a:lnTo>
                    <a:pt x="200" y="158"/>
                  </a:lnTo>
                  <a:lnTo>
                    <a:pt x="206" y="154"/>
                  </a:lnTo>
                  <a:lnTo>
                    <a:pt x="212" y="148"/>
                  </a:lnTo>
                  <a:lnTo>
                    <a:pt x="216" y="138"/>
                  </a:lnTo>
                  <a:lnTo>
                    <a:pt x="218" y="130"/>
                  </a:lnTo>
                  <a:lnTo>
                    <a:pt x="218" y="130"/>
                  </a:lnTo>
                  <a:lnTo>
                    <a:pt x="212" y="122"/>
                  </a:lnTo>
                  <a:lnTo>
                    <a:pt x="208" y="110"/>
                  </a:lnTo>
                  <a:lnTo>
                    <a:pt x="208" y="110"/>
                  </a:lnTo>
                  <a:lnTo>
                    <a:pt x="206" y="100"/>
                  </a:lnTo>
                  <a:lnTo>
                    <a:pt x="206" y="94"/>
                  </a:lnTo>
                  <a:lnTo>
                    <a:pt x="210" y="92"/>
                  </a:lnTo>
                  <a:lnTo>
                    <a:pt x="210" y="92"/>
                  </a:lnTo>
                  <a:lnTo>
                    <a:pt x="220" y="86"/>
                  </a:lnTo>
                  <a:lnTo>
                    <a:pt x="228" y="76"/>
                  </a:lnTo>
                  <a:lnTo>
                    <a:pt x="228" y="76"/>
                  </a:lnTo>
                  <a:lnTo>
                    <a:pt x="230" y="72"/>
                  </a:lnTo>
                  <a:lnTo>
                    <a:pt x="230" y="68"/>
                  </a:lnTo>
                  <a:lnTo>
                    <a:pt x="230" y="64"/>
                  </a:lnTo>
                  <a:lnTo>
                    <a:pt x="234" y="62"/>
                  </a:lnTo>
                  <a:lnTo>
                    <a:pt x="234" y="62"/>
                  </a:lnTo>
                  <a:lnTo>
                    <a:pt x="242" y="56"/>
                  </a:lnTo>
                  <a:lnTo>
                    <a:pt x="254" y="48"/>
                  </a:lnTo>
                  <a:lnTo>
                    <a:pt x="268" y="40"/>
                  </a:lnTo>
                  <a:lnTo>
                    <a:pt x="274" y="38"/>
                  </a:lnTo>
                  <a:lnTo>
                    <a:pt x="280" y="38"/>
                  </a:lnTo>
                  <a:lnTo>
                    <a:pt x="280" y="38"/>
                  </a:lnTo>
                  <a:lnTo>
                    <a:pt x="300" y="42"/>
                  </a:lnTo>
                  <a:lnTo>
                    <a:pt x="310" y="42"/>
                  </a:lnTo>
                  <a:lnTo>
                    <a:pt x="310" y="42"/>
                  </a:lnTo>
                  <a:lnTo>
                    <a:pt x="312" y="36"/>
                  </a:lnTo>
                  <a:lnTo>
                    <a:pt x="316" y="32"/>
                  </a:lnTo>
                  <a:lnTo>
                    <a:pt x="320" y="30"/>
                  </a:lnTo>
                  <a:lnTo>
                    <a:pt x="320" y="30"/>
                  </a:lnTo>
                  <a:lnTo>
                    <a:pt x="362" y="26"/>
                  </a:lnTo>
                  <a:lnTo>
                    <a:pt x="390" y="24"/>
                  </a:lnTo>
                  <a:lnTo>
                    <a:pt x="400" y="22"/>
                  </a:lnTo>
                  <a:lnTo>
                    <a:pt x="406" y="20"/>
                  </a:lnTo>
                  <a:lnTo>
                    <a:pt x="406" y="20"/>
                  </a:lnTo>
                  <a:lnTo>
                    <a:pt x="422" y="6"/>
                  </a:lnTo>
                  <a:lnTo>
                    <a:pt x="432" y="2"/>
                  </a:lnTo>
                  <a:lnTo>
                    <a:pt x="436" y="0"/>
                  </a:lnTo>
                  <a:lnTo>
                    <a:pt x="440" y="0"/>
                  </a:lnTo>
                  <a:lnTo>
                    <a:pt x="440" y="0"/>
                  </a:lnTo>
                  <a:lnTo>
                    <a:pt x="456" y="6"/>
                  </a:lnTo>
                  <a:lnTo>
                    <a:pt x="476" y="16"/>
                  </a:lnTo>
                  <a:lnTo>
                    <a:pt x="496" y="26"/>
                  </a:lnTo>
                  <a:lnTo>
                    <a:pt x="502" y="32"/>
                  </a:lnTo>
                  <a:lnTo>
                    <a:pt x="506" y="36"/>
                  </a:lnTo>
                  <a:lnTo>
                    <a:pt x="506" y="36"/>
                  </a:lnTo>
                  <a:lnTo>
                    <a:pt x="506" y="42"/>
                  </a:lnTo>
                  <a:lnTo>
                    <a:pt x="504" y="46"/>
                  </a:lnTo>
                  <a:lnTo>
                    <a:pt x="500" y="58"/>
                  </a:lnTo>
                  <a:lnTo>
                    <a:pt x="500" y="64"/>
                  </a:lnTo>
                  <a:lnTo>
                    <a:pt x="500" y="70"/>
                  </a:lnTo>
                  <a:lnTo>
                    <a:pt x="502" y="72"/>
                  </a:lnTo>
                  <a:lnTo>
                    <a:pt x="508" y="74"/>
                  </a:lnTo>
                  <a:lnTo>
                    <a:pt x="508" y="74"/>
                  </a:lnTo>
                  <a:lnTo>
                    <a:pt x="538" y="78"/>
                  </a:lnTo>
                  <a:lnTo>
                    <a:pt x="554" y="78"/>
                  </a:lnTo>
                  <a:lnTo>
                    <a:pt x="566" y="82"/>
                  </a:lnTo>
                  <a:lnTo>
                    <a:pt x="566" y="82"/>
                  </a:lnTo>
                  <a:lnTo>
                    <a:pt x="574" y="84"/>
                  </a:lnTo>
                  <a:lnTo>
                    <a:pt x="580" y="90"/>
                  </a:lnTo>
                  <a:lnTo>
                    <a:pt x="586" y="96"/>
                  </a:lnTo>
                  <a:lnTo>
                    <a:pt x="592" y="106"/>
                  </a:lnTo>
                  <a:lnTo>
                    <a:pt x="592" y="106"/>
                  </a:lnTo>
                  <a:lnTo>
                    <a:pt x="594" y="120"/>
                  </a:lnTo>
                  <a:lnTo>
                    <a:pt x="596" y="136"/>
                  </a:lnTo>
                  <a:lnTo>
                    <a:pt x="598" y="156"/>
                  </a:lnTo>
                  <a:lnTo>
                    <a:pt x="598" y="156"/>
                  </a:lnTo>
                  <a:lnTo>
                    <a:pt x="630" y="228"/>
                  </a:lnTo>
                  <a:lnTo>
                    <a:pt x="630" y="228"/>
                  </a:lnTo>
                  <a:lnTo>
                    <a:pt x="632" y="232"/>
                  </a:lnTo>
                  <a:lnTo>
                    <a:pt x="630" y="242"/>
                  </a:lnTo>
                  <a:lnTo>
                    <a:pt x="628" y="254"/>
                  </a:lnTo>
                  <a:lnTo>
                    <a:pt x="624" y="266"/>
                  </a:lnTo>
                  <a:lnTo>
                    <a:pt x="618" y="278"/>
                  </a:lnTo>
                  <a:lnTo>
                    <a:pt x="608" y="288"/>
                  </a:lnTo>
                  <a:lnTo>
                    <a:pt x="602" y="292"/>
                  </a:lnTo>
                  <a:lnTo>
                    <a:pt x="594" y="294"/>
                  </a:lnTo>
                  <a:lnTo>
                    <a:pt x="586" y="296"/>
                  </a:lnTo>
                  <a:lnTo>
                    <a:pt x="576" y="296"/>
                  </a:lnTo>
                  <a:lnTo>
                    <a:pt x="576" y="296"/>
                  </a:lnTo>
                  <a:lnTo>
                    <a:pt x="560" y="280"/>
                  </a:lnTo>
                  <a:lnTo>
                    <a:pt x="546" y="272"/>
                  </a:lnTo>
                  <a:lnTo>
                    <a:pt x="540" y="268"/>
                  </a:lnTo>
                  <a:lnTo>
                    <a:pt x="534" y="268"/>
                  </a:lnTo>
                  <a:lnTo>
                    <a:pt x="534" y="268"/>
                  </a:lnTo>
                  <a:lnTo>
                    <a:pt x="510" y="278"/>
                  </a:lnTo>
                  <a:lnTo>
                    <a:pt x="494" y="282"/>
                  </a:lnTo>
                  <a:lnTo>
                    <a:pt x="482" y="286"/>
                  </a:lnTo>
                  <a:lnTo>
                    <a:pt x="482" y="286"/>
                  </a:lnTo>
                  <a:lnTo>
                    <a:pt x="454" y="286"/>
                  </a:lnTo>
                  <a:lnTo>
                    <a:pt x="426" y="290"/>
                  </a:lnTo>
                  <a:lnTo>
                    <a:pt x="426" y="290"/>
                  </a:lnTo>
                  <a:lnTo>
                    <a:pt x="418" y="292"/>
                  </a:lnTo>
                  <a:lnTo>
                    <a:pt x="410" y="296"/>
                  </a:lnTo>
                  <a:lnTo>
                    <a:pt x="390" y="308"/>
                  </a:lnTo>
                  <a:lnTo>
                    <a:pt x="372" y="322"/>
                  </a:lnTo>
                  <a:lnTo>
                    <a:pt x="366" y="330"/>
                  </a:lnTo>
                  <a:lnTo>
                    <a:pt x="362" y="338"/>
                  </a:lnTo>
                  <a:lnTo>
                    <a:pt x="362" y="338"/>
                  </a:lnTo>
                  <a:lnTo>
                    <a:pt x="358" y="342"/>
                  </a:lnTo>
                  <a:lnTo>
                    <a:pt x="356" y="346"/>
                  </a:lnTo>
                  <a:lnTo>
                    <a:pt x="352" y="346"/>
                  </a:lnTo>
                  <a:lnTo>
                    <a:pt x="350" y="346"/>
                  </a:lnTo>
                  <a:lnTo>
                    <a:pt x="346" y="344"/>
                  </a:lnTo>
                  <a:lnTo>
                    <a:pt x="342" y="342"/>
                  </a:lnTo>
                  <a:lnTo>
                    <a:pt x="342" y="342"/>
                  </a:lnTo>
                  <a:lnTo>
                    <a:pt x="312" y="360"/>
                  </a:lnTo>
                  <a:lnTo>
                    <a:pt x="312" y="360"/>
                  </a:lnTo>
                  <a:lnTo>
                    <a:pt x="322" y="364"/>
                  </a:lnTo>
                  <a:lnTo>
                    <a:pt x="332" y="366"/>
                  </a:lnTo>
                  <a:lnTo>
                    <a:pt x="340" y="366"/>
                  </a:lnTo>
                  <a:lnTo>
                    <a:pt x="340" y="366"/>
                  </a:lnTo>
                  <a:lnTo>
                    <a:pt x="346" y="364"/>
                  </a:lnTo>
                  <a:lnTo>
                    <a:pt x="352" y="366"/>
                  </a:lnTo>
                  <a:lnTo>
                    <a:pt x="360" y="372"/>
                  </a:lnTo>
                  <a:lnTo>
                    <a:pt x="360" y="372"/>
                  </a:lnTo>
                  <a:lnTo>
                    <a:pt x="362" y="374"/>
                  </a:lnTo>
                  <a:lnTo>
                    <a:pt x="364" y="376"/>
                  </a:lnTo>
                  <a:lnTo>
                    <a:pt x="366" y="374"/>
                  </a:lnTo>
                  <a:lnTo>
                    <a:pt x="366" y="374"/>
                  </a:lnTo>
                  <a:lnTo>
                    <a:pt x="368" y="372"/>
                  </a:lnTo>
                  <a:lnTo>
                    <a:pt x="368" y="368"/>
                  </a:lnTo>
                  <a:lnTo>
                    <a:pt x="370" y="366"/>
                  </a:lnTo>
                  <a:lnTo>
                    <a:pt x="372" y="366"/>
                  </a:lnTo>
                  <a:lnTo>
                    <a:pt x="372" y="366"/>
                  </a:lnTo>
                  <a:lnTo>
                    <a:pt x="376" y="368"/>
                  </a:lnTo>
                  <a:lnTo>
                    <a:pt x="380" y="372"/>
                  </a:lnTo>
                  <a:lnTo>
                    <a:pt x="384" y="376"/>
                  </a:lnTo>
                  <a:lnTo>
                    <a:pt x="386" y="380"/>
                  </a:lnTo>
                  <a:lnTo>
                    <a:pt x="386" y="380"/>
                  </a:lnTo>
                  <a:lnTo>
                    <a:pt x="384" y="388"/>
                  </a:lnTo>
                  <a:lnTo>
                    <a:pt x="382" y="394"/>
                  </a:lnTo>
                  <a:lnTo>
                    <a:pt x="382" y="394"/>
                  </a:lnTo>
                  <a:lnTo>
                    <a:pt x="384" y="396"/>
                  </a:lnTo>
                  <a:lnTo>
                    <a:pt x="384" y="398"/>
                  </a:lnTo>
                  <a:lnTo>
                    <a:pt x="388" y="400"/>
                  </a:lnTo>
                  <a:lnTo>
                    <a:pt x="394" y="400"/>
                  </a:lnTo>
                  <a:lnTo>
                    <a:pt x="394" y="400"/>
                  </a:lnTo>
                  <a:lnTo>
                    <a:pt x="398" y="398"/>
                  </a:lnTo>
                  <a:lnTo>
                    <a:pt x="402" y="396"/>
                  </a:lnTo>
                  <a:lnTo>
                    <a:pt x="406" y="396"/>
                  </a:lnTo>
                  <a:lnTo>
                    <a:pt x="410" y="396"/>
                  </a:lnTo>
                  <a:lnTo>
                    <a:pt x="410" y="396"/>
                  </a:lnTo>
                  <a:lnTo>
                    <a:pt x="414" y="402"/>
                  </a:lnTo>
                  <a:lnTo>
                    <a:pt x="416" y="412"/>
                  </a:lnTo>
                  <a:lnTo>
                    <a:pt x="420" y="424"/>
                  </a:lnTo>
                  <a:lnTo>
                    <a:pt x="420" y="424"/>
                  </a:lnTo>
                  <a:lnTo>
                    <a:pt x="412" y="420"/>
                  </a:lnTo>
                  <a:lnTo>
                    <a:pt x="408" y="418"/>
                  </a:lnTo>
                  <a:lnTo>
                    <a:pt x="404" y="416"/>
                  </a:lnTo>
                  <a:lnTo>
                    <a:pt x="402" y="418"/>
                  </a:lnTo>
                  <a:lnTo>
                    <a:pt x="402" y="418"/>
                  </a:lnTo>
                  <a:lnTo>
                    <a:pt x="398" y="422"/>
                  </a:lnTo>
                  <a:lnTo>
                    <a:pt x="398" y="426"/>
                  </a:lnTo>
                  <a:lnTo>
                    <a:pt x="396" y="428"/>
                  </a:lnTo>
                  <a:lnTo>
                    <a:pt x="394" y="430"/>
                  </a:lnTo>
                  <a:lnTo>
                    <a:pt x="394" y="430"/>
                  </a:lnTo>
                  <a:lnTo>
                    <a:pt x="386" y="430"/>
                  </a:lnTo>
                  <a:lnTo>
                    <a:pt x="384" y="428"/>
                  </a:lnTo>
                  <a:lnTo>
                    <a:pt x="382" y="426"/>
                  </a:lnTo>
                  <a:lnTo>
                    <a:pt x="382" y="426"/>
                  </a:lnTo>
                  <a:lnTo>
                    <a:pt x="378" y="414"/>
                  </a:lnTo>
                  <a:lnTo>
                    <a:pt x="378" y="404"/>
                  </a:lnTo>
                  <a:lnTo>
                    <a:pt x="378" y="404"/>
                  </a:lnTo>
                  <a:lnTo>
                    <a:pt x="378" y="400"/>
                  </a:lnTo>
                  <a:lnTo>
                    <a:pt x="376" y="394"/>
                  </a:lnTo>
                  <a:lnTo>
                    <a:pt x="374" y="392"/>
                  </a:lnTo>
                  <a:lnTo>
                    <a:pt x="366" y="392"/>
                  </a:lnTo>
                  <a:lnTo>
                    <a:pt x="366" y="392"/>
                  </a:lnTo>
                  <a:lnTo>
                    <a:pt x="360" y="394"/>
                  </a:lnTo>
                  <a:lnTo>
                    <a:pt x="358" y="398"/>
                  </a:lnTo>
                  <a:lnTo>
                    <a:pt x="358" y="402"/>
                  </a:lnTo>
                  <a:lnTo>
                    <a:pt x="358" y="406"/>
                  </a:lnTo>
                  <a:lnTo>
                    <a:pt x="358" y="406"/>
                  </a:lnTo>
                  <a:lnTo>
                    <a:pt x="360" y="414"/>
                  </a:lnTo>
                  <a:lnTo>
                    <a:pt x="362" y="420"/>
                  </a:lnTo>
                  <a:lnTo>
                    <a:pt x="368" y="424"/>
                  </a:lnTo>
                  <a:lnTo>
                    <a:pt x="368" y="424"/>
                  </a:lnTo>
                  <a:lnTo>
                    <a:pt x="370" y="426"/>
                  </a:lnTo>
                  <a:lnTo>
                    <a:pt x="372" y="430"/>
                  </a:lnTo>
                  <a:lnTo>
                    <a:pt x="372" y="444"/>
                  </a:lnTo>
                  <a:lnTo>
                    <a:pt x="372" y="4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2" name="Freeform 35"/>
            <p:cNvSpPr>
              <a:spLocks/>
            </p:cNvSpPr>
            <p:nvPr/>
          </p:nvSpPr>
          <p:spPr bwMode="auto">
            <a:xfrm>
              <a:off x="5705489" y="2359164"/>
              <a:ext cx="260564" cy="194287"/>
            </a:xfrm>
            <a:custGeom>
              <a:avLst/>
              <a:gdLst>
                <a:gd name="T0" fmla="*/ 0 w 132"/>
                <a:gd name="T1" fmla="*/ 20 h 96"/>
                <a:gd name="T2" fmla="*/ 0 w 132"/>
                <a:gd name="T3" fmla="*/ 20 h 96"/>
                <a:gd name="T4" fmla="*/ 22 w 132"/>
                <a:gd name="T5" fmla="*/ 22 h 96"/>
                <a:gd name="T6" fmla="*/ 40 w 132"/>
                <a:gd name="T7" fmla="*/ 24 h 96"/>
                <a:gd name="T8" fmla="*/ 54 w 132"/>
                <a:gd name="T9" fmla="*/ 28 h 96"/>
                <a:gd name="T10" fmla="*/ 54 w 132"/>
                <a:gd name="T11" fmla="*/ 28 h 96"/>
                <a:gd name="T12" fmla="*/ 60 w 132"/>
                <a:gd name="T13" fmla="*/ 28 h 96"/>
                <a:gd name="T14" fmla="*/ 64 w 132"/>
                <a:gd name="T15" fmla="*/ 26 h 96"/>
                <a:gd name="T16" fmla="*/ 66 w 132"/>
                <a:gd name="T17" fmla="*/ 22 h 96"/>
                <a:gd name="T18" fmla="*/ 68 w 132"/>
                <a:gd name="T19" fmla="*/ 18 h 96"/>
                <a:gd name="T20" fmla="*/ 68 w 132"/>
                <a:gd name="T21" fmla="*/ 8 h 96"/>
                <a:gd name="T22" fmla="*/ 68 w 132"/>
                <a:gd name="T23" fmla="*/ 2 h 96"/>
                <a:gd name="T24" fmla="*/ 68 w 132"/>
                <a:gd name="T25" fmla="*/ 2 h 96"/>
                <a:gd name="T26" fmla="*/ 70 w 132"/>
                <a:gd name="T27" fmla="*/ 0 h 96"/>
                <a:gd name="T28" fmla="*/ 74 w 132"/>
                <a:gd name="T29" fmla="*/ 0 h 96"/>
                <a:gd name="T30" fmla="*/ 78 w 132"/>
                <a:gd name="T31" fmla="*/ 0 h 96"/>
                <a:gd name="T32" fmla="*/ 78 w 132"/>
                <a:gd name="T33" fmla="*/ 0 h 96"/>
                <a:gd name="T34" fmla="*/ 78 w 132"/>
                <a:gd name="T35" fmla="*/ 6 h 96"/>
                <a:gd name="T36" fmla="*/ 78 w 132"/>
                <a:gd name="T37" fmla="*/ 12 h 96"/>
                <a:gd name="T38" fmla="*/ 80 w 132"/>
                <a:gd name="T39" fmla="*/ 16 h 96"/>
                <a:gd name="T40" fmla="*/ 80 w 132"/>
                <a:gd name="T41" fmla="*/ 16 h 96"/>
                <a:gd name="T42" fmla="*/ 82 w 132"/>
                <a:gd name="T43" fmla="*/ 18 h 96"/>
                <a:gd name="T44" fmla="*/ 88 w 132"/>
                <a:gd name="T45" fmla="*/ 18 h 96"/>
                <a:gd name="T46" fmla="*/ 94 w 132"/>
                <a:gd name="T47" fmla="*/ 18 h 96"/>
                <a:gd name="T48" fmla="*/ 98 w 132"/>
                <a:gd name="T49" fmla="*/ 20 h 96"/>
                <a:gd name="T50" fmla="*/ 98 w 132"/>
                <a:gd name="T51" fmla="*/ 20 h 96"/>
                <a:gd name="T52" fmla="*/ 100 w 132"/>
                <a:gd name="T53" fmla="*/ 26 h 96"/>
                <a:gd name="T54" fmla="*/ 102 w 132"/>
                <a:gd name="T55" fmla="*/ 36 h 96"/>
                <a:gd name="T56" fmla="*/ 104 w 132"/>
                <a:gd name="T57" fmla="*/ 44 h 96"/>
                <a:gd name="T58" fmla="*/ 106 w 132"/>
                <a:gd name="T59" fmla="*/ 48 h 96"/>
                <a:gd name="T60" fmla="*/ 108 w 132"/>
                <a:gd name="T61" fmla="*/ 50 h 96"/>
                <a:gd name="T62" fmla="*/ 108 w 132"/>
                <a:gd name="T63" fmla="*/ 50 h 96"/>
                <a:gd name="T64" fmla="*/ 120 w 132"/>
                <a:gd name="T65" fmla="*/ 52 h 96"/>
                <a:gd name="T66" fmla="*/ 128 w 132"/>
                <a:gd name="T67" fmla="*/ 56 h 96"/>
                <a:gd name="T68" fmla="*/ 128 w 132"/>
                <a:gd name="T69" fmla="*/ 56 h 96"/>
                <a:gd name="T70" fmla="*/ 130 w 132"/>
                <a:gd name="T71" fmla="*/ 58 h 96"/>
                <a:gd name="T72" fmla="*/ 130 w 132"/>
                <a:gd name="T73" fmla="*/ 60 h 96"/>
                <a:gd name="T74" fmla="*/ 132 w 132"/>
                <a:gd name="T75" fmla="*/ 68 h 96"/>
                <a:gd name="T76" fmla="*/ 130 w 132"/>
                <a:gd name="T77" fmla="*/ 80 h 96"/>
                <a:gd name="T78" fmla="*/ 130 w 132"/>
                <a:gd name="T79" fmla="*/ 80 h 96"/>
                <a:gd name="T80" fmla="*/ 128 w 132"/>
                <a:gd name="T81" fmla="*/ 86 h 96"/>
                <a:gd name="T82" fmla="*/ 126 w 132"/>
                <a:gd name="T83" fmla="*/ 90 h 96"/>
                <a:gd name="T84" fmla="*/ 120 w 132"/>
                <a:gd name="T85" fmla="*/ 92 h 96"/>
                <a:gd name="T86" fmla="*/ 120 w 132"/>
                <a:gd name="T87" fmla="*/ 92 h 96"/>
                <a:gd name="T88" fmla="*/ 116 w 132"/>
                <a:gd name="T89" fmla="*/ 92 h 96"/>
                <a:gd name="T90" fmla="*/ 114 w 132"/>
                <a:gd name="T91" fmla="*/ 94 h 96"/>
                <a:gd name="T92" fmla="*/ 114 w 132"/>
                <a:gd name="T9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96">
                  <a:moveTo>
                    <a:pt x="0" y="20"/>
                  </a:moveTo>
                  <a:lnTo>
                    <a:pt x="0" y="20"/>
                  </a:lnTo>
                  <a:lnTo>
                    <a:pt x="22" y="22"/>
                  </a:lnTo>
                  <a:lnTo>
                    <a:pt x="40" y="24"/>
                  </a:lnTo>
                  <a:lnTo>
                    <a:pt x="54" y="28"/>
                  </a:lnTo>
                  <a:lnTo>
                    <a:pt x="54" y="28"/>
                  </a:lnTo>
                  <a:lnTo>
                    <a:pt x="60" y="28"/>
                  </a:lnTo>
                  <a:lnTo>
                    <a:pt x="64" y="26"/>
                  </a:lnTo>
                  <a:lnTo>
                    <a:pt x="66" y="22"/>
                  </a:lnTo>
                  <a:lnTo>
                    <a:pt x="68" y="18"/>
                  </a:lnTo>
                  <a:lnTo>
                    <a:pt x="68" y="8"/>
                  </a:lnTo>
                  <a:lnTo>
                    <a:pt x="68" y="2"/>
                  </a:lnTo>
                  <a:lnTo>
                    <a:pt x="68" y="2"/>
                  </a:lnTo>
                  <a:lnTo>
                    <a:pt x="70" y="0"/>
                  </a:lnTo>
                  <a:lnTo>
                    <a:pt x="74" y="0"/>
                  </a:lnTo>
                  <a:lnTo>
                    <a:pt x="78" y="0"/>
                  </a:lnTo>
                  <a:lnTo>
                    <a:pt x="78" y="0"/>
                  </a:lnTo>
                  <a:lnTo>
                    <a:pt x="78" y="6"/>
                  </a:lnTo>
                  <a:lnTo>
                    <a:pt x="78" y="12"/>
                  </a:lnTo>
                  <a:lnTo>
                    <a:pt x="80" y="16"/>
                  </a:lnTo>
                  <a:lnTo>
                    <a:pt x="80" y="16"/>
                  </a:lnTo>
                  <a:lnTo>
                    <a:pt x="82" y="18"/>
                  </a:lnTo>
                  <a:lnTo>
                    <a:pt x="88" y="18"/>
                  </a:lnTo>
                  <a:lnTo>
                    <a:pt x="94" y="18"/>
                  </a:lnTo>
                  <a:lnTo>
                    <a:pt x="98" y="20"/>
                  </a:lnTo>
                  <a:lnTo>
                    <a:pt x="98" y="20"/>
                  </a:lnTo>
                  <a:lnTo>
                    <a:pt x="100" y="26"/>
                  </a:lnTo>
                  <a:lnTo>
                    <a:pt x="102" y="36"/>
                  </a:lnTo>
                  <a:lnTo>
                    <a:pt x="104" y="44"/>
                  </a:lnTo>
                  <a:lnTo>
                    <a:pt x="106" y="48"/>
                  </a:lnTo>
                  <a:lnTo>
                    <a:pt x="108" y="50"/>
                  </a:lnTo>
                  <a:lnTo>
                    <a:pt x="108" y="50"/>
                  </a:lnTo>
                  <a:lnTo>
                    <a:pt x="120" y="52"/>
                  </a:lnTo>
                  <a:lnTo>
                    <a:pt x="128" y="56"/>
                  </a:lnTo>
                  <a:lnTo>
                    <a:pt x="128" y="56"/>
                  </a:lnTo>
                  <a:lnTo>
                    <a:pt x="130" y="58"/>
                  </a:lnTo>
                  <a:lnTo>
                    <a:pt x="130" y="60"/>
                  </a:lnTo>
                  <a:lnTo>
                    <a:pt x="132" y="68"/>
                  </a:lnTo>
                  <a:lnTo>
                    <a:pt x="130" y="80"/>
                  </a:lnTo>
                  <a:lnTo>
                    <a:pt x="130" y="80"/>
                  </a:lnTo>
                  <a:lnTo>
                    <a:pt x="128" y="86"/>
                  </a:lnTo>
                  <a:lnTo>
                    <a:pt x="126" y="90"/>
                  </a:lnTo>
                  <a:lnTo>
                    <a:pt x="120" y="92"/>
                  </a:lnTo>
                  <a:lnTo>
                    <a:pt x="120" y="92"/>
                  </a:lnTo>
                  <a:lnTo>
                    <a:pt x="116" y="92"/>
                  </a:lnTo>
                  <a:lnTo>
                    <a:pt x="114" y="94"/>
                  </a:lnTo>
                  <a:lnTo>
                    <a:pt x="114" y="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3" name="Freeform 36"/>
            <p:cNvSpPr>
              <a:spLocks/>
            </p:cNvSpPr>
            <p:nvPr/>
          </p:nvSpPr>
          <p:spPr bwMode="auto">
            <a:xfrm>
              <a:off x="5962105" y="2529164"/>
              <a:ext cx="359262" cy="174048"/>
            </a:xfrm>
            <a:custGeom>
              <a:avLst/>
              <a:gdLst>
                <a:gd name="T0" fmla="*/ 182 w 182"/>
                <a:gd name="T1" fmla="*/ 86 h 86"/>
                <a:gd name="T2" fmla="*/ 178 w 182"/>
                <a:gd name="T3" fmla="*/ 82 h 86"/>
                <a:gd name="T4" fmla="*/ 180 w 182"/>
                <a:gd name="T5" fmla="*/ 76 h 86"/>
                <a:gd name="T6" fmla="*/ 176 w 182"/>
                <a:gd name="T7" fmla="*/ 64 h 86"/>
                <a:gd name="T8" fmla="*/ 174 w 182"/>
                <a:gd name="T9" fmla="*/ 62 h 86"/>
                <a:gd name="T10" fmla="*/ 162 w 182"/>
                <a:gd name="T11" fmla="*/ 58 h 86"/>
                <a:gd name="T12" fmla="*/ 158 w 182"/>
                <a:gd name="T13" fmla="*/ 56 h 86"/>
                <a:gd name="T14" fmla="*/ 158 w 182"/>
                <a:gd name="T15" fmla="*/ 48 h 86"/>
                <a:gd name="T16" fmla="*/ 158 w 182"/>
                <a:gd name="T17" fmla="*/ 38 h 86"/>
                <a:gd name="T18" fmla="*/ 154 w 182"/>
                <a:gd name="T19" fmla="*/ 30 h 86"/>
                <a:gd name="T20" fmla="*/ 148 w 182"/>
                <a:gd name="T21" fmla="*/ 28 h 86"/>
                <a:gd name="T22" fmla="*/ 144 w 182"/>
                <a:gd name="T23" fmla="*/ 26 h 86"/>
                <a:gd name="T24" fmla="*/ 136 w 182"/>
                <a:gd name="T25" fmla="*/ 22 h 86"/>
                <a:gd name="T26" fmla="*/ 126 w 182"/>
                <a:gd name="T27" fmla="*/ 20 h 86"/>
                <a:gd name="T28" fmla="*/ 122 w 182"/>
                <a:gd name="T29" fmla="*/ 20 h 86"/>
                <a:gd name="T30" fmla="*/ 120 w 182"/>
                <a:gd name="T31" fmla="*/ 24 h 86"/>
                <a:gd name="T32" fmla="*/ 118 w 182"/>
                <a:gd name="T33" fmla="*/ 30 h 86"/>
                <a:gd name="T34" fmla="*/ 112 w 182"/>
                <a:gd name="T35" fmla="*/ 38 h 86"/>
                <a:gd name="T36" fmla="*/ 110 w 182"/>
                <a:gd name="T37" fmla="*/ 42 h 86"/>
                <a:gd name="T38" fmla="*/ 110 w 182"/>
                <a:gd name="T39" fmla="*/ 44 h 86"/>
                <a:gd name="T40" fmla="*/ 110 w 182"/>
                <a:gd name="T41" fmla="*/ 56 h 86"/>
                <a:gd name="T42" fmla="*/ 88 w 182"/>
                <a:gd name="T43" fmla="*/ 52 h 86"/>
                <a:gd name="T44" fmla="*/ 80 w 182"/>
                <a:gd name="T45" fmla="*/ 50 h 86"/>
                <a:gd name="T46" fmla="*/ 80 w 182"/>
                <a:gd name="T47" fmla="*/ 46 h 86"/>
                <a:gd name="T48" fmla="*/ 80 w 182"/>
                <a:gd name="T49" fmla="*/ 42 h 86"/>
                <a:gd name="T50" fmla="*/ 76 w 182"/>
                <a:gd name="T51" fmla="*/ 30 h 86"/>
                <a:gd name="T52" fmla="*/ 66 w 182"/>
                <a:gd name="T53" fmla="*/ 22 h 86"/>
                <a:gd name="T54" fmla="*/ 58 w 182"/>
                <a:gd name="T55" fmla="*/ 22 h 86"/>
                <a:gd name="T56" fmla="*/ 50 w 182"/>
                <a:gd name="T57" fmla="*/ 20 h 86"/>
                <a:gd name="T58" fmla="*/ 48 w 182"/>
                <a:gd name="T59" fmla="*/ 16 h 86"/>
                <a:gd name="T60" fmla="*/ 48 w 182"/>
                <a:gd name="T61" fmla="*/ 4 h 86"/>
                <a:gd name="T62" fmla="*/ 46 w 182"/>
                <a:gd name="T63" fmla="*/ 0 h 86"/>
                <a:gd name="T64" fmla="*/ 42 w 182"/>
                <a:gd name="T65" fmla="*/ 0 h 86"/>
                <a:gd name="T66" fmla="*/ 38 w 182"/>
                <a:gd name="T67" fmla="*/ 0 h 86"/>
                <a:gd name="T68" fmla="*/ 4 w 182"/>
                <a:gd name="T69" fmla="*/ 0 h 86"/>
                <a:gd name="T70" fmla="*/ 0 w 182"/>
                <a:gd name="T7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86">
                  <a:moveTo>
                    <a:pt x="182" y="86"/>
                  </a:moveTo>
                  <a:lnTo>
                    <a:pt x="182" y="86"/>
                  </a:lnTo>
                  <a:lnTo>
                    <a:pt x="180" y="84"/>
                  </a:lnTo>
                  <a:lnTo>
                    <a:pt x="178" y="82"/>
                  </a:lnTo>
                  <a:lnTo>
                    <a:pt x="180" y="76"/>
                  </a:lnTo>
                  <a:lnTo>
                    <a:pt x="180" y="76"/>
                  </a:lnTo>
                  <a:lnTo>
                    <a:pt x="178" y="68"/>
                  </a:lnTo>
                  <a:lnTo>
                    <a:pt x="176" y="64"/>
                  </a:lnTo>
                  <a:lnTo>
                    <a:pt x="174" y="62"/>
                  </a:lnTo>
                  <a:lnTo>
                    <a:pt x="174" y="62"/>
                  </a:lnTo>
                  <a:lnTo>
                    <a:pt x="166" y="60"/>
                  </a:lnTo>
                  <a:lnTo>
                    <a:pt x="162" y="58"/>
                  </a:lnTo>
                  <a:lnTo>
                    <a:pt x="158" y="56"/>
                  </a:lnTo>
                  <a:lnTo>
                    <a:pt x="158" y="56"/>
                  </a:lnTo>
                  <a:lnTo>
                    <a:pt x="158" y="52"/>
                  </a:lnTo>
                  <a:lnTo>
                    <a:pt x="158" y="48"/>
                  </a:lnTo>
                  <a:lnTo>
                    <a:pt x="158" y="48"/>
                  </a:lnTo>
                  <a:lnTo>
                    <a:pt x="158" y="38"/>
                  </a:lnTo>
                  <a:lnTo>
                    <a:pt x="156" y="34"/>
                  </a:lnTo>
                  <a:lnTo>
                    <a:pt x="154" y="30"/>
                  </a:lnTo>
                  <a:lnTo>
                    <a:pt x="154" y="30"/>
                  </a:lnTo>
                  <a:lnTo>
                    <a:pt x="148" y="28"/>
                  </a:lnTo>
                  <a:lnTo>
                    <a:pt x="144" y="26"/>
                  </a:lnTo>
                  <a:lnTo>
                    <a:pt x="144" y="26"/>
                  </a:lnTo>
                  <a:lnTo>
                    <a:pt x="136" y="22"/>
                  </a:lnTo>
                  <a:lnTo>
                    <a:pt x="136" y="22"/>
                  </a:lnTo>
                  <a:lnTo>
                    <a:pt x="130" y="20"/>
                  </a:lnTo>
                  <a:lnTo>
                    <a:pt x="126" y="20"/>
                  </a:lnTo>
                  <a:lnTo>
                    <a:pt x="126" y="20"/>
                  </a:lnTo>
                  <a:lnTo>
                    <a:pt x="122" y="20"/>
                  </a:lnTo>
                  <a:lnTo>
                    <a:pt x="122" y="20"/>
                  </a:lnTo>
                  <a:lnTo>
                    <a:pt x="120" y="24"/>
                  </a:lnTo>
                  <a:lnTo>
                    <a:pt x="120" y="24"/>
                  </a:lnTo>
                  <a:lnTo>
                    <a:pt x="118" y="30"/>
                  </a:lnTo>
                  <a:lnTo>
                    <a:pt x="112" y="38"/>
                  </a:lnTo>
                  <a:lnTo>
                    <a:pt x="112" y="38"/>
                  </a:lnTo>
                  <a:lnTo>
                    <a:pt x="110" y="42"/>
                  </a:lnTo>
                  <a:lnTo>
                    <a:pt x="110" y="42"/>
                  </a:lnTo>
                  <a:lnTo>
                    <a:pt x="110" y="44"/>
                  </a:lnTo>
                  <a:lnTo>
                    <a:pt x="110" y="44"/>
                  </a:lnTo>
                  <a:lnTo>
                    <a:pt x="110" y="56"/>
                  </a:lnTo>
                  <a:lnTo>
                    <a:pt x="110" y="56"/>
                  </a:lnTo>
                  <a:lnTo>
                    <a:pt x="88" y="52"/>
                  </a:lnTo>
                  <a:lnTo>
                    <a:pt x="88" y="52"/>
                  </a:lnTo>
                  <a:lnTo>
                    <a:pt x="84" y="52"/>
                  </a:lnTo>
                  <a:lnTo>
                    <a:pt x="80" y="50"/>
                  </a:lnTo>
                  <a:lnTo>
                    <a:pt x="80" y="50"/>
                  </a:lnTo>
                  <a:lnTo>
                    <a:pt x="80" y="46"/>
                  </a:lnTo>
                  <a:lnTo>
                    <a:pt x="80" y="42"/>
                  </a:lnTo>
                  <a:lnTo>
                    <a:pt x="80" y="42"/>
                  </a:lnTo>
                  <a:lnTo>
                    <a:pt x="78" y="36"/>
                  </a:lnTo>
                  <a:lnTo>
                    <a:pt x="76" y="30"/>
                  </a:lnTo>
                  <a:lnTo>
                    <a:pt x="72" y="24"/>
                  </a:lnTo>
                  <a:lnTo>
                    <a:pt x="66" y="22"/>
                  </a:lnTo>
                  <a:lnTo>
                    <a:pt x="66" y="22"/>
                  </a:lnTo>
                  <a:lnTo>
                    <a:pt x="58" y="22"/>
                  </a:lnTo>
                  <a:lnTo>
                    <a:pt x="50" y="20"/>
                  </a:lnTo>
                  <a:lnTo>
                    <a:pt x="50" y="20"/>
                  </a:lnTo>
                  <a:lnTo>
                    <a:pt x="48" y="18"/>
                  </a:lnTo>
                  <a:lnTo>
                    <a:pt x="48" y="16"/>
                  </a:lnTo>
                  <a:lnTo>
                    <a:pt x="48" y="10"/>
                  </a:lnTo>
                  <a:lnTo>
                    <a:pt x="48" y="4"/>
                  </a:lnTo>
                  <a:lnTo>
                    <a:pt x="48" y="2"/>
                  </a:lnTo>
                  <a:lnTo>
                    <a:pt x="46" y="0"/>
                  </a:lnTo>
                  <a:lnTo>
                    <a:pt x="46" y="0"/>
                  </a:lnTo>
                  <a:lnTo>
                    <a:pt x="42" y="0"/>
                  </a:lnTo>
                  <a:lnTo>
                    <a:pt x="38" y="0"/>
                  </a:lnTo>
                  <a:lnTo>
                    <a:pt x="38" y="0"/>
                  </a:lnTo>
                  <a:lnTo>
                    <a:pt x="4" y="0"/>
                  </a:lnTo>
                  <a:lnTo>
                    <a:pt x="4" y="0"/>
                  </a:lnTo>
                  <a:lnTo>
                    <a:pt x="0" y="16"/>
                  </a:lnTo>
                  <a:lnTo>
                    <a:pt x="0" y="32"/>
                  </a:lnTo>
                  <a:lnTo>
                    <a:pt x="0" y="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4" name="Freeform 37"/>
            <p:cNvSpPr>
              <a:spLocks/>
            </p:cNvSpPr>
            <p:nvPr/>
          </p:nvSpPr>
          <p:spPr bwMode="auto">
            <a:xfrm>
              <a:off x="5958157" y="2318687"/>
              <a:ext cx="394793" cy="218572"/>
            </a:xfrm>
            <a:custGeom>
              <a:avLst/>
              <a:gdLst>
                <a:gd name="T0" fmla="*/ 88 w 200"/>
                <a:gd name="T1" fmla="*/ 74 h 108"/>
                <a:gd name="T2" fmla="*/ 80 w 200"/>
                <a:gd name="T3" fmla="*/ 68 h 108"/>
                <a:gd name="T4" fmla="*/ 80 w 200"/>
                <a:gd name="T5" fmla="*/ 56 h 108"/>
                <a:gd name="T6" fmla="*/ 84 w 200"/>
                <a:gd name="T7" fmla="*/ 38 h 108"/>
                <a:gd name="T8" fmla="*/ 84 w 200"/>
                <a:gd name="T9" fmla="*/ 30 h 108"/>
                <a:gd name="T10" fmla="*/ 80 w 200"/>
                <a:gd name="T11" fmla="*/ 6 h 108"/>
                <a:gd name="T12" fmla="*/ 82 w 200"/>
                <a:gd name="T13" fmla="*/ 0 h 108"/>
                <a:gd name="T14" fmla="*/ 84 w 200"/>
                <a:gd name="T15" fmla="*/ 0 h 108"/>
                <a:gd name="T16" fmla="*/ 100 w 200"/>
                <a:gd name="T17" fmla="*/ 2 h 108"/>
                <a:gd name="T18" fmla="*/ 122 w 200"/>
                <a:gd name="T19" fmla="*/ 14 h 108"/>
                <a:gd name="T20" fmla="*/ 132 w 200"/>
                <a:gd name="T21" fmla="*/ 16 h 108"/>
                <a:gd name="T22" fmla="*/ 164 w 200"/>
                <a:gd name="T23" fmla="*/ 14 h 108"/>
                <a:gd name="T24" fmla="*/ 174 w 200"/>
                <a:gd name="T25" fmla="*/ 12 h 108"/>
                <a:gd name="T26" fmla="*/ 184 w 200"/>
                <a:gd name="T27" fmla="*/ 16 h 108"/>
                <a:gd name="T28" fmla="*/ 196 w 200"/>
                <a:gd name="T29" fmla="*/ 26 h 108"/>
                <a:gd name="T30" fmla="*/ 200 w 200"/>
                <a:gd name="T31" fmla="*/ 40 h 108"/>
                <a:gd name="T32" fmla="*/ 200 w 200"/>
                <a:gd name="T33" fmla="*/ 50 h 108"/>
                <a:gd name="T34" fmla="*/ 194 w 200"/>
                <a:gd name="T35" fmla="*/ 56 h 108"/>
                <a:gd name="T36" fmla="*/ 190 w 200"/>
                <a:gd name="T37" fmla="*/ 60 h 108"/>
                <a:gd name="T38" fmla="*/ 184 w 200"/>
                <a:gd name="T39" fmla="*/ 68 h 108"/>
                <a:gd name="T40" fmla="*/ 182 w 200"/>
                <a:gd name="T41" fmla="*/ 76 h 108"/>
                <a:gd name="T42" fmla="*/ 174 w 200"/>
                <a:gd name="T43" fmla="*/ 74 h 108"/>
                <a:gd name="T44" fmla="*/ 164 w 200"/>
                <a:gd name="T45" fmla="*/ 72 h 108"/>
                <a:gd name="T46" fmla="*/ 160 w 200"/>
                <a:gd name="T47" fmla="*/ 72 h 108"/>
                <a:gd name="T48" fmla="*/ 162 w 200"/>
                <a:gd name="T49" fmla="*/ 78 h 108"/>
                <a:gd name="T50" fmla="*/ 162 w 200"/>
                <a:gd name="T51" fmla="*/ 80 h 108"/>
                <a:gd name="T52" fmla="*/ 152 w 200"/>
                <a:gd name="T53" fmla="*/ 86 h 108"/>
                <a:gd name="T54" fmla="*/ 136 w 200"/>
                <a:gd name="T55" fmla="*/ 90 h 108"/>
                <a:gd name="T56" fmla="*/ 130 w 200"/>
                <a:gd name="T57" fmla="*/ 94 h 108"/>
                <a:gd name="T58" fmla="*/ 126 w 200"/>
                <a:gd name="T59" fmla="*/ 108 h 108"/>
                <a:gd name="T60" fmla="*/ 124 w 200"/>
                <a:gd name="T61" fmla="*/ 102 h 108"/>
                <a:gd name="T62" fmla="*/ 116 w 200"/>
                <a:gd name="T63" fmla="*/ 86 h 108"/>
                <a:gd name="T64" fmla="*/ 108 w 200"/>
                <a:gd name="T65" fmla="*/ 78 h 108"/>
                <a:gd name="T66" fmla="*/ 94 w 200"/>
                <a:gd name="T67" fmla="*/ 74 h 108"/>
                <a:gd name="T68" fmla="*/ 80 w 200"/>
                <a:gd name="T69" fmla="*/ 80 h 108"/>
                <a:gd name="T70" fmla="*/ 58 w 200"/>
                <a:gd name="T71" fmla="*/ 84 h 108"/>
                <a:gd name="T72" fmla="*/ 18 w 200"/>
                <a:gd name="T73" fmla="*/ 80 h 108"/>
                <a:gd name="T74" fmla="*/ 0 w 200"/>
                <a:gd name="T75" fmla="*/ 7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08">
                  <a:moveTo>
                    <a:pt x="88" y="74"/>
                  </a:moveTo>
                  <a:lnTo>
                    <a:pt x="88" y="74"/>
                  </a:lnTo>
                  <a:lnTo>
                    <a:pt x="84" y="72"/>
                  </a:lnTo>
                  <a:lnTo>
                    <a:pt x="80" y="68"/>
                  </a:lnTo>
                  <a:lnTo>
                    <a:pt x="80" y="62"/>
                  </a:lnTo>
                  <a:lnTo>
                    <a:pt x="80" y="56"/>
                  </a:lnTo>
                  <a:lnTo>
                    <a:pt x="82" y="46"/>
                  </a:lnTo>
                  <a:lnTo>
                    <a:pt x="84" y="38"/>
                  </a:lnTo>
                  <a:lnTo>
                    <a:pt x="84" y="38"/>
                  </a:lnTo>
                  <a:lnTo>
                    <a:pt x="84" y="30"/>
                  </a:lnTo>
                  <a:lnTo>
                    <a:pt x="82" y="18"/>
                  </a:lnTo>
                  <a:lnTo>
                    <a:pt x="80" y="6"/>
                  </a:lnTo>
                  <a:lnTo>
                    <a:pt x="80" y="2"/>
                  </a:lnTo>
                  <a:lnTo>
                    <a:pt x="82" y="0"/>
                  </a:lnTo>
                  <a:lnTo>
                    <a:pt x="82" y="0"/>
                  </a:lnTo>
                  <a:lnTo>
                    <a:pt x="84" y="0"/>
                  </a:lnTo>
                  <a:lnTo>
                    <a:pt x="90" y="0"/>
                  </a:lnTo>
                  <a:lnTo>
                    <a:pt x="100" y="2"/>
                  </a:lnTo>
                  <a:lnTo>
                    <a:pt x="122" y="14"/>
                  </a:lnTo>
                  <a:lnTo>
                    <a:pt x="122" y="14"/>
                  </a:lnTo>
                  <a:lnTo>
                    <a:pt x="126" y="14"/>
                  </a:lnTo>
                  <a:lnTo>
                    <a:pt x="132" y="16"/>
                  </a:lnTo>
                  <a:lnTo>
                    <a:pt x="148" y="16"/>
                  </a:lnTo>
                  <a:lnTo>
                    <a:pt x="164" y="14"/>
                  </a:lnTo>
                  <a:lnTo>
                    <a:pt x="174" y="12"/>
                  </a:lnTo>
                  <a:lnTo>
                    <a:pt x="174" y="12"/>
                  </a:lnTo>
                  <a:lnTo>
                    <a:pt x="178" y="12"/>
                  </a:lnTo>
                  <a:lnTo>
                    <a:pt x="184" y="16"/>
                  </a:lnTo>
                  <a:lnTo>
                    <a:pt x="196" y="26"/>
                  </a:lnTo>
                  <a:lnTo>
                    <a:pt x="196" y="26"/>
                  </a:lnTo>
                  <a:lnTo>
                    <a:pt x="200" y="32"/>
                  </a:lnTo>
                  <a:lnTo>
                    <a:pt x="200" y="40"/>
                  </a:lnTo>
                  <a:lnTo>
                    <a:pt x="200" y="46"/>
                  </a:lnTo>
                  <a:lnTo>
                    <a:pt x="200" y="50"/>
                  </a:lnTo>
                  <a:lnTo>
                    <a:pt x="200" y="50"/>
                  </a:lnTo>
                  <a:lnTo>
                    <a:pt x="194" y="56"/>
                  </a:lnTo>
                  <a:lnTo>
                    <a:pt x="190" y="60"/>
                  </a:lnTo>
                  <a:lnTo>
                    <a:pt x="190" y="60"/>
                  </a:lnTo>
                  <a:lnTo>
                    <a:pt x="186" y="62"/>
                  </a:lnTo>
                  <a:lnTo>
                    <a:pt x="184" y="68"/>
                  </a:lnTo>
                  <a:lnTo>
                    <a:pt x="182" y="74"/>
                  </a:lnTo>
                  <a:lnTo>
                    <a:pt x="182" y="76"/>
                  </a:lnTo>
                  <a:lnTo>
                    <a:pt x="182" y="76"/>
                  </a:lnTo>
                  <a:lnTo>
                    <a:pt x="174" y="74"/>
                  </a:lnTo>
                  <a:lnTo>
                    <a:pt x="168" y="72"/>
                  </a:lnTo>
                  <a:lnTo>
                    <a:pt x="164" y="72"/>
                  </a:lnTo>
                  <a:lnTo>
                    <a:pt x="164" y="72"/>
                  </a:lnTo>
                  <a:lnTo>
                    <a:pt x="160" y="72"/>
                  </a:lnTo>
                  <a:lnTo>
                    <a:pt x="160" y="74"/>
                  </a:lnTo>
                  <a:lnTo>
                    <a:pt x="162" y="78"/>
                  </a:lnTo>
                  <a:lnTo>
                    <a:pt x="162" y="80"/>
                  </a:lnTo>
                  <a:lnTo>
                    <a:pt x="162" y="80"/>
                  </a:lnTo>
                  <a:lnTo>
                    <a:pt x="158" y="84"/>
                  </a:lnTo>
                  <a:lnTo>
                    <a:pt x="152" y="86"/>
                  </a:lnTo>
                  <a:lnTo>
                    <a:pt x="136" y="90"/>
                  </a:lnTo>
                  <a:lnTo>
                    <a:pt x="136" y="90"/>
                  </a:lnTo>
                  <a:lnTo>
                    <a:pt x="132" y="92"/>
                  </a:lnTo>
                  <a:lnTo>
                    <a:pt x="130" y="94"/>
                  </a:lnTo>
                  <a:lnTo>
                    <a:pt x="126" y="100"/>
                  </a:lnTo>
                  <a:lnTo>
                    <a:pt x="126" y="108"/>
                  </a:lnTo>
                  <a:lnTo>
                    <a:pt x="126" y="108"/>
                  </a:lnTo>
                  <a:lnTo>
                    <a:pt x="124" y="102"/>
                  </a:lnTo>
                  <a:lnTo>
                    <a:pt x="120" y="94"/>
                  </a:lnTo>
                  <a:lnTo>
                    <a:pt x="116" y="86"/>
                  </a:lnTo>
                  <a:lnTo>
                    <a:pt x="116" y="86"/>
                  </a:lnTo>
                  <a:lnTo>
                    <a:pt x="108" y="78"/>
                  </a:lnTo>
                  <a:lnTo>
                    <a:pt x="102" y="74"/>
                  </a:lnTo>
                  <a:lnTo>
                    <a:pt x="94" y="74"/>
                  </a:lnTo>
                  <a:lnTo>
                    <a:pt x="80" y="80"/>
                  </a:lnTo>
                  <a:lnTo>
                    <a:pt x="80" y="80"/>
                  </a:lnTo>
                  <a:lnTo>
                    <a:pt x="70" y="82"/>
                  </a:lnTo>
                  <a:lnTo>
                    <a:pt x="58" y="84"/>
                  </a:lnTo>
                  <a:lnTo>
                    <a:pt x="36" y="82"/>
                  </a:lnTo>
                  <a:lnTo>
                    <a:pt x="18" y="80"/>
                  </a:lnTo>
                  <a:lnTo>
                    <a:pt x="12" y="78"/>
                  </a:lnTo>
                  <a:lnTo>
                    <a:pt x="0" y="7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5" name="Freeform 38"/>
            <p:cNvSpPr>
              <a:spLocks/>
            </p:cNvSpPr>
            <p:nvPr/>
          </p:nvSpPr>
          <p:spPr bwMode="auto">
            <a:xfrm>
              <a:off x="5993689" y="2290354"/>
              <a:ext cx="130282" cy="105239"/>
            </a:xfrm>
            <a:custGeom>
              <a:avLst/>
              <a:gdLst>
                <a:gd name="T0" fmla="*/ 0 w 66"/>
                <a:gd name="T1" fmla="*/ 0 h 52"/>
                <a:gd name="T2" fmla="*/ 0 w 66"/>
                <a:gd name="T3" fmla="*/ 0 h 52"/>
                <a:gd name="T4" fmla="*/ 2 w 66"/>
                <a:gd name="T5" fmla="*/ 6 h 52"/>
                <a:gd name="T6" fmla="*/ 4 w 66"/>
                <a:gd name="T7" fmla="*/ 12 h 52"/>
                <a:gd name="T8" fmla="*/ 4 w 66"/>
                <a:gd name="T9" fmla="*/ 12 h 52"/>
                <a:gd name="T10" fmla="*/ 4 w 66"/>
                <a:gd name="T11" fmla="*/ 22 h 52"/>
                <a:gd name="T12" fmla="*/ 4 w 66"/>
                <a:gd name="T13" fmla="*/ 26 h 52"/>
                <a:gd name="T14" fmla="*/ 4 w 66"/>
                <a:gd name="T15" fmla="*/ 30 h 52"/>
                <a:gd name="T16" fmla="*/ 4 w 66"/>
                <a:gd name="T17" fmla="*/ 30 h 52"/>
                <a:gd name="T18" fmla="*/ 8 w 66"/>
                <a:gd name="T19" fmla="*/ 32 h 52"/>
                <a:gd name="T20" fmla="*/ 10 w 66"/>
                <a:gd name="T21" fmla="*/ 32 h 52"/>
                <a:gd name="T22" fmla="*/ 16 w 66"/>
                <a:gd name="T23" fmla="*/ 30 h 52"/>
                <a:gd name="T24" fmla="*/ 16 w 66"/>
                <a:gd name="T25" fmla="*/ 30 h 52"/>
                <a:gd name="T26" fmla="*/ 20 w 66"/>
                <a:gd name="T27" fmla="*/ 30 h 52"/>
                <a:gd name="T28" fmla="*/ 30 w 66"/>
                <a:gd name="T29" fmla="*/ 32 h 52"/>
                <a:gd name="T30" fmla="*/ 30 w 66"/>
                <a:gd name="T31" fmla="*/ 32 h 52"/>
                <a:gd name="T32" fmla="*/ 44 w 66"/>
                <a:gd name="T33" fmla="*/ 38 h 52"/>
                <a:gd name="T34" fmla="*/ 66 w 66"/>
                <a:gd name="T3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52">
                  <a:moveTo>
                    <a:pt x="0" y="0"/>
                  </a:moveTo>
                  <a:lnTo>
                    <a:pt x="0" y="0"/>
                  </a:lnTo>
                  <a:lnTo>
                    <a:pt x="2" y="6"/>
                  </a:lnTo>
                  <a:lnTo>
                    <a:pt x="4" y="12"/>
                  </a:lnTo>
                  <a:lnTo>
                    <a:pt x="4" y="12"/>
                  </a:lnTo>
                  <a:lnTo>
                    <a:pt x="4" y="22"/>
                  </a:lnTo>
                  <a:lnTo>
                    <a:pt x="4" y="26"/>
                  </a:lnTo>
                  <a:lnTo>
                    <a:pt x="4" y="30"/>
                  </a:lnTo>
                  <a:lnTo>
                    <a:pt x="4" y="30"/>
                  </a:lnTo>
                  <a:lnTo>
                    <a:pt x="8" y="32"/>
                  </a:lnTo>
                  <a:lnTo>
                    <a:pt x="10" y="32"/>
                  </a:lnTo>
                  <a:lnTo>
                    <a:pt x="16" y="30"/>
                  </a:lnTo>
                  <a:lnTo>
                    <a:pt x="16" y="30"/>
                  </a:lnTo>
                  <a:lnTo>
                    <a:pt x="20" y="30"/>
                  </a:lnTo>
                  <a:lnTo>
                    <a:pt x="30" y="32"/>
                  </a:lnTo>
                  <a:lnTo>
                    <a:pt x="30" y="32"/>
                  </a:lnTo>
                  <a:lnTo>
                    <a:pt x="44" y="38"/>
                  </a:lnTo>
                  <a:lnTo>
                    <a:pt x="66"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6" name="Freeform 39"/>
            <p:cNvSpPr>
              <a:spLocks/>
            </p:cNvSpPr>
            <p:nvPr/>
          </p:nvSpPr>
          <p:spPr bwMode="auto">
            <a:xfrm>
              <a:off x="5997637" y="1950352"/>
              <a:ext cx="288199" cy="344049"/>
            </a:xfrm>
            <a:custGeom>
              <a:avLst/>
              <a:gdLst>
                <a:gd name="T0" fmla="*/ 0 w 146"/>
                <a:gd name="T1" fmla="*/ 170 h 170"/>
                <a:gd name="T2" fmla="*/ 0 w 146"/>
                <a:gd name="T3" fmla="*/ 170 h 170"/>
                <a:gd name="T4" fmla="*/ 10 w 146"/>
                <a:gd name="T5" fmla="*/ 164 h 170"/>
                <a:gd name="T6" fmla="*/ 10 w 146"/>
                <a:gd name="T7" fmla="*/ 164 h 170"/>
                <a:gd name="T8" fmla="*/ 14 w 146"/>
                <a:gd name="T9" fmla="*/ 160 h 170"/>
                <a:gd name="T10" fmla="*/ 18 w 146"/>
                <a:gd name="T11" fmla="*/ 156 h 170"/>
                <a:gd name="T12" fmla="*/ 18 w 146"/>
                <a:gd name="T13" fmla="*/ 156 h 170"/>
                <a:gd name="T14" fmla="*/ 20 w 146"/>
                <a:gd name="T15" fmla="*/ 150 h 170"/>
                <a:gd name="T16" fmla="*/ 20 w 146"/>
                <a:gd name="T17" fmla="*/ 148 h 170"/>
                <a:gd name="T18" fmla="*/ 22 w 146"/>
                <a:gd name="T19" fmla="*/ 148 h 170"/>
                <a:gd name="T20" fmla="*/ 22 w 146"/>
                <a:gd name="T21" fmla="*/ 148 h 170"/>
                <a:gd name="T22" fmla="*/ 24 w 146"/>
                <a:gd name="T23" fmla="*/ 146 h 170"/>
                <a:gd name="T24" fmla="*/ 26 w 146"/>
                <a:gd name="T25" fmla="*/ 144 h 170"/>
                <a:gd name="T26" fmla="*/ 26 w 146"/>
                <a:gd name="T27" fmla="*/ 138 h 170"/>
                <a:gd name="T28" fmla="*/ 26 w 146"/>
                <a:gd name="T29" fmla="*/ 138 h 170"/>
                <a:gd name="T30" fmla="*/ 26 w 146"/>
                <a:gd name="T31" fmla="*/ 136 h 170"/>
                <a:gd name="T32" fmla="*/ 28 w 146"/>
                <a:gd name="T33" fmla="*/ 136 h 170"/>
                <a:gd name="T34" fmla="*/ 32 w 146"/>
                <a:gd name="T35" fmla="*/ 134 h 170"/>
                <a:gd name="T36" fmla="*/ 32 w 146"/>
                <a:gd name="T37" fmla="*/ 134 h 170"/>
                <a:gd name="T38" fmla="*/ 34 w 146"/>
                <a:gd name="T39" fmla="*/ 134 h 170"/>
                <a:gd name="T40" fmla="*/ 34 w 146"/>
                <a:gd name="T41" fmla="*/ 132 h 170"/>
                <a:gd name="T42" fmla="*/ 34 w 146"/>
                <a:gd name="T43" fmla="*/ 128 h 170"/>
                <a:gd name="T44" fmla="*/ 34 w 146"/>
                <a:gd name="T45" fmla="*/ 128 h 170"/>
                <a:gd name="T46" fmla="*/ 40 w 146"/>
                <a:gd name="T47" fmla="*/ 120 h 170"/>
                <a:gd name="T48" fmla="*/ 48 w 146"/>
                <a:gd name="T49" fmla="*/ 112 h 170"/>
                <a:gd name="T50" fmla="*/ 48 w 146"/>
                <a:gd name="T51" fmla="*/ 112 h 170"/>
                <a:gd name="T52" fmla="*/ 54 w 146"/>
                <a:gd name="T53" fmla="*/ 104 h 170"/>
                <a:gd name="T54" fmla="*/ 62 w 146"/>
                <a:gd name="T55" fmla="*/ 86 h 170"/>
                <a:gd name="T56" fmla="*/ 74 w 146"/>
                <a:gd name="T57" fmla="*/ 54 h 170"/>
                <a:gd name="T58" fmla="*/ 74 w 146"/>
                <a:gd name="T59" fmla="*/ 54 h 170"/>
                <a:gd name="T60" fmla="*/ 76 w 146"/>
                <a:gd name="T61" fmla="*/ 48 h 170"/>
                <a:gd name="T62" fmla="*/ 80 w 146"/>
                <a:gd name="T63" fmla="*/ 44 h 170"/>
                <a:gd name="T64" fmla="*/ 86 w 146"/>
                <a:gd name="T65" fmla="*/ 38 h 170"/>
                <a:gd name="T66" fmla="*/ 86 w 146"/>
                <a:gd name="T67" fmla="*/ 38 h 170"/>
                <a:gd name="T68" fmla="*/ 128 w 146"/>
                <a:gd name="T69" fmla="*/ 14 h 170"/>
                <a:gd name="T70" fmla="*/ 146 w 146"/>
                <a:gd name="T7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70">
                  <a:moveTo>
                    <a:pt x="0" y="170"/>
                  </a:moveTo>
                  <a:lnTo>
                    <a:pt x="0" y="170"/>
                  </a:lnTo>
                  <a:lnTo>
                    <a:pt x="10" y="164"/>
                  </a:lnTo>
                  <a:lnTo>
                    <a:pt x="10" y="164"/>
                  </a:lnTo>
                  <a:lnTo>
                    <a:pt x="14" y="160"/>
                  </a:lnTo>
                  <a:lnTo>
                    <a:pt x="18" y="156"/>
                  </a:lnTo>
                  <a:lnTo>
                    <a:pt x="18" y="156"/>
                  </a:lnTo>
                  <a:lnTo>
                    <a:pt x="20" y="150"/>
                  </a:lnTo>
                  <a:lnTo>
                    <a:pt x="20" y="148"/>
                  </a:lnTo>
                  <a:lnTo>
                    <a:pt x="22" y="148"/>
                  </a:lnTo>
                  <a:lnTo>
                    <a:pt x="22" y="148"/>
                  </a:lnTo>
                  <a:lnTo>
                    <a:pt x="24" y="146"/>
                  </a:lnTo>
                  <a:lnTo>
                    <a:pt x="26" y="144"/>
                  </a:lnTo>
                  <a:lnTo>
                    <a:pt x="26" y="138"/>
                  </a:lnTo>
                  <a:lnTo>
                    <a:pt x="26" y="138"/>
                  </a:lnTo>
                  <a:lnTo>
                    <a:pt x="26" y="136"/>
                  </a:lnTo>
                  <a:lnTo>
                    <a:pt x="28" y="136"/>
                  </a:lnTo>
                  <a:lnTo>
                    <a:pt x="32" y="134"/>
                  </a:lnTo>
                  <a:lnTo>
                    <a:pt x="32" y="134"/>
                  </a:lnTo>
                  <a:lnTo>
                    <a:pt x="34" y="134"/>
                  </a:lnTo>
                  <a:lnTo>
                    <a:pt x="34" y="132"/>
                  </a:lnTo>
                  <a:lnTo>
                    <a:pt x="34" y="128"/>
                  </a:lnTo>
                  <a:lnTo>
                    <a:pt x="34" y="128"/>
                  </a:lnTo>
                  <a:lnTo>
                    <a:pt x="40" y="120"/>
                  </a:lnTo>
                  <a:lnTo>
                    <a:pt x="48" y="112"/>
                  </a:lnTo>
                  <a:lnTo>
                    <a:pt x="48" y="112"/>
                  </a:lnTo>
                  <a:lnTo>
                    <a:pt x="54" y="104"/>
                  </a:lnTo>
                  <a:lnTo>
                    <a:pt x="62" y="86"/>
                  </a:lnTo>
                  <a:lnTo>
                    <a:pt x="74" y="54"/>
                  </a:lnTo>
                  <a:lnTo>
                    <a:pt x="74" y="54"/>
                  </a:lnTo>
                  <a:lnTo>
                    <a:pt x="76" y="48"/>
                  </a:lnTo>
                  <a:lnTo>
                    <a:pt x="80" y="44"/>
                  </a:lnTo>
                  <a:lnTo>
                    <a:pt x="86" y="38"/>
                  </a:lnTo>
                  <a:lnTo>
                    <a:pt x="86" y="38"/>
                  </a:lnTo>
                  <a:lnTo>
                    <a:pt x="128" y="14"/>
                  </a:lnTo>
                  <a:lnTo>
                    <a:pt x="14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7" name="Freeform 40"/>
            <p:cNvSpPr>
              <a:spLocks/>
            </p:cNvSpPr>
            <p:nvPr/>
          </p:nvSpPr>
          <p:spPr bwMode="auto">
            <a:xfrm>
              <a:off x="6100283" y="2561545"/>
              <a:ext cx="110542" cy="16191"/>
            </a:xfrm>
            <a:custGeom>
              <a:avLst/>
              <a:gdLst>
                <a:gd name="T0" fmla="*/ 0 w 56"/>
                <a:gd name="T1" fmla="*/ 8 h 8"/>
                <a:gd name="T2" fmla="*/ 0 w 56"/>
                <a:gd name="T3" fmla="*/ 8 h 8"/>
                <a:gd name="T4" fmla="*/ 4 w 56"/>
                <a:gd name="T5" fmla="*/ 4 h 8"/>
                <a:gd name="T6" fmla="*/ 10 w 56"/>
                <a:gd name="T7" fmla="*/ 0 h 8"/>
                <a:gd name="T8" fmla="*/ 16 w 56"/>
                <a:gd name="T9" fmla="*/ 0 h 8"/>
                <a:gd name="T10" fmla="*/ 16 w 56"/>
                <a:gd name="T11" fmla="*/ 0 h 8"/>
                <a:gd name="T12" fmla="*/ 22 w 56"/>
                <a:gd name="T13" fmla="*/ 0 h 8"/>
                <a:gd name="T14" fmla="*/ 26 w 56"/>
                <a:gd name="T15" fmla="*/ 2 h 8"/>
                <a:gd name="T16" fmla="*/ 26 w 56"/>
                <a:gd name="T17" fmla="*/ 2 h 8"/>
                <a:gd name="T18" fmla="*/ 42 w 56"/>
                <a:gd name="T19" fmla="*/ 2 h 8"/>
                <a:gd name="T20" fmla="*/ 56 w 5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0" y="8"/>
                  </a:moveTo>
                  <a:lnTo>
                    <a:pt x="0" y="8"/>
                  </a:lnTo>
                  <a:lnTo>
                    <a:pt x="4" y="4"/>
                  </a:lnTo>
                  <a:lnTo>
                    <a:pt x="10" y="0"/>
                  </a:lnTo>
                  <a:lnTo>
                    <a:pt x="16" y="0"/>
                  </a:lnTo>
                  <a:lnTo>
                    <a:pt x="16" y="0"/>
                  </a:lnTo>
                  <a:lnTo>
                    <a:pt x="22" y="0"/>
                  </a:lnTo>
                  <a:lnTo>
                    <a:pt x="26" y="2"/>
                  </a:lnTo>
                  <a:lnTo>
                    <a:pt x="26" y="2"/>
                  </a:lnTo>
                  <a:lnTo>
                    <a:pt x="42" y="2"/>
                  </a:lnTo>
                  <a:lnTo>
                    <a:pt x="56"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8" name="Freeform 41"/>
            <p:cNvSpPr>
              <a:spLocks/>
            </p:cNvSpPr>
            <p:nvPr/>
          </p:nvSpPr>
          <p:spPr bwMode="auto">
            <a:xfrm>
              <a:off x="6033168" y="2411783"/>
              <a:ext cx="31583" cy="117381"/>
            </a:xfrm>
            <a:custGeom>
              <a:avLst/>
              <a:gdLst>
                <a:gd name="T0" fmla="*/ 8 w 16"/>
                <a:gd name="T1" fmla="*/ 58 h 58"/>
                <a:gd name="T2" fmla="*/ 8 w 16"/>
                <a:gd name="T3" fmla="*/ 58 h 58"/>
                <a:gd name="T4" fmla="*/ 6 w 16"/>
                <a:gd name="T5" fmla="*/ 50 h 58"/>
                <a:gd name="T6" fmla="*/ 6 w 16"/>
                <a:gd name="T7" fmla="*/ 50 h 58"/>
                <a:gd name="T8" fmla="*/ 4 w 16"/>
                <a:gd name="T9" fmla="*/ 44 h 58"/>
                <a:gd name="T10" fmla="*/ 0 w 16"/>
                <a:gd name="T11" fmla="*/ 38 h 58"/>
                <a:gd name="T12" fmla="*/ 0 w 16"/>
                <a:gd name="T13" fmla="*/ 38 h 58"/>
                <a:gd name="T14" fmla="*/ 0 w 16"/>
                <a:gd name="T15" fmla="*/ 34 h 58"/>
                <a:gd name="T16" fmla="*/ 0 w 16"/>
                <a:gd name="T17" fmla="*/ 30 h 58"/>
                <a:gd name="T18" fmla="*/ 2 w 16"/>
                <a:gd name="T19" fmla="*/ 24 h 58"/>
                <a:gd name="T20" fmla="*/ 2 w 16"/>
                <a:gd name="T21" fmla="*/ 24 h 58"/>
                <a:gd name="T22" fmla="*/ 2 w 16"/>
                <a:gd name="T23" fmla="*/ 22 h 58"/>
                <a:gd name="T24" fmla="*/ 2 w 16"/>
                <a:gd name="T25" fmla="*/ 16 h 58"/>
                <a:gd name="T26" fmla="*/ 2 w 16"/>
                <a:gd name="T27" fmla="*/ 8 h 58"/>
                <a:gd name="T28" fmla="*/ 2 w 16"/>
                <a:gd name="T29" fmla="*/ 8 h 58"/>
                <a:gd name="T30" fmla="*/ 4 w 16"/>
                <a:gd name="T31" fmla="*/ 4 h 58"/>
                <a:gd name="T32" fmla="*/ 8 w 16"/>
                <a:gd name="T33" fmla="*/ 2 h 58"/>
                <a:gd name="T34" fmla="*/ 16 w 16"/>
                <a:gd name="T35" fmla="*/ 0 h 58"/>
                <a:gd name="T36" fmla="*/ 16 w 16"/>
                <a:gd name="T37" fmla="*/ 0 h 58"/>
                <a:gd name="T38" fmla="*/ 14 w 16"/>
                <a:gd name="T39" fmla="*/ 20 h 58"/>
                <a:gd name="T40" fmla="*/ 12 w 16"/>
                <a:gd name="T41" fmla="*/ 38 h 58"/>
                <a:gd name="T42" fmla="*/ 8 w 16"/>
                <a:gd name="T43" fmla="*/ 58 h 58"/>
                <a:gd name="T44" fmla="*/ 8 w 16"/>
                <a:gd name="T4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58">
                  <a:moveTo>
                    <a:pt x="8" y="58"/>
                  </a:moveTo>
                  <a:lnTo>
                    <a:pt x="8" y="58"/>
                  </a:lnTo>
                  <a:lnTo>
                    <a:pt x="6" y="50"/>
                  </a:lnTo>
                  <a:lnTo>
                    <a:pt x="6" y="50"/>
                  </a:lnTo>
                  <a:lnTo>
                    <a:pt x="4" y="44"/>
                  </a:lnTo>
                  <a:lnTo>
                    <a:pt x="0" y="38"/>
                  </a:lnTo>
                  <a:lnTo>
                    <a:pt x="0" y="38"/>
                  </a:lnTo>
                  <a:lnTo>
                    <a:pt x="0" y="34"/>
                  </a:lnTo>
                  <a:lnTo>
                    <a:pt x="0" y="30"/>
                  </a:lnTo>
                  <a:lnTo>
                    <a:pt x="2" y="24"/>
                  </a:lnTo>
                  <a:lnTo>
                    <a:pt x="2" y="24"/>
                  </a:lnTo>
                  <a:lnTo>
                    <a:pt x="2" y="22"/>
                  </a:lnTo>
                  <a:lnTo>
                    <a:pt x="2" y="16"/>
                  </a:lnTo>
                  <a:lnTo>
                    <a:pt x="2" y="8"/>
                  </a:lnTo>
                  <a:lnTo>
                    <a:pt x="2" y="8"/>
                  </a:lnTo>
                  <a:lnTo>
                    <a:pt x="4" y="4"/>
                  </a:lnTo>
                  <a:lnTo>
                    <a:pt x="8" y="2"/>
                  </a:lnTo>
                  <a:lnTo>
                    <a:pt x="16" y="0"/>
                  </a:lnTo>
                  <a:lnTo>
                    <a:pt x="16" y="0"/>
                  </a:lnTo>
                  <a:lnTo>
                    <a:pt x="14" y="20"/>
                  </a:lnTo>
                  <a:lnTo>
                    <a:pt x="12" y="38"/>
                  </a:lnTo>
                  <a:lnTo>
                    <a:pt x="8" y="58"/>
                  </a:lnTo>
                  <a:lnTo>
                    <a:pt x="8" y="58"/>
                  </a:lnTo>
                  <a:close/>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9" name="Freeform 42"/>
            <p:cNvSpPr>
              <a:spLocks/>
            </p:cNvSpPr>
            <p:nvPr/>
          </p:nvSpPr>
          <p:spPr bwMode="auto">
            <a:xfrm>
              <a:off x="8172949" y="3690836"/>
              <a:ext cx="303991" cy="445240"/>
            </a:xfrm>
            <a:custGeom>
              <a:avLst/>
              <a:gdLst>
                <a:gd name="T0" fmla="*/ 14 w 154"/>
                <a:gd name="T1" fmla="*/ 0 h 220"/>
                <a:gd name="T2" fmla="*/ 8 w 154"/>
                <a:gd name="T3" fmla="*/ 4 h 220"/>
                <a:gd name="T4" fmla="*/ 2 w 154"/>
                <a:gd name="T5" fmla="*/ 22 h 220"/>
                <a:gd name="T6" fmla="*/ 2 w 154"/>
                <a:gd name="T7" fmla="*/ 60 h 220"/>
                <a:gd name="T8" fmla="*/ 6 w 154"/>
                <a:gd name="T9" fmla="*/ 88 h 220"/>
                <a:gd name="T10" fmla="*/ 18 w 154"/>
                <a:gd name="T11" fmla="*/ 118 h 220"/>
                <a:gd name="T12" fmla="*/ 50 w 154"/>
                <a:gd name="T13" fmla="*/ 178 h 220"/>
                <a:gd name="T14" fmla="*/ 74 w 154"/>
                <a:gd name="T15" fmla="*/ 204 h 220"/>
                <a:gd name="T16" fmla="*/ 84 w 154"/>
                <a:gd name="T17" fmla="*/ 208 h 220"/>
                <a:gd name="T18" fmla="*/ 90 w 154"/>
                <a:gd name="T19" fmla="*/ 206 h 220"/>
                <a:gd name="T20" fmla="*/ 104 w 154"/>
                <a:gd name="T21" fmla="*/ 200 h 220"/>
                <a:gd name="T22" fmla="*/ 112 w 154"/>
                <a:gd name="T23" fmla="*/ 192 h 220"/>
                <a:gd name="T24" fmla="*/ 114 w 154"/>
                <a:gd name="T25" fmla="*/ 194 h 220"/>
                <a:gd name="T26" fmla="*/ 112 w 154"/>
                <a:gd name="T27" fmla="*/ 200 h 220"/>
                <a:gd name="T28" fmla="*/ 112 w 154"/>
                <a:gd name="T29" fmla="*/ 210 h 220"/>
                <a:gd name="T30" fmla="*/ 114 w 154"/>
                <a:gd name="T31" fmla="*/ 212 h 220"/>
                <a:gd name="T32" fmla="*/ 126 w 154"/>
                <a:gd name="T33" fmla="*/ 218 h 220"/>
                <a:gd name="T34" fmla="*/ 138 w 154"/>
                <a:gd name="T35" fmla="*/ 218 h 220"/>
                <a:gd name="T36" fmla="*/ 150 w 154"/>
                <a:gd name="T37" fmla="*/ 212 h 220"/>
                <a:gd name="T38" fmla="*/ 154 w 154"/>
                <a:gd name="T39" fmla="*/ 204 h 220"/>
                <a:gd name="T40" fmla="*/ 152 w 154"/>
                <a:gd name="T41" fmla="*/ 192 h 220"/>
                <a:gd name="T42" fmla="*/ 140 w 154"/>
                <a:gd name="T43" fmla="*/ 152 h 220"/>
                <a:gd name="T44" fmla="*/ 136 w 154"/>
                <a:gd name="T45" fmla="*/ 140 h 220"/>
                <a:gd name="T46" fmla="*/ 126 w 154"/>
                <a:gd name="T47" fmla="*/ 112 h 220"/>
                <a:gd name="T48" fmla="*/ 120 w 154"/>
                <a:gd name="T49" fmla="*/ 92 h 220"/>
                <a:gd name="T50" fmla="*/ 110 w 154"/>
                <a:gd name="T51" fmla="*/ 110 h 220"/>
                <a:gd name="T52" fmla="*/ 108 w 154"/>
                <a:gd name="T53" fmla="*/ 114 h 220"/>
                <a:gd name="T54" fmla="*/ 92 w 154"/>
                <a:gd name="T55" fmla="*/ 118 h 220"/>
                <a:gd name="T56" fmla="*/ 90 w 154"/>
                <a:gd name="T57" fmla="*/ 118 h 220"/>
                <a:gd name="T58" fmla="*/ 88 w 154"/>
                <a:gd name="T59" fmla="*/ 112 h 220"/>
                <a:gd name="T60" fmla="*/ 88 w 154"/>
                <a:gd name="T61" fmla="*/ 106 h 220"/>
                <a:gd name="T62" fmla="*/ 110 w 154"/>
                <a:gd name="T63" fmla="*/ 92 h 220"/>
                <a:gd name="T64" fmla="*/ 116 w 154"/>
                <a:gd name="T65" fmla="*/ 74 h 220"/>
                <a:gd name="T66" fmla="*/ 116 w 154"/>
                <a:gd name="T67" fmla="*/ 64 h 220"/>
                <a:gd name="T68" fmla="*/ 118 w 154"/>
                <a:gd name="T69" fmla="*/ 52 h 220"/>
                <a:gd name="T70" fmla="*/ 122 w 154"/>
                <a:gd name="T71" fmla="*/ 4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220">
                  <a:moveTo>
                    <a:pt x="14" y="0"/>
                  </a:moveTo>
                  <a:lnTo>
                    <a:pt x="14" y="0"/>
                  </a:lnTo>
                  <a:lnTo>
                    <a:pt x="10" y="2"/>
                  </a:lnTo>
                  <a:lnTo>
                    <a:pt x="8" y="4"/>
                  </a:lnTo>
                  <a:lnTo>
                    <a:pt x="4" y="12"/>
                  </a:lnTo>
                  <a:lnTo>
                    <a:pt x="2" y="22"/>
                  </a:lnTo>
                  <a:lnTo>
                    <a:pt x="0" y="38"/>
                  </a:lnTo>
                  <a:lnTo>
                    <a:pt x="2" y="60"/>
                  </a:lnTo>
                  <a:lnTo>
                    <a:pt x="6" y="88"/>
                  </a:lnTo>
                  <a:lnTo>
                    <a:pt x="6" y="88"/>
                  </a:lnTo>
                  <a:lnTo>
                    <a:pt x="10" y="100"/>
                  </a:lnTo>
                  <a:lnTo>
                    <a:pt x="18" y="118"/>
                  </a:lnTo>
                  <a:lnTo>
                    <a:pt x="38" y="158"/>
                  </a:lnTo>
                  <a:lnTo>
                    <a:pt x="50" y="178"/>
                  </a:lnTo>
                  <a:lnTo>
                    <a:pt x="62" y="194"/>
                  </a:lnTo>
                  <a:lnTo>
                    <a:pt x="74" y="204"/>
                  </a:lnTo>
                  <a:lnTo>
                    <a:pt x="78" y="208"/>
                  </a:lnTo>
                  <a:lnTo>
                    <a:pt x="84" y="208"/>
                  </a:lnTo>
                  <a:lnTo>
                    <a:pt x="84" y="208"/>
                  </a:lnTo>
                  <a:lnTo>
                    <a:pt x="90" y="206"/>
                  </a:lnTo>
                  <a:lnTo>
                    <a:pt x="96" y="204"/>
                  </a:lnTo>
                  <a:lnTo>
                    <a:pt x="104" y="200"/>
                  </a:lnTo>
                  <a:lnTo>
                    <a:pt x="108" y="194"/>
                  </a:lnTo>
                  <a:lnTo>
                    <a:pt x="112" y="192"/>
                  </a:lnTo>
                  <a:lnTo>
                    <a:pt x="112" y="192"/>
                  </a:lnTo>
                  <a:lnTo>
                    <a:pt x="114" y="194"/>
                  </a:lnTo>
                  <a:lnTo>
                    <a:pt x="114" y="196"/>
                  </a:lnTo>
                  <a:lnTo>
                    <a:pt x="112" y="200"/>
                  </a:lnTo>
                  <a:lnTo>
                    <a:pt x="112" y="208"/>
                  </a:lnTo>
                  <a:lnTo>
                    <a:pt x="112" y="210"/>
                  </a:lnTo>
                  <a:lnTo>
                    <a:pt x="114" y="212"/>
                  </a:lnTo>
                  <a:lnTo>
                    <a:pt x="114" y="212"/>
                  </a:lnTo>
                  <a:lnTo>
                    <a:pt x="120" y="216"/>
                  </a:lnTo>
                  <a:lnTo>
                    <a:pt x="126" y="218"/>
                  </a:lnTo>
                  <a:lnTo>
                    <a:pt x="132" y="220"/>
                  </a:lnTo>
                  <a:lnTo>
                    <a:pt x="138" y="218"/>
                  </a:lnTo>
                  <a:lnTo>
                    <a:pt x="138" y="218"/>
                  </a:lnTo>
                  <a:lnTo>
                    <a:pt x="150" y="212"/>
                  </a:lnTo>
                  <a:lnTo>
                    <a:pt x="154" y="204"/>
                  </a:lnTo>
                  <a:lnTo>
                    <a:pt x="154" y="204"/>
                  </a:lnTo>
                  <a:lnTo>
                    <a:pt x="154" y="200"/>
                  </a:lnTo>
                  <a:lnTo>
                    <a:pt x="152" y="192"/>
                  </a:lnTo>
                  <a:lnTo>
                    <a:pt x="148" y="172"/>
                  </a:lnTo>
                  <a:lnTo>
                    <a:pt x="140" y="152"/>
                  </a:lnTo>
                  <a:lnTo>
                    <a:pt x="136" y="140"/>
                  </a:lnTo>
                  <a:lnTo>
                    <a:pt x="136" y="140"/>
                  </a:lnTo>
                  <a:lnTo>
                    <a:pt x="130" y="128"/>
                  </a:lnTo>
                  <a:lnTo>
                    <a:pt x="126" y="112"/>
                  </a:lnTo>
                  <a:lnTo>
                    <a:pt x="120" y="92"/>
                  </a:lnTo>
                  <a:lnTo>
                    <a:pt x="120" y="92"/>
                  </a:lnTo>
                  <a:lnTo>
                    <a:pt x="114" y="102"/>
                  </a:lnTo>
                  <a:lnTo>
                    <a:pt x="110" y="110"/>
                  </a:lnTo>
                  <a:lnTo>
                    <a:pt x="108" y="114"/>
                  </a:lnTo>
                  <a:lnTo>
                    <a:pt x="108" y="114"/>
                  </a:lnTo>
                  <a:lnTo>
                    <a:pt x="98" y="116"/>
                  </a:lnTo>
                  <a:lnTo>
                    <a:pt x="92" y="118"/>
                  </a:lnTo>
                  <a:lnTo>
                    <a:pt x="90" y="118"/>
                  </a:lnTo>
                  <a:lnTo>
                    <a:pt x="90" y="118"/>
                  </a:lnTo>
                  <a:lnTo>
                    <a:pt x="88" y="116"/>
                  </a:lnTo>
                  <a:lnTo>
                    <a:pt x="88" y="112"/>
                  </a:lnTo>
                  <a:lnTo>
                    <a:pt x="88" y="106"/>
                  </a:lnTo>
                  <a:lnTo>
                    <a:pt x="88" y="106"/>
                  </a:lnTo>
                  <a:lnTo>
                    <a:pt x="110" y="92"/>
                  </a:lnTo>
                  <a:lnTo>
                    <a:pt x="110" y="92"/>
                  </a:lnTo>
                  <a:lnTo>
                    <a:pt x="112" y="82"/>
                  </a:lnTo>
                  <a:lnTo>
                    <a:pt x="116" y="74"/>
                  </a:lnTo>
                  <a:lnTo>
                    <a:pt x="116" y="64"/>
                  </a:lnTo>
                  <a:lnTo>
                    <a:pt x="116" y="64"/>
                  </a:lnTo>
                  <a:lnTo>
                    <a:pt x="116" y="58"/>
                  </a:lnTo>
                  <a:lnTo>
                    <a:pt x="118" y="52"/>
                  </a:lnTo>
                  <a:lnTo>
                    <a:pt x="120" y="48"/>
                  </a:lnTo>
                  <a:lnTo>
                    <a:pt x="12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0" name="Freeform 43"/>
            <p:cNvSpPr>
              <a:spLocks/>
            </p:cNvSpPr>
            <p:nvPr/>
          </p:nvSpPr>
          <p:spPr bwMode="auto">
            <a:xfrm>
              <a:off x="8319022" y="3383216"/>
              <a:ext cx="94750" cy="396668"/>
            </a:xfrm>
            <a:custGeom>
              <a:avLst/>
              <a:gdLst>
                <a:gd name="T0" fmla="*/ 0 w 48"/>
                <a:gd name="T1" fmla="*/ 0 h 196"/>
                <a:gd name="T2" fmla="*/ 0 w 48"/>
                <a:gd name="T3" fmla="*/ 0 h 196"/>
                <a:gd name="T4" fmla="*/ 2 w 48"/>
                <a:gd name="T5" fmla="*/ 2 h 196"/>
                <a:gd name="T6" fmla="*/ 6 w 48"/>
                <a:gd name="T7" fmla="*/ 4 h 196"/>
                <a:gd name="T8" fmla="*/ 8 w 48"/>
                <a:gd name="T9" fmla="*/ 8 h 196"/>
                <a:gd name="T10" fmla="*/ 10 w 48"/>
                <a:gd name="T11" fmla="*/ 10 h 196"/>
                <a:gd name="T12" fmla="*/ 10 w 48"/>
                <a:gd name="T13" fmla="*/ 10 h 196"/>
                <a:gd name="T14" fmla="*/ 10 w 48"/>
                <a:gd name="T15" fmla="*/ 16 h 196"/>
                <a:gd name="T16" fmla="*/ 10 w 48"/>
                <a:gd name="T17" fmla="*/ 16 h 196"/>
                <a:gd name="T18" fmla="*/ 12 w 48"/>
                <a:gd name="T19" fmla="*/ 24 h 196"/>
                <a:gd name="T20" fmla="*/ 16 w 48"/>
                <a:gd name="T21" fmla="*/ 32 h 196"/>
                <a:gd name="T22" fmla="*/ 16 w 48"/>
                <a:gd name="T23" fmla="*/ 32 h 196"/>
                <a:gd name="T24" fmla="*/ 20 w 48"/>
                <a:gd name="T25" fmla="*/ 42 h 196"/>
                <a:gd name="T26" fmla="*/ 20 w 48"/>
                <a:gd name="T27" fmla="*/ 46 h 196"/>
                <a:gd name="T28" fmla="*/ 18 w 48"/>
                <a:gd name="T29" fmla="*/ 50 h 196"/>
                <a:gd name="T30" fmla="*/ 18 w 48"/>
                <a:gd name="T31" fmla="*/ 50 h 196"/>
                <a:gd name="T32" fmla="*/ 14 w 48"/>
                <a:gd name="T33" fmla="*/ 56 h 196"/>
                <a:gd name="T34" fmla="*/ 10 w 48"/>
                <a:gd name="T35" fmla="*/ 62 h 196"/>
                <a:gd name="T36" fmla="*/ 10 w 48"/>
                <a:gd name="T37" fmla="*/ 62 h 196"/>
                <a:gd name="T38" fmla="*/ 8 w 48"/>
                <a:gd name="T39" fmla="*/ 68 h 196"/>
                <a:gd name="T40" fmla="*/ 8 w 48"/>
                <a:gd name="T41" fmla="*/ 72 h 196"/>
                <a:gd name="T42" fmla="*/ 6 w 48"/>
                <a:gd name="T43" fmla="*/ 74 h 196"/>
                <a:gd name="T44" fmla="*/ 6 w 48"/>
                <a:gd name="T45" fmla="*/ 74 h 196"/>
                <a:gd name="T46" fmla="*/ 4 w 48"/>
                <a:gd name="T47" fmla="*/ 78 h 196"/>
                <a:gd name="T48" fmla="*/ 4 w 48"/>
                <a:gd name="T49" fmla="*/ 78 h 196"/>
                <a:gd name="T50" fmla="*/ 2 w 48"/>
                <a:gd name="T51" fmla="*/ 80 h 196"/>
                <a:gd name="T52" fmla="*/ 2 w 48"/>
                <a:gd name="T53" fmla="*/ 82 h 196"/>
                <a:gd name="T54" fmla="*/ 6 w 48"/>
                <a:gd name="T55" fmla="*/ 88 h 196"/>
                <a:gd name="T56" fmla="*/ 6 w 48"/>
                <a:gd name="T57" fmla="*/ 88 h 196"/>
                <a:gd name="T58" fmla="*/ 14 w 48"/>
                <a:gd name="T59" fmla="*/ 102 h 196"/>
                <a:gd name="T60" fmla="*/ 14 w 48"/>
                <a:gd name="T61" fmla="*/ 102 h 196"/>
                <a:gd name="T62" fmla="*/ 24 w 48"/>
                <a:gd name="T63" fmla="*/ 116 h 196"/>
                <a:gd name="T64" fmla="*/ 30 w 48"/>
                <a:gd name="T65" fmla="*/ 130 h 196"/>
                <a:gd name="T66" fmla="*/ 30 w 48"/>
                <a:gd name="T67" fmla="*/ 130 h 196"/>
                <a:gd name="T68" fmla="*/ 32 w 48"/>
                <a:gd name="T69" fmla="*/ 138 h 196"/>
                <a:gd name="T70" fmla="*/ 34 w 48"/>
                <a:gd name="T71" fmla="*/ 146 h 196"/>
                <a:gd name="T72" fmla="*/ 32 w 48"/>
                <a:gd name="T73" fmla="*/ 154 h 196"/>
                <a:gd name="T74" fmla="*/ 30 w 48"/>
                <a:gd name="T75" fmla="*/ 162 h 196"/>
                <a:gd name="T76" fmla="*/ 30 w 48"/>
                <a:gd name="T77" fmla="*/ 162 h 196"/>
                <a:gd name="T78" fmla="*/ 28 w 48"/>
                <a:gd name="T79" fmla="*/ 168 h 196"/>
                <a:gd name="T80" fmla="*/ 28 w 48"/>
                <a:gd name="T81" fmla="*/ 172 h 196"/>
                <a:gd name="T82" fmla="*/ 28 w 48"/>
                <a:gd name="T83" fmla="*/ 172 h 196"/>
                <a:gd name="T84" fmla="*/ 28 w 48"/>
                <a:gd name="T85" fmla="*/ 176 h 196"/>
                <a:gd name="T86" fmla="*/ 30 w 48"/>
                <a:gd name="T87" fmla="*/ 180 h 196"/>
                <a:gd name="T88" fmla="*/ 38 w 48"/>
                <a:gd name="T89" fmla="*/ 184 h 196"/>
                <a:gd name="T90" fmla="*/ 46 w 48"/>
                <a:gd name="T91" fmla="*/ 188 h 196"/>
                <a:gd name="T92" fmla="*/ 48 w 48"/>
                <a:gd name="T93" fmla="*/ 192 h 196"/>
                <a:gd name="T94" fmla="*/ 48 w 48"/>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96">
                  <a:moveTo>
                    <a:pt x="0" y="0"/>
                  </a:moveTo>
                  <a:lnTo>
                    <a:pt x="0" y="0"/>
                  </a:lnTo>
                  <a:lnTo>
                    <a:pt x="2" y="2"/>
                  </a:lnTo>
                  <a:lnTo>
                    <a:pt x="6" y="4"/>
                  </a:lnTo>
                  <a:lnTo>
                    <a:pt x="8" y="8"/>
                  </a:lnTo>
                  <a:lnTo>
                    <a:pt x="10" y="10"/>
                  </a:lnTo>
                  <a:lnTo>
                    <a:pt x="10" y="10"/>
                  </a:lnTo>
                  <a:lnTo>
                    <a:pt x="10" y="16"/>
                  </a:lnTo>
                  <a:lnTo>
                    <a:pt x="10" y="16"/>
                  </a:lnTo>
                  <a:lnTo>
                    <a:pt x="12" y="24"/>
                  </a:lnTo>
                  <a:lnTo>
                    <a:pt x="16" y="32"/>
                  </a:lnTo>
                  <a:lnTo>
                    <a:pt x="16" y="32"/>
                  </a:lnTo>
                  <a:lnTo>
                    <a:pt x="20" y="42"/>
                  </a:lnTo>
                  <a:lnTo>
                    <a:pt x="20" y="46"/>
                  </a:lnTo>
                  <a:lnTo>
                    <a:pt x="18" y="50"/>
                  </a:lnTo>
                  <a:lnTo>
                    <a:pt x="18" y="50"/>
                  </a:lnTo>
                  <a:lnTo>
                    <a:pt x="14" y="56"/>
                  </a:lnTo>
                  <a:lnTo>
                    <a:pt x="10" y="62"/>
                  </a:lnTo>
                  <a:lnTo>
                    <a:pt x="10" y="62"/>
                  </a:lnTo>
                  <a:lnTo>
                    <a:pt x="8" y="68"/>
                  </a:lnTo>
                  <a:lnTo>
                    <a:pt x="8" y="72"/>
                  </a:lnTo>
                  <a:lnTo>
                    <a:pt x="6" y="74"/>
                  </a:lnTo>
                  <a:lnTo>
                    <a:pt x="6" y="74"/>
                  </a:lnTo>
                  <a:lnTo>
                    <a:pt x="4" y="78"/>
                  </a:lnTo>
                  <a:lnTo>
                    <a:pt x="4" y="78"/>
                  </a:lnTo>
                  <a:lnTo>
                    <a:pt x="2" y="80"/>
                  </a:lnTo>
                  <a:lnTo>
                    <a:pt x="2" y="82"/>
                  </a:lnTo>
                  <a:lnTo>
                    <a:pt x="6" y="88"/>
                  </a:lnTo>
                  <a:lnTo>
                    <a:pt x="6" y="88"/>
                  </a:lnTo>
                  <a:lnTo>
                    <a:pt x="14" y="102"/>
                  </a:lnTo>
                  <a:lnTo>
                    <a:pt x="14" y="102"/>
                  </a:lnTo>
                  <a:lnTo>
                    <a:pt x="24" y="116"/>
                  </a:lnTo>
                  <a:lnTo>
                    <a:pt x="30" y="130"/>
                  </a:lnTo>
                  <a:lnTo>
                    <a:pt x="30" y="130"/>
                  </a:lnTo>
                  <a:lnTo>
                    <a:pt x="32" y="138"/>
                  </a:lnTo>
                  <a:lnTo>
                    <a:pt x="34" y="146"/>
                  </a:lnTo>
                  <a:lnTo>
                    <a:pt x="32" y="154"/>
                  </a:lnTo>
                  <a:lnTo>
                    <a:pt x="30" y="162"/>
                  </a:lnTo>
                  <a:lnTo>
                    <a:pt x="30" y="162"/>
                  </a:lnTo>
                  <a:lnTo>
                    <a:pt x="28" y="168"/>
                  </a:lnTo>
                  <a:lnTo>
                    <a:pt x="28" y="172"/>
                  </a:lnTo>
                  <a:lnTo>
                    <a:pt x="28" y="172"/>
                  </a:lnTo>
                  <a:lnTo>
                    <a:pt x="28" y="176"/>
                  </a:lnTo>
                  <a:lnTo>
                    <a:pt x="30" y="180"/>
                  </a:lnTo>
                  <a:lnTo>
                    <a:pt x="38" y="184"/>
                  </a:lnTo>
                  <a:lnTo>
                    <a:pt x="46" y="188"/>
                  </a:lnTo>
                  <a:lnTo>
                    <a:pt x="48" y="192"/>
                  </a:lnTo>
                  <a:lnTo>
                    <a:pt x="48" y="1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1" name="Freeform 44"/>
            <p:cNvSpPr>
              <a:spLocks/>
            </p:cNvSpPr>
            <p:nvPr/>
          </p:nvSpPr>
          <p:spPr bwMode="auto">
            <a:xfrm>
              <a:off x="8200584" y="3690836"/>
              <a:ext cx="209241" cy="210477"/>
            </a:xfrm>
            <a:custGeom>
              <a:avLst/>
              <a:gdLst>
                <a:gd name="T0" fmla="*/ 0 w 106"/>
                <a:gd name="T1" fmla="*/ 0 h 104"/>
                <a:gd name="T2" fmla="*/ 0 w 106"/>
                <a:gd name="T3" fmla="*/ 0 h 104"/>
                <a:gd name="T4" fmla="*/ 2 w 106"/>
                <a:gd name="T5" fmla="*/ 10 h 104"/>
                <a:gd name="T6" fmla="*/ 0 w 106"/>
                <a:gd name="T7" fmla="*/ 22 h 104"/>
                <a:gd name="T8" fmla="*/ 0 w 106"/>
                <a:gd name="T9" fmla="*/ 42 h 104"/>
                <a:gd name="T10" fmla="*/ 0 w 106"/>
                <a:gd name="T11" fmla="*/ 42 h 104"/>
                <a:gd name="T12" fmla="*/ 4 w 106"/>
                <a:gd name="T13" fmla="*/ 52 h 104"/>
                <a:gd name="T14" fmla="*/ 10 w 106"/>
                <a:gd name="T15" fmla="*/ 62 h 104"/>
                <a:gd name="T16" fmla="*/ 16 w 106"/>
                <a:gd name="T17" fmla="*/ 72 h 104"/>
                <a:gd name="T18" fmla="*/ 20 w 106"/>
                <a:gd name="T19" fmla="*/ 84 h 104"/>
                <a:gd name="T20" fmla="*/ 20 w 106"/>
                <a:gd name="T21" fmla="*/ 84 h 104"/>
                <a:gd name="T22" fmla="*/ 22 w 106"/>
                <a:gd name="T23" fmla="*/ 90 h 104"/>
                <a:gd name="T24" fmla="*/ 24 w 106"/>
                <a:gd name="T25" fmla="*/ 98 h 104"/>
                <a:gd name="T26" fmla="*/ 24 w 106"/>
                <a:gd name="T27" fmla="*/ 98 h 104"/>
                <a:gd name="T28" fmla="*/ 28 w 106"/>
                <a:gd name="T29" fmla="*/ 102 h 104"/>
                <a:gd name="T30" fmla="*/ 30 w 106"/>
                <a:gd name="T31" fmla="*/ 104 h 104"/>
                <a:gd name="T32" fmla="*/ 34 w 106"/>
                <a:gd name="T33" fmla="*/ 104 h 104"/>
                <a:gd name="T34" fmla="*/ 38 w 106"/>
                <a:gd name="T35" fmla="*/ 102 h 104"/>
                <a:gd name="T36" fmla="*/ 38 w 106"/>
                <a:gd name="T37" fmla="*/ 102 h 104"/>
                <a:gd name="T38" fmla="*/ 40 w 106"/>
                <a:gd name="T39" fmla="*/ 98 h 104"/>
                <a:gd name="T40" fmla="*/ 40 w 106"/>
                <a:gd name="T41" fmla="*/ 98 h 104"/>
                <a:gd name="T42" fmla="*/ 46 w 106"/>
                <a:gd name="T43" fmla="*/ 98 h 104"/>
                <a:gd name="T44" fmla="*/ 46 w 106"/>
                <a:gd name="T45" fmla="*/ 98 h 104"/>
                <a:gd name="T46" fmla="*/ 60 w 106"/>
                <a:gd name="T47" fmla="*/ 96 h 104"/>
                <a:gd name="T48" fmla="*/ 66 w 106"/>
                <a:gd name="T49" fmla="*/ 98 h 104"/>
                <a:gd name="T50" fmla="*/ 72 w 106"/>
                <a:gd name="T51" fmla="*/ 102 h 104"/>
                <a:gd name="T52" fmla="*/ 72 w 106"/>
                <a:gd name="T53" fmla="*/ 102 h 104"/>
                <a:gd name="T54" fmla="*/ 68 w 106"/>
                <a:gd name="T55" fmla="*/ 100 h 104"/>
                <a:gd name="T56" fmla="*/ 66 w 106"/>
                <a:gd name="T57" fmla="*/ 96 h 104"/>
                <a:gd name="T58" fmla="*/ 66 w 106"/>
                <a:gd name="T59" fmla="*/ 96 h 104"/>
                <a:gd name="T60" fmla="*/ 64 w 106"/>
                <a:gd name="T61" fmla="*/ 88 h 104"/>
                <a:gd name="T62" fmla="*/ 64 w 106"/>
                <a:gd name="T63" fmla="*/ 88 h 104"/>
                <a:gd name="T64" fmla="*/ 62 w 106"/>
                <a:gd name="T65" fmla="*/ 70 h 104"/>
                <a:gd name="T66" fmla="*/ 62 w 106"/>
                <a:gd name="T67" fmla="*/ 70 h 104"/>
                <a:gd name="T68" fmla="*/ 64 w 106"/>
                <a:gd name="T69" fmla="*/ 68 h 104"/>
                <a:gd name="T70" fmla="*/ 64 w 106"/>
                <a:gd name="T71" fmla="*/ 68 h 104"/>
                <a:gd name="T72" fmla="*/ 66 w 106"/>
                <a:gd name="T73" fmla="*/ 66 h 104"/>
                <a:gd name="T74" fmla="*/ 66 w 106"/>
                <a:gd name="T75" fmla="*/ 66 h 104"/>
                <a:gd name="T76" fmla="*/ 78 w 106"/>
                <a:gd name="T77" fmla="*/ 70 h 104"/>
                <a:gd name="T78" fmla="*/ 88 w 106"/>
                <a:gd name="T79" fmla="*/ 74 h 104"/>
                <a:gd name="T80" fmla="*/ 98 w 106"/>
                <a:gd name="T81" fmla="*/ 82 h 104"/>
                <a:gd name="T82" fmla="*/ 106 w 106"/>
                <a:gd name="T83"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04">
                  <a:moveTo>
                    <a:pt x="0" y="0"/>
                  </a:moveTo>
                  <a:lnTo>
                    <a:pt x="0" y="0"/>
                  </a:lnTo>
                  <a:lnTo>
                    <a:pt x="2" y="10"/>
                  </a:lnTo>
                  <a:lnTo>
                    <a:pt x="0" y="22"/>
                  </a:lnTo>
                  <a:lnTo>
                    <a:pt x="0" y="42"/>
                  </a:lnTo>
                  <a:lnTo>
                    <a:pt x="0" y="42"/>
                  </a:lnTo>
                  <a:lnTo>
                    <a:pt x="4" y="52"/>
                  </a:lnTo>
                  <a:lnTo>
                    <a:pt x="10" y="62"/>
                  </a:lnTo>
                  <a:lnTo>
                    <a:pt x="16" y="72"/>
                  </a:lnTo>
                  <a:lnTo>
                    <a:pt x="20" y="84"/>
                  </a:lnTo>
                  <a:lnTo>
                    <a:pt x="20" y="84"/>
                  </a:lnTo>
                  <a:lnTo>
                    <a:pt x="22" y="90"/>
                  </a:lnTo>
                  <a:lnTo>
                    <a:pt x="24" y="98"/>
                  </a:lnTo>
                  <a:lnTo>
                    <a:pt x="24" y="98"/>
                  </a:lnTo>
                  <a:lnTo>
                    <a:pt x="28" y="102"/>
                  </a:lnTo>
                  <a:lnTo>
                    <a:pt x="30" y="104"/>
                  </a:lnTo>
                  <a:lnTo>
                    <a:pt x="34" y="104"/>
                  </a:lnTo>
                  <a:lnTo>
                    <a:pt x="38" y="102"/>
                  </a:lnTo>
                  <a:lnTo>
                    <a:pt x="38" y="102"/>
                  </a:lnTo>
                  <a:lnTo>
                    <a:pt x="40" y="98"/>
                  </a:lnTo>
                  <a:lnTo>
                    <a:pt x="40" y="98"/>
                  </a:lnTo>
                  <a:lnTo>
                    <a:pt x="46" y="98"/>
                  </a:lnTo>
                  <a:lnTo>
                    <a:pt x="46" y="98"/>
                  </a:lnTo>
                  <a:lnTo>
                    <a:pt x="60" y="96"/>
                  </a:lnTo>
                  <a:lnTo>
                    <a:pt x="66" y="98"/>
                  </a:lnTo>
                  <a:lnTo>
                    <a:pt x="72" y="102"/>
                  </a:lnTo>
                  <a:lnTo>
                    <a:pt x="72" y="102"/>
                  </a:lnTo>
                  <a:lnTo>
                    <a:pt x="68" y="100"/>
                  </a:lnTo>
                  <a:lnTo>
                    <a:pt x="66" y="96"/>
                  </a:lnTo>
                  <a:lnTo>
                    <a:pt x="66" y="96"/>
                  </a:lnTo>
                  <a:lnTo>
                    <a:pt x="64" y="88"/>
                  </a:lnTo>
                  <a:lnTo>
                    <a:pt x="64" y="88"/>
                  </a:lnTo>
                  <a:lnTo>
                    <a:pt x="62" y="70"/>
                  </a:lnTo>
                  <a:lnTo>
                    <a:pt x="62" y="70"/>
                  </a:lnTo>
                  <a:lnTo>
                    <a:pt x="64" y="68"/>
                  </a:lnTo>
                  <a:lnTo>
                    <a:pt x="64" y="68"/>
                  </a:lnTo>
                  <a:lnTo>
                    <a:pt x="66" y="66"/>
                  </a:lnTo>
                  <a:lnTo>
                    <a:pt x="66" y="66"/>
                  </a:lnTo>
                  <a:lnTo>
                    <a:pt x="78" y="70"/>
                  </a:lnTo>
                  <a:lnTo>
                    <a:pt x="88" y="74"/>
                  </a:lnTo>
                  <a:lnTo>
                    <a:pt x="98" y="82"/>
                  </a:lnTo>
                  <a:lnTo>
                    <a:pt x="106" y="9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2" name="Line 45"/>
            <p:cNvSpPr>
              <a:spLocks noChangeShapeType="1"/>
            </p:cNvSpPr>
            <p:nvPr/>
          </p:nvSpPr>
          <p:spPr bwMode="auto">
            <a:xfrm>
              <a:off x="8200584" y="3690836"/>
              <a:ext cx="90802" cy="194287"/>
            </a:xfrm>
            <a:prstGeom prst="line">
              <a:avLst/>
            </a:prstGeom>
            <a:noFill/>
            <a:ln w="12700">
              <a:solidFill>
                <a:srgbClr val="001F50">
                  <a:alpha val="56000"/>
                </a:srgbClr>
              </a:solidFill>
              <a:prstDash val="sysDot"/>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3" name="Freeform 46"/>
            <p:cNvSpPr>
              <a:spLocks/>
            </p:cNvSpPr>
            <p:nvPr/>
          </p:nvSpPr>
          <p:spPr bwMode="auto">
            <a:xfrm>
              <a:off x="8208480" y="3690836"/>
              <a:ext cx="118438" cy="137620"/>
            </a:xfrm>
            <a:custGeom>
              <a:avLst/>
              <a:gdLst>
                <a:gd name="T0" fmla="*/ 0 w 60"/>
                <a:gd name="T1" fmla="*/ 0 h 68"/>
                <a:gd name="T2" fmla="*/ 0 w 60"/>
                <a:gd name="T3" fmla="*/ 0 h 68"/>
                <a:gd name="T4" fmla="*/ 22 w 60"/>
                <a:gd name="T5" fmla="*/ 10 h 68"/>
                <a:gd name="T6" fmla="*/ 22 w 60"/>
                <a:gd name="T7" fmla="*/ 10 h 68"/>
                <a:gd name="T8" fmla="*/ 26 w 60"/>
                <a:gd name="T9" fmla="*/ 12 h 68"/>
                <a:gd name="T10" fmla="*/ 28 w 60"/>
                <a:gd name="T11" fmla="*/ 14 h 68"/>
                <a:gd name="T12" fmla="*/ 30 w 60"/>
                <a:gd name="T13" fmla="*/ 18 h 68"/>
                <a:gd name="T14" fmla="*/ 34 w 60"/>
                <a:gd name="T15" fmla="*/ 20 h 68"/>
                <a:gd name="T16" fmla="*/ 34 w 60"/>
                <a:gd name="T17" fmla="*/ 20 h 68"/>
                <a:gd name="T18" fmla="*/ 40 w 60"/>
                <a:gd name="T19" fmla="*/ 22 h 68"/>
                <a:gd name="T20" fmla="*/ 44 w 60"/>
                <a:gd name="T21" fmla="*/ 24 h 68"/>
                <a:gd name="T22" fmla="*/ 44 w 60"/>
                <a:gd name="T23" fmla="*/ 24 h 68"/>
                <a:gd name="T24" fmla="*/ 50 w 60"/>
                <a:gd name="T25" fmla="*/ 24 h 68"/>
                <a:gd name="T26" fmla="*/ 52 w 60"/>
                <a:gd name="T27" fmla="*/ 28 h 68"/>
                <a:gd name="T28" fmla="*/ 52 w 60"/>
                <a:gd name="T29" fmla="*/ 28 h 68"/>
                <a:gd name="T30" fmla="*/ 54 w 60"/>
                <a:gd name="T31" fmla="*/ 46 h 68"/>
                <a:gd name="T32" fmla="*/ 56 w 60"/>
                <a:gd name="T33" fmla="*/ 60 h 68"/>
                <a:gd name="T34" fmla="*/ 60 w 60"/>
                <a:gd name="T3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68">
                  <a:moveTo>
                    <a:pt x="0" y="0"/>
                  </a:moveTo>
                  <a:lnTo>
                    <a:pt x="0" y="0"/>
                  </a:lnTo>
                  <a:lnTo>
                    <a:pt x="22" y="10"/>
                  </a:lnTo>
                  <a:lnTo>
                    <a:pt x="22" y="10"/>
                  </a:lnTo>
                  <a:lnTo>
                    <a:pt x="26" y="12"/>
                  </a:lnTo>
                  <a:lnTo>
                    <a:pt x="28" y="14"/>
                  </a:lnTo>
                  <a:lnTo>
                    <a:pt x="30" y="18"/>
                  </a:lnTo>
                  <a:lnTo>
                    <a:pt x="34" y="20"/>
                  </a:lnTo>
                  <a:lnTo>
                    <a:pt x="34" y="20"/>
                  </a:lnTo>
                  <a:lnTo>
                    <a:pt x="40" y="22"/>
                  </a:lnTo>
                  <a:lnTo>
                    <a:pt x="44" y="24"/>
                  </a:lnTo>
                  <a:lnTo>
                    <a:pt x="44" y="24"/>
                  </a:lnTo>
                  <a:lnTo>
                    <a:pt x="50" y="24"/>
                  </a:lnTo>
                  <a:lnTo>
                    <a:pt x="52" y="28"/>
                  </a:lnTo>
                  <a:lnTo>
                    <a:pt x="52" y="28"/>
                  </a:lnTo>
                  <a:lnTo>
                    <a:pt x="54" y="46"/>
                  </a:lnTo>
                  <a:lnTo>
                    <a:pt x="56" y="60"/>
                  </a:lnTo>
                  <a:lnTo>
                    <a:pt x="60" y="6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4" name="Freeform 47"/>
            <p:cNvSpPr>
              <a:spLocks/>
            </p:cNvSpPr>
            <p:nvPr/>
          </p:nvSpPr>
          <p:spPr bwMode="auto">
            <a:xfrm>
              <a:off x="8295335" y="3439882"/>
              <a:ext cx="47375" cy="76905"/>
            </a:xfrm>
            <a:custGeom>
              <a:avLst/>
              <a:gdLst>
                <a:gd name="T0" fmla="*/ 24 w 24"/>
                <a:gd name="T1" fmla="*/ 0 h 38"/>
                <a:gd name="T2" fmla="*/ 24 w 24"/>
                <a:gd name="T3" fmla="*/ 0 h 38"/>
                <a:gd name="T4" fmla="*/ 20 w 24"/>
                <a:gd name="T5" fmla="*/ 6 h 38"/>
                <a:gd name="T6" fmla="*/ 20 w 24"/>
                <a:gd name="T7" fmla="*/ 6 h 38"/>
                <a:gd name="T8" fmla="*/ 20 w 24"/>
                <a:gd name="T9" fmla="*/ 10 h 38"/>
                <a:gd name="T10" fmla="*/ 18 w 24"/>
                <a:gd name="T11" fmla="*/ 14 h 38"/>
                <a:gd name="T12" fmla="*/ 18 w 24"/>
                <a:gd name="T13" fmla="*/ 14 h 38"/>
                <a:gd name="T14" fmla="*/ 18 w 24"/>
                <a:gd name="T15" fmla="*/ 16 h 38"/>
                <a:gd name="T16" fmla="*/ 18 w 24"/>
                <a:gd name="T17" fmla="*/ 20 h 38"/>
                <a:gd name="T18" fmla="*/ 18 w 24"/>
                <a:gd name="T19" fmla="*/ 20 h 38"/>
                <a:gd name="T20" fmla="*/ 14 w 24"/>
                <a:gd name="T21" fmla="*/ 28 h 38"/>
                <a:gd name="T22" fmla="*/ 14 w 24"/>
                <a:gd name="T23" fmla="*/ 28 h 38"/>
                <a:gd name="T24" fmla="*/ 10 w 24"/>
                <a:gd name="T25" fmla="*/ 32 h 38"/>
                <a:gd name="T26" fmla="*/ 6 w 24"/>
                <a:gd name="T27" fmla="*/ 34 h 38"/>
                <a:gd name="T28" fmla="*/ 0 w 2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8">
                  <a:moveTo>
                    <a:pt x="24" y="0"/>
                  </a:moveTo>
                  <a:lnTo>
                    <a:pt x="24" y="0"/>
                  </a:lnTo>
                  <a:lnTo>
                    <a:pt x="20" y="6"/>
                  </a:lnTo>
                  <a:lnTo>
                    <a:pt x="20" y="6"/>
                  </a:lnTo>
                  <a:lnTo>
                    <a:pt x="20" y="10"/>
                  </a:lnTo>
                  <a:lnTo>
                    <a:pt x="18" y="14"/>
                  </a:lnTo>
                  <a:lnTo>
                    <a:pt x="18" y="14"/>
                  </a:lnTo>
                  <a:lnTo>
                    <a:pt x="18" y="16"/>
                  </a:lnTo>
                  <a:lnTo>
                    <a:pt x="18" y="20"/>
                  </a:lnTo>
                  <a:lnTo>
                    <a:pt x="18" y="20"/>
                  </a:lnTo>
                  <a:lnTo>
                    <a:pt x="14" y="28"/>
                  </a:lnTo>
                  <a:lnTo>
                    <a:pt x="14" y="28"/>
                  </a:lnTo>
                  <a:lnTo>
                    <a:pt x="10" y="32"/>
                  </a:lnTo>
                  <a:lnTo>
                    <a:pt x="6" y="34"/>
                  </a:lnTo>
                  <a:lnTo>
                    <a:pt x="0" y="3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5" name="Freeform 48"/>
            <p:cNvSpPr>
              <a:spLocks/>
            </p:cNvSpPr>
            <p:nvPr/>
          </p:nvSpPr>
          <p:spPr bwMode="auto">
            <a:xfrm>
              <a:off x="8196636" y="3545121"/>
              <a:ext cx="98698" cy="117381"/>
            </a:xfrm>
            <a:custGeom>
              <a:avLst/>
              <a:gdLst>
                <a:gd name="T0" fmla="*/ 0 w 50"/>
                <a:gd name="T1" fmla="*/ 58 h 58"/>
                <a:gd name="T2" fmla="*/ 0 w 50"/>
                <a:gd name="T3" fmla="*/ 58 h 58"/>
                <a:gd name="T4" fmla="*/ 12 w 50"/>
                <a:gd name="T5" fmla="*/ 46 h 58"/>
                <a:gd name="T6" fmla="*/ 26 w 50"/>
                <a:gd name="T7" fmla="*/ 38 h 58"/>
                <a:gd name="T8" fmla="*/ 32 w 50"/>
                <a:gd name="T9" fmla="*/ 36 h 58"/>
                <a:gd name="T10" fmla="*/ 38 w 50"/>
                <a:gd name="T11" fmla="*/ 36 h 58"/>
                <a:gd name="T12" fmla="*/ 38 w 50"/>
                <a:gd name="T13" fmla="*/ 36 h 58"/>
                <a:gd name="T14" fmla="*/ 44 w 50"/>
                <a:gd name="T15" fmla="*/ 34 h 58"/>
                <a:gd name="T16" fmla="*/ 48 w 50"/>
                <a:gd name="T17" fmla="*/ 30 h 58"/>
                <a:gd name="T18" fmla="*/ 50 w 50"/>
                <a:gd name="T19" fmla="*/ 24 h 58"/>
                <a:gd name="T20" fmla="*/ 48 w 50"/>
                <a:gd name="T21" fmla="*/ 22 h 58"/>
                <a:gd name="T22" fmla="*/ 48 w 50"/>
                <a:gd name="T23" fmla="*/ 22 h 58"/>
                <a:gd name="T24" fmla="*/ 46 w 50"/>
                <a:gd name="T25" fmla="*/ 18 h 58"/>
                <a:gd name="T26" fmla="*/ 44 w 50"/>
                <a:gd name="T27" fmla="*/ 16 h 58"/>
                <a:gd name="T28" fmla="*/ 40 w 50"/>
                <a:gd name="T29" fmla="*/ 14 h 58"/>
                <a:gd name="T30" fmla="*/ 40 w 50"/>
                <a:gd name="T31" fmla="*/ 14 h 58"/>
                <a:gd name="T32" fmla="*/ 36 w 50"/>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8">
                  <a:moveTo>
                    <a:pt x="0" y="58"/>
                  </a:moveTo>
                  <a:lnTo>
                    <a:pt x="0" y="58"/>
                  </a:lnTo>
                  <a:lnTo>
                    <a:pt x="12" y="46"/>
                  </a:lnTo>
                  <a:lnTo>
                    <a:pt x="26" y="38"/>
                  </a:lnTo>
                  <a:lnTo>
                    <a:pt x="32" y="36"/>
                  </a:lnTo>
                  <a:lnTo>
                    <a:pt x="38" y="36"/>
                  </a:lnTo>
                  <a:lnTo>
                    <a:pt x="38" y="36"/>
                  </a:lnTo>
                  <a:lnTo>
                    <a:pt x="44" y="34"/>
                  </a:lnTo>
                  <a:lnTo>
                    <a:pt x="48" y="30"/>
                  </a:lnTo>
                  <a:lnTo>
                    <a:pt x="50" y="24"/>
                  </a:lnTo>
                  <a:lnTo>
                    <a:pt x="48" y="22"/>
                  </a:lnTo>
                  <a:lnTo>
                    <a:pt x="48" y="22"/>
                  </a:lnTo>
                  <a:lnTo>
                    <a:pt x="46" y="18"/>
                  </a:lnTo>
                  <a:lnTo>
                    <a:pt x="44" y="16"/>
                  </a:lnTo>
                  <a:lnTo>
                    <a:pt x="40" y="14"/>
                  </a:lnTo>
                  <a:lnTo>
                    <a:pt x="40" y="14"/>
                  </a:lnTo>
                  <a:lnTo>
                    <a:pt x="3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6" name="Freeform 49"/>
            <p:cNvSpPr>
              <a:spLocks/>
            </p:cNvSpPr>
            <p:nvPr/>
          </p:nvSpPr>
          <p:spPr bwMode="auto">
            <a:xfrm>
              <a:off x="8196636" y="3630121"/>
              <a:ext cx="177657" cy="149763"/>
            </a:xfrm>
            <a:custGeom>
              <a:avLst/>
              <a:gdLst>
                <a:gd name="T0" fmla="*/ 62 w 90"/>
                <a:gd name="T1" fmla="*/ 74 h 74"/>
                <a:gd name="T2" fmla="*/ 70 w 90"/>
                <a:gd name="T3" fmla="*/ 66 h 74"/>
                <a:gd name="T4" fmla="*/ 70 w 90"/>
                <a:gd name="T5" fmla="*/ 66 h 74"/>
                <a:gd name="T6" fmla="*/ 70 w 90"/>
                <a:gd name="T7" fmla="*/ 64 h 74"/>
                <a:gd name="T8" fmla="*/ 72 w 90"/>
                <a:gd name="T9" fmla="*/ 62 h 74"/>
                <a:gd name="T10" fmla="*/ 72 w 90"/>
                <a:gd name="T11" fmla="*/ 60 h 74"/>
                <a:gd name="T12" fmla="*/ 72 w 90"/>
                <a:gd name="T13" fmla="*/ 60 h 74"/>
                <a:gd name="T14" fmla="*/ 74 w 90"/>
                <a:gd name="T15" fmla="*/ 56 h 74"/>
                <a:gd name="T16" fmla="*/ 76 w 90"/>
                <a:gd name="T17" fmla="*/ 54 h 74"/>
                <a:gd name="T18" fmla="*/ 78 w 90"/>
                <a:gd name="T19" fmla="*/ 52 h 74"/>
                <a:gd name="T20" fmla="*/ 80 w 90"/>
                <a:gd name="T21" fmla="*/ 50 h 74"/>
                <a:gd name="T22" fmla="*/ 80 w 90"/>
                <a:gd name="T23" fmla="*/ 50 h 74"/>
                <a:gd name="T24" fmla="*/ 80 w 90"/>
                <a:gd name="T25" fmla="*/ 48 h 74"/>
                <a:gd name="T26" fmla="*/ 78 w 90"/>
                <a:gd name="T27" fmla="*/ 44 h 74"/>
                <a:gd name="T28" fmla="*/ 72 w 90"/>
                <a:gd name="T29" fmla="*/ 36 h 74"/>
                <a:gd name="T30" fmla="*/ 72 w 90"/>
                <a:gd name="T31" fmla="*/ 36 h 74"/>
                <a:gd name="T32" fmla="*/ 68 w 90"/>
                <a:gd name="T33" fmla="*/ 32 h 74"/>
                <a:gd name="T34" fmla="*/ 64 w 90"/>
                <a:gd name="T35" fmla="*/ 30 h 74"/>
                <a:gd name="T36" fmla="*/ 64 w 90"/>
                <a:gd name="T37" fmla="*/ 30 h 74"/>
                <a:gd name="T38" fmla="*/ 60 w 90"/>
                <a:gd name="T39" fmla="*/ 26 h 74"/>
                <a:gd name="T40" fmla="*/ 60 w 90"/>
                <a:gd name="T41" fmla="*/ 24 h 74"/>
                <a:gd name="T42" fmla="*/ 60 w 90"/>
                <a:gd name="T43" fmla="*/ 24 h 74"/>
                <a:gd name="T44" fmla="*/ 60 w 90"/>
                <a:gd name="T45" fmla="*/ 24 h 74"/>
                <a:gd name="T46" fmla="*/ 60 w 90"/>
                <a:gd name="T47" fmla="*/ 24 h 74"/>
                <a:gd name="T48" fmla="*/ 54 w 90"/>
                <a:gd name="T49" fmla="*/ 22 h 74"/>
                <a:gd name="T50" fmla="*/ 48 w 90"/>
                <a:gd name="T51" fmla="*/ 20 h 74"/>
                <a:gd name="T52" fmla="*/ 48 w 90"/>
                <a:gd name="T53" fmla="*/ 20 h 74"/>
                <a:gd name="T54" fmla="*/ 44 w 90"/>
                <a:gd name="T55" fmla="*/ 18 h 74"/>
                <a:gd name="T56" fmla="*/ 38 w 90"/>
                <a:gd name="T57" fmla="*/ 14 h 74"/>
                <a:gd name="T58" fmla="*/ 38 w 90"/>
                <a:gd name="T59" fmla="*/ 14 h 74"/>
                <a:gd name="T60" fmla="*/ 34 w 90"/>
                <a:gd name="T61" fmla="*/ 12 h 74"/>
                <a:gd name="T62" fmla="*/ 32 w 90"/>
                <a:gd name="T63" fmla="*/ 14 h 74"/>
                <a:gd name="T64" fmla="*/ 32 w 90"/>
                <a:gd name="T65" fmla="*/ 16 h 74"/>
                <a:gd name="T66" fmla="*/ 32 w 90"/>
                <a:gd name="T67" fmla="*/ 16 h 74"/>
                <a:gd name="T68" fmla="*/ 28 w 90"/>
                <a:gd name="T69" fmla="*/ 18 h 74"/>
                <a:gd name="T70" fmla="*/ 24 w 90"/>
                <a:gd name="T71" fmla="*/ 22 h 74"/>
                <a:gd name="T72" fmla="*/ 18 w 90"/>
                <a:gd name="T73" fmla="*/ 26 h 74"/>
                <a:gd name="T74" fmla="*/ 0 w 90"/>
                <a:gd name="T75" fmla="*/ 30 h 74"/>
                <a:gd name="T76" fmla="*/ 0 w 90"/>
                <a:gd name="T77" fmla="*/ 30 h 74"/>
                <a:gd name="T78" fmla="*/ 0 w 90"/>
                <a:gd name="T79" fmla="*/ 28 h 74"/>
                <a:gd name="T80" fmla="*/ 4 w 90"/>
                <a:gd name="T81" fmla="*/ 24 h 74"/>
                <a:gd name="T82" fmla="*/ 10 w 90"/>
                <a:gd name="T83" fmla="*/ 16 h 74"/>
                <a:gd name="T84" fmla="*/ 22 w 90"/>
                <a:gd name="T85" fmla="*/ 8 h 74"/>
                <a:gd name="T86" fmla="*/ 22 w 90"/>
                <a:gd name="T87" fmla="*/ 8 h 74"/>
                <a:gd name="T88" fmla="*/ 26 w 90"/>
                <a:gd name="T89" fmla="*/ 4 h 74"/>
                <a:gd name="T90" fmla="*/ 34 w 90"/>
                <a:gd name="T91" fmla="*/ 2 h 74"/>
                <a:gd name="T92" fmla="*/ 56 w 90"/>
                <a:gd name="T93" fmla="*/ 0 h 74"/>
                <a:gd name="T94" fmla="*/ 90 w 90"/>
                <a:gd name="T9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74">
                  <a:moveTo>
                    <a:pt x="62" y="74"/>
                  </a:moveTo>
                  <a:lnTo>
                    <a:pt x="70" y="66"/>
                  </a:lnTo>
                  <a:lnTo>
                    <a:pt x="70" y="66"/>
                  </a:lnTo>
                  <a:lnTo>
                    <a:pt x="70" y="64"/>
                  </a:lnTo>
                  <a:lnTo>
                    <a:pt x="72" y="62"/>
                  </a:lnTo>
                  <a:lnTo>
                    <a:pt x="72" y="60"/>
                  </a:lnTo>
                  <a:lnTo>
                    <a:pt x="72" y="60"/>
                  </a:lnTo>
                  <a:lnTo>
                    <a:pt x="74" y="56"/>
                  </a:lnTo>
                  <a:lnTo>
                    <a:pt x="76" y="54"/>
                  </a:lnTo>
                  <a:lnTo>
                    <a:pt x="78" y="52"/>
                  </a:lnTo>
                  <a:lnTo>
                    <a:pt x="80" y="50"/>
                  </a:lnTo>
                  <a:lnTo>
                    <a:pt x="80" y="50"/>
                  </a:lnTo>
                  <a:lnTo>
                    <a:pt x="80" y="48"/>
                  </a:lnTo>
                  <a:lnTo>
                    <a:pt x="78" y="44"/>
                  </a:lnTo>
                  <a:lnTo>
                    <a:pt x="72" y="36"/>
                  </a:lnTo>
                  <a:lnTo>
                    <a:pt x="72" y="36"/>
                  </a:lnTo>
                  <a:lnTo>
                    <a:pt x="68" y="32"/>
                  </a:lnTo>
                  <a:lnTo>
                    <a:pt x="64" y="30"/>
                  </a:lnTo>
                  <a:lnTo>
                    <a:pt x="64" y="30"/>
                  </a:lnTo>
                  <a:lnTo>
                    <a:pt x="60" y="26"/>
                  </a:lnTo>
                  <a:lnTo>
                    <a:pt x="60" y="24"/>
                  </a:lnTo>
                  <a:lnTo>
                    <a:pt x="60" y="24"/>
                  </a:lnTo>
                  <a:lnTo>
                    <a:pt x="60" y="24"/>
                  </a:lnTo>
                  <a:lnTo>
                    <a:pt x="60" y="24"/>
                  </a:lnTo>
                  <a:lnTo>
                    <a:pt x="54" y="22"/>
                  </a:lnTo>
                  <a:lnTo>
                    <a:pt x="48" y="20"/>
                  </a:lnTo>
                  <a:lnTo>
                    <a:pt x="48" y="20"/>
                  </a:lnTo>
                  <a:lnTo>
                    <a:pt x="44" y="18"/>
                  </a:lnTo>
                  <a:lnTo>
                    <a:pt x="38" y="14"/>
                  </a:lnTo>
                  <a:lnTo>
                    <a:pt x="38" y="14"/>
                  </a:lnTo>
                  <a:lnTo>
                    <a:pt x="34" y="12"/>
                  </a:lnTo>
                  <a:lnTo>
                    <a:pt x="32" y="14"/>
                  </a:lnTo>
                  <a:lnTo>
                    <a:pt x="32" y="16"/>
                  </a:lnTo>
                  <a:lnTo>
                    <a:pt x="32" y="16"/>
                  </a:lnTo>
                  <a:lnTo>
                    <a:pt x="28" y="18"/>
                  </a:lnTo>
                  <a:lnTo>
                    <a:pt x="24" y="22"/>
                  </a:lnTo>
                  <a:lnTo>
                    <a:pt x="18" y="26"/>
                  </a:lnTo>
                  <a:lnTo>
                    <a:pt x="0" y="30"/>
                  </a:lnTo>
                  <a:lnTo>
                    <a:pt x="0" y="30"/>
                  </a:lnTo>
                  <a:lnTo>
                    <a:pt x="0" y="28"/>
                  </a:lnTo>
                  <a:lnTo>
                    <a:pt x="4" y="24"/>
                  </a:lnTo>
                  <a:lnTo>
                    <a:pt x="10" y="16"/>
                  </a:lnTo>
                  <a:lnTo>
                    <a:pt x="22" y="8"/>
                  </a:lnTo>
                  <a:lnTo>
                    <a:pt x="22" y="8"/>
                  </a:lnTo>
                  <a:lnTo>
                    <a:pt x="26" y="4"/>
                  </a:lnTo>
                  <a:lnTo>
                    <a:pt x="34" y="2"/>
                  </a:lnTo>
                  <a:lnTo>
                    <a:pt x="56" y="0"/>
                  </a:lnTo>
                  <a:lnTo>
                    <a:pt x="90" y="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7" name="Freeform 50"/>
            <p:cNvSpPr>
              <a:spLocks/>
            </p:cNvSpPr>
            <p:nvPr/>
          </p:nvSpPr>
          <p:spPr bwMode="auto">
            <a:xfrm>
              <a:off x="8409825" y="3804170"/>
              <a:ext cx="1358090" cy="449288"/>
            </a:xfrm>
            <a:custGeom>
              <a:avLst/>
              <a:gdLst>
                <a:gd name="T0" fmla="*/ 688 w 688"/>
                <a:gd name="T1" fmla="*/ 0 h 222"/>
                <a:gd name="T2" fmla="*/ 674 w 688"/>
                <a:gd name="T3" fmla="*/ 12 h 222"/>
                <a:gd name="T4" fmla="*/ 632 w 688"/>
                <a:gd name="T5" fmla="*/ 34 h 222"/>
                <a:gd name="T6" fmla="*/ 616 w 688"/>
                <a:gd name="T7" fmla="*/ 38 h 222"/>
                <a:gd name="T8" fmla="*/ 590 w 688"/>
                <a:gd name="T9" fmla="*/ 56 h 222"/>
                <a:gd name="T10" fmla="*/ 508 w 688"/>
                <a:gd name="T11" fmla="*/ 128 h 222"/>
                <a:gd name="T12" fmla="*/ 486 w 688"/>
                <a:gd name="T13" fmla="*/ 146 h 222"/>
                <a:gd name="T14" fmla="*/ 466 w 688"/>
                <a:gd name="T15" fmla="*/ 154 h 222"/>
                <a:gd name="T16" fmla="*/ 450 w 688"/>
                <a:gd name="T17" fmla="*/ 166 h 222"/>
                <a:gd name="T18" fmla="*/ 440 w 688"/>
                <a:gd name="T19" fmla="*/ 176 h 222"/>
                <a:gd name="T20" fmla="*/ 430 w 688"/>
                <a:gd name="T21" fmla="*/ 184 h 222"/>
                <a:gd name="T22" fmla="*/ 420 w 688"/>
                <a:gd name="T23" fmla="*/ 186 h 222"/>
                <a:gd name="T24" fmla="*/ 410 w 688"/>
                <a:gd name="T25" fmla="*/ 190 h 222"/>
                <a:gd name="T26" fmla="*/ 408 w 688"/>
                <a:gd name="T27" fmla="*/ 196 h 222"/>
                <a:gd name="T28" fmla="*/ 408 w 688"/>
                <a:gd name="T29" fmla="*/ 206 h 222"/>
                <a:gd name="T30" fmla="*/ 402 w 688"/>
                <a:gd name="T31" fmla="*/ 212 h 222"/>
                <a:gd name="T32" fmla="*/ 390 w 688"/>
                <a:gd name="T33" fmla="*/ 220 h 222"/>
                <a:gd name="T34" fmla="*/ 376 w 688"/>
                <a:gd name="T35" fmla="*/ 220 h 222"/>
                <a:gd name="T36" fmla="*/ 364 w 688"/>
                <a:gd name="T37" fmla="*/ 210 h 222"/>
                <a:gd name="T38" fmla="*/ 354 w 688"/>
                <a:gd name="T39" fmla="*/ 192 h 222"/>
                <a:gd name="T40" fmla="*/ 350 w 688"/>
                <a:gd name="T41" fmla="*/ 198 h 222"/>
                <a:gd name="T42" fmla="*/ 338 w 688"/>
                <a:gd name="T43" fmla="*/ 202 h 222"/>
                <a:gd name="T44" fmla="*/ 324 w 688"/>
                <a:gd name="T45" fmla="*/ 194 h 222"/>
                <a:gd name="T46" fmla="*/ 302 w 688"/>
                <a:gd name="T47" fmla="*/ 172 h 222"/>
                <a:gd name="T48" fmla="*/ 276 w 688"/>
                <a:gd name="T49" fmla="*/ 138 h 222"/>
                <a:gd name="T50" fmla="*/ 266 w 688"/>
                <a:gd name="T51" fmla="*/ 122 h 222"/>
                <a:gd name="T52" fmla="*/ 230 w 688"/>
                <a:gd name="T53" fmla="*/ 90 h 222"/>
                <a:gd name="T54" fmla="*/ 188 w 688"/>
                <a:gd name="T55" fmla="*/ 66 h 222"/>
                <a:gd name="T56" fmla="*/ 144 w 688"/>
                <a:gd name="T57" fmla="*/ 52 h 222"/>
                <a:gd name="T58" fmla="*/ 100 w 688"/>
                <a:gd name="T59" fmla="*/ 42 h 222"/>
                <a:gd name="T60" fmla="*/ 30 w 688"/>
                <a:gd name="T61" fmla="*/ 34 h 222"/>
                <a:gd name="T62" fmla="*/ 0 w 688"/>
                <a:gd name="T63" fmla="*/ 34 h 222"/>
                <a:gd name="T64" fmla="*/ 44 w 688"/>
                <a:gd name="T65" fmla="*/ 72 h 222"/>
                <a:gd name="T66" fmla="*/ 80 w 688"/>
                <a:gd name="T67" fmla="*/ 98 h 222"/>
                <a:gd name="T68" fmla="*/ 112 w 688"/>
                <a:gd name="T69" fmla="*/ 114 h 222"/>
                <a:gd name="T70" fmla="*/ 128 w 688"/>
                <a:gd name="T71" fmla="*/ 116 h 222"/>
                <a:gd name="T72" fmla="*/ 200 w 688"/>
                <a:gd name="T73" fmla="*/ 122 h 222"/>
                <a:gd name="T74" fmla="*/ 246 w 688"/>
                <a:gd name="T75" fmla="*/ 126 h 222"/>
                <a:gd name="T76" fmla="*/ 268 w 688"/>
                <a:gd name="T77" fmla="*/ 1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8" h="222">
                  <a:moveTo>
                    <a:pt x="688" y="0"/>
                  </a:moveTo>
                  <a:lnTo>
                    <a:pt x="688" y="0"/>
                  </a:lnTo>
                  <a:lnTo>
                    <a:pt x="682" y="6"/>
                  </a:lnTo>
                  <a:lnTo>
                    <a:pt x="674" y="12"/>
                  </a:lnTo>
                  <a:lnTo>
                    <a:pt x="654" y="24"/>
                  </a:lnTo>
                  <a:lnTo>
                    <a:pt x="632" y="34"/>
                  </a:lnTo>
                  <a:lnTo>
                    <a:pt x="616" y="38"/>
                  </a:lnTo>
                  <a:lnTo>
                    <a:pt x="616" y="38"/>
                  </a:lnTo>
                  <a:lnTo>
                    <a:pt x="606" y="42"/>
                  </a:lnTo>
                  <a:lnTo>
                    <a:pt x="590" y="56"/>
                  </a:lnTo>
                  <a:lnTo>
                    <a:pt x="548" y="92"/>
                  </a:lnTo>
                  <a:lnTo>
                    <a:pt x="508" y="128"/>
                  </a:lnTo>
                  <a:lnTo>
                    <a:pt x="492" y="140"/>
                  </a:lnTo>
                  <a:lnTo>
                    <a:pt x="486" y="146"/>
                  </a:lnTo>
                  <a:lnTo>
                    <a:pt x="486" y="146"/>
                  </a:lnTo>
                  <a:lnTo>
                    <a:pt x="466" y="154"/>
                  </a:lnTo>
                  <a:lnTo>
                    <a:pt x="456" y="160"/>
                  </a:lnTo>
                  <a:lnTo>
                    <a:pt x="450" y="166"/>
                  </a:lnTo>
                  <a:lnTo>
                    <a:pt x="450" y="166"/>
                  </a:lnTo>
                  <a:lnTo>
                    <a:pt x="440" y="176"/>
                  </a:lnTo>
                  <a:lnTo>
                    <a:pt x="434" y="182"/>
                  </a:lnTo>
                  <a:lnTo>
                    <a:pt x="430" y="184"/>
                  </a:lnTo>
                  <a:lnTo>
                    <a:pt x="430" y="184"/>
                  </a:lnTo>
                  <a:lnTo>
                    <a:pt x="420" y="186"/>
                  </a:lnTo>
                  <a:lnTo>
                    <a:pt x="410" y="190"/>
                  </a:lnTo>
                  <a:lnTo>
                    <a:pt x="410" y="190"/>
                  </a:lnTo>
                  <a:lnTo>
                    <a:pt x="408" y="192"/>
                  </a:lnTo>
                  <a:lnTo>
                    <a:pt x="408" y="196"/>
                  </a:lnTo>
                  <a:lnTo>
                    <a:pt x="408" y="206"/>
                  </a:lnTo>
                  <a:lnTo>
                    <a:pt x="408" y="206"/>
                  </a:lnTo>
                  <a:lnTo>
                    <a:pt x="406" y="210"/>
                  </a:lnTo>
                  <a:lnTo>
                    <a:pt x="402" y="212"/>
                  </a:lnTo>
                  <a:lnTo>
                    <a:pt x="390" y="220"/>
                  </a:lnTo>
                  <a:lnTo>
                    <a:pt x="390" y="220"/>
                  </a:lnTo>
                  <a:lnTo>
                    <a:pt x="382" y="222"/>
                  </a:lnTo>
                  <a:lnTo>
                    <a:pt x="376" y="220"/>
                  </a:lnTo>
                  <a:lnTo>
                    <a:pt x="370" y="216"/>
                  </a:lnTo>
                  <a:lnTo>
                    <a:pt x="364" y="210"/>
                  </a:lnTo>
                  <a:lnTo>
                    <a:pt x="358" y="198"/>
                  </a:lnTo>
                  <a:lnTo>
                    <a:pt x="354" y="192"/>
                  </a:lnTo>
                  <a:lnTo>
                    <a:pt x="354" y="192"/>
                  </a:lnTo>
                  <a:lnTo>
                    <a:pt x="350" y="198"/>
                  </a:lnTo>
                  <a:lnTo>
                    <a:pt x="344" y="202"/>
                  </a:lnTo>
                  <a:lnTo>
                    <a:pt x="338" y="202"/>
                  </a:lnTo>
                  <a:lnTo>
                    <a:pt x="330" y="198"/>
                  </a:lnTo>
                  <a:lnTo>
                    <a:pt x="324" y="194"/>
                  </a:lnTo>
                  <a:lnTo>
                    <a:pt x="316" y="188"/>
                  </a:lnTo>
                  <a:lnTo>
                    <a:pt x="302" y="172"/>
                  </a:lnTo>
                  <a:lnTo>
                    <a:pt x="288" y="154"/>
                  </a:lnTo>
                  <a:lnTo>
                    <a:pt x="276" y="138"/>
                  </a:lnTo>
                  <a:lnTo>
                    <a:pt x="266" y="122"/>
                  </a:lnTo>
                  <a:lnTo>
                    <a:pt x="266" y="122"/>
                  </a:lnTo>
                  <a:lnTo>
                    <a:pt x="248" y="104"/>
                  </a:lnTo>
                  <a:lnTo>
                    <a:pt x="230" y="90"/>
                  </a:lnTo>
                  <a:lnTo>
                    <a:pt x="210" y="78"/>
                  </a:lnTo>
                  <a:lnTo>
                    <a:pt x="188" y="66"/>
                  </a:lnTo>
                  <a:lnTo>
                    <a:pt x="166" y="58"/>
                  </a:lnTo>
                  <a:lnTo>
                    <a:pt x="144" y="52"/>
                  </a:lnTo>
                  <a:lnTo>
                    <a:pt x="122" y="46"/>
                  </a:lnTo>
                  <a:lnTo>
                    <a:pt x="100" y="42"/>
                  </a:lnTo>
                  <a:lnTo>
                    <a:pt x="62" y="36"/>
                  </a:lnTo>
                  <a:lnTo>
                    <a:pt x="30" y="34"/>
                  </a:lnTo>
                  <a:lnTo>
                    <a:pt x="0" y="34"/>
                  </a:lnTo>
                  <a:lnTo>
                    <a:pt x="0" y="34"/>
                  </a:lnTo>
                  <a:lnTo>
                    <a:pt x="14" y="46"/>
                  </a:lnTo>
                  <a:lnTo>
                    <a:pt x="44" y="72"/>
                  </a:lnTo>
                  <a:lnTo>
                    <a:pt x="62" y="86"/>
                  </a:lnTo>
                  <a:lnTo>
                    <a:pt x="80" y="98"/>
                  </a:lnTo>
                  <a:lnTo>
                    <a:pt x="98" y="108"/>
                  </a:lnTo>
                  <a:lnTo>
                    <a:pt x="112" y="114"/>
                  </a:lnTo>
                  <a:lnTo>
                    <a:pt x="112" y="114"/>
                  </a:lnTo>
                  <a:lnTo>
                    <a:pt x="128" y="116"/>
                  </a:lnTo>
                  <a:lnTo>
                    <a:pt x="150" y="118"/>
                  </a:lnTo>
                  <a:lnTo>
                    <a:pt x="200" y="122"/>
                  </a:lnTo>
                  <a:lnTo>
                    <a:pt x="224" y="124"/>
                  </a:lnTo>
                  <a:lnTo>
                    <a:pt x="246" y="126"/>
                  </a:lnTo>
                  <a:lnTo>
                    <a:pt x="262" y="130"/>
                  </a:lnTo>
                  <a:lnTo>
                    <a:pt x="268" y="134"/>
                  </a:lnTo>
                  <a:lnTo>
                    <a:pt x="274" y="13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8" name="Freeform 51"/>
            <p:cNvSpPr>
              <a:spLocks/>
            </p:cNvSpPr>
            <p:nvPr/>
          </p:nvSpPr>
          <p:spPr bwMode="auto">
            <a:xfrm>
              <a:off x="9056172" y="2788213"/>
              <a:ext cx="3135774" cy="1465244"/>
            </a:xfrm>
            <a:custGeom>
              <a:avLst/>
              <a:gdLst>
                <a:gd name="T0" fmla="*/ 0 w 1530"/>
                <a:gd name="T1" fmla="*/ 724 h 724"/>
                <a:gd name="T2" fmla="*/ 0 w 1530"/>
                <a:gd name="T3" fmla="*/ 724 h 724"/>
                <a:gd name="T4" fmla="*/ 10 w 1530"/>
                <a:gd name="T5" fmla="*/ 724 h 724"/>
                <a:gd name="T6" fmla="*/ 20 w 1530"/>
                <a:gd name="T7" fmla="*/ 722 h 724"/>
                <a:gd name="T8" fmla="*/ 30 w 1530"/>
                <a:gd name="T9" fmla="*/ 720 h 724"/>
                <a:gd name="T10" fmla="*/ 30 w 1530"/>
                <a:gd name="T11" fmla="*/ 720 h 724"/>
                <a:gd name="T12" fmla="*/ 36 w 1530"/>
                <a:gd name="T13" fmla="*/ 714 h 724"/>
                <a:gd name="T14" fmla="*/ 40 w 1530"/>
                <a:gd name="T15" fmla="*/ 708 h 724"/>
                <a:gd name="T16" fmla="*/ 44 w 1530"/>
                <a:gd name="T17" fmla="*/ 704 h 724"/>
                <a:gd name="T18" fmla="*/ 48 w 1530"/>
                <a:gd name="T19" fmla="*/ 702 h 724"/>
                <a:gd name="T20" fmla="*/ 48 w 1530"/>
                <a:gd name="T21" fmla="*/ 702 h 724"/>
                <a:gd name="T22" fmla="*/ 50 w 1530"/>
                <a:gd name="T23" fmla="*/ 702 h 724"/>
                <a:gd name="T24" fmla="*/ 50 w 1530"/>
                <a:gd name="T25" fmla="*/ 702 h 724"/>
                <a:gd name="T26" fmla="*/ 56 w 1530"/>
                <a:gd name="T27" fmla="*/ 700 h 724"/>
                <a:gd name="T28" fmla="*/ 56 w 1530"/>
                <a:gd name="T29" fmla="*/ 700 h 724"/>
                <a:gd name="T30" fmla="*/ 86 w 1530"/>
                <a:gd name="T31" fmla="*/ 680 h 724"/>
                <a:gd name="T32" fmla="*/ 114 w 1530"/>
                <a:gd name="T33" fmla="*/ 660 h 724"/>
                <a:gd name="T34" fmla="*/ 146 w 1530"/>
                <a:gd name="T35" fmla="*/ 634 h 724"/>
                <a:gd name="T36" fmla="*/ 178 w 1530"/>
                <a:gd name="T37" fmla="*/ 604 h 724"/>
                <a:gd name="T38" fmla="*/ 194 w 1530"/>
                <a:gd name="T39" fmla="*/ 586 h 724"/>
                <a:gd name="T40" fmla="*/ 210 w 1530"/>
                <a:gd name="T41" fmla="*/ 568 h 724"/>
                <a:gd name="T42" fmla="*/ 222 w 1530"/>
                <a:gd name="T43" fmla="*/ 550 h 724"/>
                <a:gd name="T44" fmla="*/ 234 w 1530"/>
                <a:gd name="T45" fmla="*/ 530 h 724"/>
                <a:gd name="T46" fmla="*/ 242 w 1530"/>
                <a:gd name="T47" fmla="*/ 510 h 724"/>
                <a:gd name="T48" fmla="*/ 250 w 1530"/>
                <a:gd name="T49" fmla="*/ 490 h 724"/>
                <a:gd name="T50" fmla="*/ 250 w 1530"/>
                <a:gd name="T51" fmla="*/ 490 h 724"/>
                <a:gd name="T52" fmla="*/ 246 w 1530"/>
                <a:gd name="T53" fmla="*/ 472 h 724"/>
                <a:gd name="T54" fmla="*/ 246 w 1530"/>
                <a:gd name="T55" fmla="*/ 458 h 724"/>
                <a:gd name="T56" fmla="*/ 246 w 1530"/>
                <a:gd name="T57" fmla="*/ 452 h 724"/>
                <a:gd name="T58" fmla="*/ 248 w 1530"/>
                <a:gd name="T59" fmla="*/ 448 h 724"/>
                <a:gd name="T60" fmla="*/ 248 w 1530"/>
                <a:gd name="T61" fmla="*/ 448 h 724"/>
                <a:gd name="T62" fmla="*/ 268 w 1530"/>
                <a:gd name="T63" fmla="*/ 420 h 724"/>
                <a:gd name="T64" fmla="*/ 282 w 1530"/>
                <a:gd name="T65" fmla="*/ 404 h 724"/>
                <a:gd name="T66" fmla="*/ 290 w 1530"/>
                <a:gd name="T67" fmla="*/ 398 h 724"/>
                <a:gd name="T68" fmla="*/ 296 w 1530"/>
                <a:gd name="T69" fmla="*/ 394 h 724"/>
                <a:gd name="T70" fmla="*/ 296 w 1530"/>
                <a:gd name="T71" fmla="*/ 394 h 724"/>
                <a:gd name="T72" fmla="*/ 306 w 1530"/>
                <a:gd name="T73" fmla="*/ 394 h 724"/>
                <a:gd name="T74" fmla="*/ 314 w 1530"/>
                <a:gd name="T75" fmla="*/ 394 h 724"/>
                <a:gd name="T76" fmla="*/ 324 w 1530"/>
                <a:gd name="T77" fmla="*/ 394 h 724"/>
                <a:gd name="T78" fmla="*/ 334 w 1530"/>
                <a:gd name="T79" fmla="*/ 394 h 724"/>
                <a:gd name="T80" fmla="*/ 334 w 1530"/>
                <a:gd name="T81" fmla="*/ 394 h 724"/>
                <a:gd name="T82" fmla="*/ 346 w 1530"/>
                <a:gd name="T83" fmla="*/ 388 h 724"/>
                <a:gd name="T84" fmla="*/ 372 w 1530"/>
                <a:gd name="T85" fmla="*/ 374 h 724"/>
                <a:gd name="T86" fmla="*/ 450 w 1530"/>
                <a:gd name="T87" fmla="*/ 326 h 724"/>
                <a:gd name="T88" fmla="*/ 548 w 1530"/>
                <a:gd name="T89" fmla="*/ 266 h 724"/>
                <a:gd name="T90" fmla="*/ 598 w 1530"/>
                <a:gd name="T91" fmla="*/ 238 h 724"/>
                <a:gd name="T92" fmla="*/ 644 w 1530"/>
                <a:gd name="T93" fmla="*/ 210 h 724"/>
                <a:gd name="T94" fmla="*/ 644 w 1530"/>
                <a:gd name="T95" fmla="*/ 210 h 724"/>
                <a:gd name="T96" fmla="*/ 670 w 1530"/>
                <a:gd name="T97" fmla="*/ 198 h 724"/>
                <a:gd name="T98" fmla="*/ 704 w 1530"/>
                <a:gd name="T99" fmla="*/ 184 h 724"/>
                <a:gd name="T100" fmla="*/ 786 w 1530"/>
                <a:gd name="T101" fmla="*/ 152 h 724"/>
                <a:gd name="T102" fmla="*/ 890 w 1530"/>
                <a:gd name="T103" fmla="*/ 118 h 724"/>
                <a:gd name="T104" fmla="*/ 948 w 1530"/>
                <a:gd name="T105" fmla="*/ 100 h 724"/>
                <a:gd name="T106" fmla="*/ 1008 w 1530"/>
                <a:gd name="T107" fmla="*/ 84 h 724"/>
                <a:gd name="T108" fmla="*/ 1072 w 1530"/>
                <a:gd name="T109" fmla="*/ 68 h 724"/>
                <a:gd name="T110" fmla="*/ 1136 w 1530"/>
                <a:gd name="T111" fmla="*/ 52 h 724"/>
                <a:gd name="T112" fmla="*/ 1202 w 1530"/>
                <a:gd name="T113" fmla="*/ 38 h 724"/>
                <a:gd name="T114" fmla="*/ 1268 w 1530"/>
                <a:gd name="T115" fmla="*/ 26 h 724"/>
                <a:gd name="T116" fmla="*/ 1336 w 1530"/>
                <a:gd name="T117" fmla="*/ 16 h 724"/>
                <a:gd name="T118" fmla="*/ 1402 w 1530"/>
                <a:gd name="T119" fmla="*/ 8 h 724"/>
                <a:gd name="T120" fmla="*/ 1466 w 1530"/>
                <a:gd name="T121" fmla="*/ 2 h 724"/>
                <a:gd name="T122" fmla="*/ 1530 w 1530"/>
                <a:gd name="T1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0" h="724">
                  <a:moveTo>
                    <a:pt x="0" y="724"/>
                  </a:moveTo>
                  <a:lnTo>
                    <a:pt x="0" y="724"/>
                  </a:lnTo>
                  <a:lnTo>
                    <a:pt x="10" y="724"/>
                  </a:lnTo>
                  <a:lnTo>
                    <a:pt x="20" y="722"/>
                  </a:lnTo>
                  <a:lnTo>
                    <a:pt x="30" y="720"/>
                  </a:lnTo>
                  <a:lnTo>
                    <a:pt x="30" y="720"/>
                  </a:lnTo>
                  <a:lnTo>
                    <a:pt x="36" y="714"/>
                  </a:lnTo>
                  <a:lnTo>
                    <a:pt x="40" y="708"/>
                  </a:lnTo>
                  <a:lnTo>
                    <a:pt x="44" y="704"/>
                  </a:lnTo>
                  <a:lnTo>
                    <a:pt x="48" y="702"/>
                  </a:lnTo>
                  <a:lnTo>
                    <a:pt x="48" y="702"/>
                  </a:lnTo>
                  <a:lnTo>
                    <a:pt x="50" y="702"/>
                  </a:lnTo>
                  <a:lnTo>
                    <a:pt x="50" y="702"/>
                  </a:lnTo>
                  <a:lnTo>
                    <a:pt x="56" y="700"/>
                  </a:lnTo>
                  <a:lnTo>
                    <a:pt x="56" y="700"/>
                  </a:lnTo>
                  <a:lnTo>
                    <a:pt x="86" y="680"/>
                  </a:lnTo>
                  <a:lnTo>
                    <a:pt x="114" y="660"/>
                  </a:lnTo>
                  <a:lnTo>
                    <a:pt x="146" y="634"/>
                  </a:lnTo>
                  <a:lnTo>
                    <a:pt x="178" y="604"/>
                  </a:lnTo>
                  <a:lnTo>
                    <a:pt x="194" y="586"/>
                  </a:lnTo>
                  <a:lnTo>
                    <a:pt x="210" y="568"/>
                  </a:lnTo>
                  <a:lnTo>
                    <a:pt x="222" y="550"/>
                  </a:lnTo>
                  <a:lnTo>
                    <a:pt x="234" y="530"/>
                  </a:lnTo>
                  <a:lnTo>
                    <a:pt x="242" y="510"/>
                  </a:lnTo>
                  <a:lnTo>
                    <a:pt x="250" y="490"/>
                  </a:lnTo>
                  <a:lnTo>
                    <a:pt x="250" y="490"/>
                  </a:lnTo>
                  <a:lnTo>
                    <a:pt x="246" y="472"/>
                  </a:lnTo>
                  <a:lnTo>
                    <a:pt x="246" y="458"/>
                  </a:lnTo>
                  <a:lnTo>
                    <a:pt x="246" y="452"/>
                  </a:lnTo>
                  <a:lnTo>
                    <a:pt x="248" y="448"/>
                  </a:lnTo>
                  <a:lnTo>
                    <a:pt x="248" y="448"/>
                  </a:lnTo>
                  <a:lnTo>
                    <a:pt x="268" y="420"/>
                  </a:lnTo>
                  <a:lnTo>
                    <a:pt x="282" y="404"/>
                  </a:lnTo>
                  <a:lnTo>
                    <a:pt x="290" y="398"/>
                  </a:lnTo>
                  <a:lnTo>
                    <a:pt x="296" y="394"/>
                  </a:lnTo>
                  <a:lnTo>
                    <a:pt x="296" y="394"/>
                  </a:lnTo>
                  <a:lnTo>
                    <a:pt x="306" y="394"/>
                  </a:lnTo>
                  <a:lnTo>
                    <a:pt x="314" y="394"/>
                  </a:lnTo>
                  <a:lnTo>
                    <a:pt x="324" y="394"/>
                  </a:lnTo>
                  <a:lnTo>
                    <a:pt x="334" y="394"/>
                  </a:lnTo>
                  <a:lnTo>
                    <a:pt x="334" y="394"/>
                  </a:lnTo>
                  <a:lnTo>
                    <a:pt x="346" y="388"/>
                  </a:lnTo>
                  <a:lnTo>
                    <a:pt x="372" y="374"/>
                  </a:lnTo>
                  <a:lnTo>
                    <a:pt x="450" y="326"/>
                  </a:lnTo>
                  <a:lnTo>
                    <a:pt x="548" y="266"/>
                  </a:lnTo>
                  <a:lnTo>
                    <a:pt x="598" y="238"/>
                  </a:lnTo>
                  <a:lnTo>
                    <a:pt x="644" y="210"/>
                  </a:lnTo>
                  <a:lnTo>
                    <a:pt x="644" y="210"/>
                  </a:lnTo>
                  <a:lnTo>
                    <a:pt x="670" y="198"/>
                  </a:lnTo>
                  <a:lnTo>
                    <a:pt x="704" y="184"/>
                  </a:lnTo>
                  <a:lnTo>
                    <a:pt x="786" y="152"/>
                  </a:lnTo>
                  <a:lnTo>
                    <a:pt x="890" y="118"/>
                  </a:lnTo>
                  <a:lnTo>
                    <a:pt x="948" y="100"/>
                  </a:lnTo>
                  <a:lnTo>
                    <a:pt x="1008" y="84"/>
                  </a:lnTo>
                  <a:lnTo>
                    <a:pt x="1072" y="68"/>
                  </a:lnTo>
                  <a:lnTo>
                    <a:pt x="1136" y="52"/>
                  </a:lnTo>
                  <a:lnTo>
                    <a:pt x="1202" y="38"/>
                  </a:lnTo>
                  <a:lnTo>
                    <a:pt x="1268" y="26"/>
                  </a:lnTo>
                  <a:lnTo>
                    <a:pt x="1336" y="16"/>
                  </a:lnTo>
                  <a:lnTo>
                    <a:pt x="1402" y="8"/>
                  </a:lnTo>
                  <a:lnTo>
                    <a:pt x="1466" y="2"/>
                  </a:lnTo>
                  <a:lnTo>
                    <a:pt x="15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9" name="Freeform 52"/>
            <p:cNvSpPr>
              <a:spLocks/>
            </p:cNvSpPr>
            <p:nvPr/>
          </p:nvSpPr>
          <p:spPr bwMode="auto">
            <a:xfrm>
              <a:off x="8425616" y="3881075"/>
              <a:ext cx="398741" cy="85000"/>
            </a:xfrm>
            <a:custGeom>
              <a:avLst/>
              <a:gdLst>
                <a:gd name="T0" fmla="*/ 0 w 202"/>
                <a:gd name="T1" fmla="*/ 0 h 42"/>
                <a:gd name="T2" fmla="*/ 0 w 202"/>
                <a:gd name="T3" fmla="*/ 0 h 42"/>
                <a:gd name="T4" fmla="*/ 28 w 202"/>
                <a:gd name="T5" fmla="*/ 0 h 42"/>
                <a:gd name="T6" fmla="*/ 50 w 202"/>
                <a:gd name="T7" fmla="*/ 4 h 42"/>
                <a:gd name="T8" fmla="*/ 70 w 202"/>
                <a:gd name="T9" fmla="*/ 8 h 42"/>
                <a:gd name="T10" fmla="*/ 70 w 202"/>
                <a:gd name="T11" fmla="*/ 8 h 42"/>
                <a:gd name="T12" fmla="*/ 110 w 202"/>
                <a:gd name="T13" fmla="*/ 26 h 42"/>
                <a:gd name="T14" fmla="*/ 132 w 202"/>
                <a:gd name="T15" fmla="*/ 34 h 42"/>
                <a:gd name="T16" fmla="*/ 150 w 202"/>
                <a:gd name="T17" fmla="*/ 40 h 42"/>
                <a:gd name="T18" fmla="*/ 150 w 202"/>
                <a:gd name="T19" fmla="*/ 40 h 42"/>
                <a:gd name="T20" fmla="*/ 166 w 202"/>
                <a:gd name="T21" fmla="*/ 42 h 42"/>
                <a:gd name="T22" fmla="*/ 184 w 202"/>
                <a:gd name="T23" fmla="*/ 42 h 42"/>
                <a:gd name="T24" fmla="*/ 202 w 202"/>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42">
                  <a:moveTo>
                    <a:pt x="0" y="0"/>
                  </a:moveTo>
                  <a:lnTo>
                    <a:pt x="0" y="0"/>
                  </a:lnTo>
                  <a:lnTo>
                    <a:pt x="28" y="0"/>
                  </a:lnTo>
                  <a:lnTo>
                    <a:pt x="50" y="4"/>
                  </a:lnTo>
                  <a:lnTo>
                    <a:pt x="70" y="8"/>
                  </a:lnTo>
                  <a:lnTo>
                    <a:pt x="70" y="8"/>
                  </a:lnTo>
                  <a:lnTo>
                    <a:pt x="110" y="26"/>
                  </a:lnTo>
                  <a:lnTo>
                    <a:pt x="132" y="34"/>
                  </a:lnTo>
                  <a:lnTo>
                    <a:pt x="150" y="40"/>
                  </a:lnTo>
                  <a:lnTo>
                    <a:pt x="150" y="40"/>
                  </a:lnTo>
                  <a:lnTo>
                    <a:pt x="166" y="42"/>
                  </a:lnTo>
                  <a:lnTo>
                    <a:pt x="184" y="42"/>
                  </a:lnTo>
                  <a:lnTo>
                    <a:pt x="20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0" name="Freeform 53"/>
            <p:cNvSpPr>
              <a:spLocks/>
            </p:cNvSpPr>
            <p:nvPr/>
          </p:nvSpPr>
          <p:spPr bwMode="auto">
            <a:xfrm>
              <a:off x="8334814" y="3674645"/>
              <a:ext cx="51323" cy="28333"/>
            </a:xfrm>
            <a:custGeom>
              <a:avLst/>
              <a:gdLst>
                <a:gd name="T0" fmla="*/ 26 w 26"/>
                <a:gd name="T1" fmla="*/ 0 h 14"/>
                <a:gd name="T2" fmla="*/ 26 w 26"/>
                <a:gd name="T3" fmla="*/ 0 h 14"/>
                <a:gd name="T4" fmla="*/ 24 w 26"/>
                <a:gd name="T5" fmla="*/ 2 h 14"/>
                <a:gd name="T6" fmla="*/ 18 w 26"/>
                <a:gd name="T7" fmla="*/ 8 h 14"/>
                <a:gd name="T8" fmla="*/ 10 w 26"/>
                <a:gd name="T9" fmla="*/ 12 h 14"/>
                <a:gd name="T10" fmla="*/ 6 w 26"/>
                <a:gd name="T11" fmla="*/ 14 h 14"/>
                <a:gd name="T12" fmla="*/ 0 w 26"/>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6" y="0"/>
                  </a:moveTo>
                  <a:lnTo>
                    <a:pt x="26" y="0"/>
                  </a:lnTo>
                  <a:lnTo>
                    <a:pt x="24" y="2"/>
                  </a:lnTo>
                  <a:lnTo>
                    <a:pt x="18" y="8"/>
                  </a:lnTo>
                  <a:lnTo>
                    <a:pt x="10" y="12"/>
                  </a:lnTo>
                  <a:lnTo>
                    <a:pt x="6" y="14"/>
                  </a:lnTo>
                  <a:lnTo>
                    <a:pt x="0"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2" name="Freeform 55"/>
            <p:cNvSpPr>
              <a:spLocks/>
            </p:cNvSpPr>
            <p:nvPr/>
          </p:nvSpPr>
          <p:spPr bwMode="auto">
            <a:xfrm>
              <a:off x="9629736" y="3561312"/>
              <a:ext cx="201345" cy="76905"/>
            </a:xfrm>
            <a:custGeom>
              <a:avLst/>
              <a:gdLst>
                <a:gd name="T0" fmla="*/ 102 w 102"/>
                <a:gd name="T1" fmla="*/ 12 h 38"/>
                <a:gd name="T2" fmla="*/ 102 w 102"/>
                <a:gd name="T3" fmla="*/ 12 h 38"/>
                <a:gd name="T4" fmla="*/ 94 w 102"/>
                <a:gd name="T5" fmla="*/ 22 h 38"/>
                <a:gd name="T6" fmla="*/ 86 w 102"/>
                <a:gd name="T7" fmla="*/ 28 h 38"/>
                <a:gd name="T8" fmla="*/ 80 w 102"/>
                <a:gd name="T9" fmla="*/ 32 h 38"/>
                <a:gd name="T10" fmla="*/ 80 w 102"/>
                <a:gd name="T11" fmla="*/ 32 h 38"/>
                <a:gd name="T12" fmla="*/ 56 w 102"/>
                <a:gd name="T13" fmla="*/ 36 h 38"/>
                <a:gd name="T14" fmla="*/ 56 w 102"/>
                <a:gd name="T15" fmla="*/ 36 h 38"/>
                <a:gd name="T16" fmla="*/ 32 w 102"/>
                <a:gd name="T17" fmla="*/ 38 h 38"/>
                <a:gd name="T18" fmla="*/ 18 w 102"/>
                <a:gd name="T19" fmla="*/ 36 h 38"/>
                <a:gd name="T20" fmla="*/ 8 w 102"/>
                <a:gd name="T21" fmla="*/ 34 h 38"/>
                <a:gd name="T22" fmla="*/ 8 w 102"/>
                <a:gd name="T23" fmla="*/ 34 h 38"/>
                <a:gd name="T24" fmla="*/ 6 w 102"/>
                <a:gd name="T25" fmla="*/ 32 h 38"/>
                <a:gd name="T26" fmla="*/ 6 w 102"/>
                <a:gd name="T27" fmla="*/ 28 h 38"/>
                <a:gd name="T28" fmla="*/ 8 w 102"/>
                <a:gd name="T29" fmla="*/ 22 h 38"/>
                <a:gd name="T30" fmla="*/ 10 w 102"/>
                <a:gd name="T31" fmla="*/ 16 h 38"/>
                <a:gd name="T32" fmla="*/ 10 w 102"/>
                <a:gd name="T33" fmla="*/ 14 h 38"/>
                <a:gd name="T34" fmla="*/ 8 w 102"/>
                <a:gd name="T35" fmla="*/ 14 h 38"/>
                <a:gd name="T36" fmla="*/ 8 w 102"/>
                <a:gd name="T37" fmla="*/ 14 h 38"/>
                <a:gd name="T38" fmla="*/ 4 w 102"/>
                <a:gd name="T39" fmla="*/ 10 h 38"/>
                <a:gd name="T40" fmla="*/ 2 w 102"/>
                <a:gd name="T41" fmla="*/ 6 h 38"/>
                <a:gd name="T42" fmla="*/ 0 w 102"/>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38">
                  <a:moveTo>
                    <a:pt x="102" y="12"/>
                  </a:moveTo>
                  <a:lnTo>
                    <a:pt x="102" y="12"/>
                  </a:lnTo>
                  <a:lnTo>
                    <a:pt x="94" y="22"/>
                  </a:lnTo>
                  <a:lnTo>
                    <a:pt x="86" y="28"/>
                  </a:lnTo>
                  <a:lnTo>
                    <a:pt x="80" y="32"/>
                  </a:lnTo>
                  <a:lnTo>
                    <a:pt x="80" y="32"/>
                  </a:lnTo>
                  <a:lnTo>
                    <a:pt x="56" y="36"/>
                  </a:lnTo>
                  <a:lnTo>
                    <a:pt x="56" y="36"/>
                  </a:lnTo>
                  <a:lnTo>
                    <a:pt x="32" y="38"/>
                  </a:lnTo>
                  <a:lnTo>
                    <a:pt x="18" y="36"/>
                  </a:lnTo>
                  <a:lnTo>
                    <a:pt x="8" y="34"/>
                  </a:lnTo>
                  <a:lnTo>
                    <a:pt x="8" y="34"/>
                  </a:lnTo>
                  <a:lnTo>
                    <a:pt x="6" y="32"/>
                  </a:lnTo>
                  <a:lnTo>
                    <a:pt x="6" y="28"/>
                  </a:lnTo>
                  <a:lnTo>
                    <a:pt x="8" y="22"/>
                  </a:lnTo>
                  <a:lnTo>
                    <a:pt x="10" y="16"/>
                  </a:lnTo>
                  <a:lnTo>
                    <a:pt x="10" y="14"/>
                  </a:lnTo>
                  <a:lnTo>
                    <a:pt x="8" y="14"/>
                  </a:lnTo>
                  <a:lnTo>
                    <a:pt x="8" y="14"/>
                  </a:lnTo>
                  <a:lnTo>
                    <a:pt x="4" y="10"/>
                  </a:lnTo>
                  <a:lnTo>
                    <a:pt x="2" y="6"/>
                  </a:lnTo>
                  <a:lnTo>
                    <a:pt x="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3" name="Freeform 56"/>
            <p:cNvSpPr>
              <a:spLocks/>
            </p:cNvSpPr>
            <p:nvPr/>
          </p:nvSpPr>
          <p:spPr bwMode="auto">
            <a:xfrm>
              <a:off x="9712643" y="3172738"/>
              <a:ext cx="722472" cy="497859"/>
            </a:xfrm>
            <a:custGeom>
              <a:avLst/>
              <a:gdLst>
                <a:gd name="T0" fmla="*/ 0 w 366"/>
                <a:gd name="T1" fmla="*/ 246 h 246"/>
                <a:gd name="T2" fmla="*/ 0 w 366"/>
                <a:gd name="T3" fmla="*/ 246 h 246"/>
                <a:gd name="T4" fmla="*/ 8 w 366"/>
                <a:gd name="T5" fmla="*/ 240 h 246"/>
                <a:gd name="T6" fmla="*/ 14 w 366"/>
                <a:gd name="T7" fmla="*/ 236 h 246"/>
                <a:gd name="T8" fmla="*/ 20 w 366"/>
                <a:gd name="T9" fmla="*/ 234 h 246"/>
                <a:gd name="T10" fmla="*/ 20 w 366"/>
                <a:gd name="T11" fmla="*/ 234 h 246"/>
                <a:gd name="T12" fmla="*/ 48 w 366"/>
                <a:gd name="T13" fmla="*/ 238 h 246"/>
                <a:gd name="T14" fmla="*/ 62 w 366"/>
                <a:gd name="T15" fmla="*/ 240 h 246"/>
                <a:gd name="T16" fmla="*/ 68 w 366"/>
                <a:gd name="T17" fmla="*/ 240 h 246"/>
                <a:gd name="T18" fmla="*/ 72 w 366"/>
                <a:gd name="T19" fmla="*/ 238 h 246"/>
                <a:gd name="T20" fmla="*/ 72 w 366"/>
                <a:gd name="T21" fmla="*/ 238 h 246"/>
                <a:gd name="T22" fmla="*/ 72 w 366"/>
                <a:gd name="T23" fmla="*/ 236 h 246"/>
                <a:gd name="T24" fmla="*/ 72 w 366"/>
                <a:gd name="T25" fmla="*/ 232 h 246"/>
                <a:gd name="T26" fmla="*/ 70 w 366"/>
                <a:gd name="T27" fmla="*/ 220 h 246"/>
                <a:gd name="T28" fmla="*/ 66 w 366"/>
                <a:gd name="T29" fmla="*/ 204 h 246"/>
                <a:gd name="T30" fmla="*/ 66 w 366"/>
                <a:gd name="T31" fmla="*/ 204 h 246"/>
                <a:gd name="T32" fmla="*/ 154 w 366"/>
                <a:gd name="T33" fmla="*/ 148 h 246"/>
                <a:gd name="T34" fmla="*/ 154 w 366"/>
                <a:gd name="T35" fmla="*/ 148 h 246"/>
                <a:gd name="T36" fmla="*/ 168 w 366"/>
                <a:gd name="T37" fmla="*/ 138 h 246"/>
                <a:gd name="T38" fmla="*/ 192 w 366"/>
                <a:gd name="T39" fmla="*/ 126 h 246"/>
                <a:gd name="T40" fmla="*/ 252 w 366"/>
                <a:gd name="T41" fmla="*/ 100 h 246"/>
                <a:gd name="T42" fmla="*/ 330 w 366"/>
                <a:gd name="T43" fmla="*/ 68 h 246"/>
                <a:gd name="T44" fmla="*/ 330 w 366"/>
                <a:gd name="T45" fmla="*/ 68 h 246"/>
                <a:gd name="T46" fmla="*/ 344 w 366"/>
                <a:gd name="T47" fmla="*/ 66 h 246"/>
                <a:gd name="T48" fmla="*/ 354 w 366"/>
                <a:gd name="T49" fmla="*/ 62 h 246"/>
                <a:gd name="T50" fmla="*/ 362 w 366"/>
                <a:gd name="T51" fmla="*/ 56 h 246"/>
                <a:gd name="T52" fmla="*/ 362 w 366"/>
                <a:gd name="T53" fmla="*/ 56 h 246"/>
                <a:gd name="T54" fmla="*/ 366 w 366"/>
                <a:gd name="T55" fmla="*/ 48 h 246"/>
                <a:gd name="T56" fmla="*/ 366 w 366"/>
                <a:gd name="T57" fmla="*/ 34 h 246"/>
                <a:gd name="T58" fmla="*/ 364 w 366"/>
                <a:gd name="T59" fmla="*/ 24 h 246"/>
                <a:gd name="T60" fmla="*/ 362 w 366"/>
                <a:gd name="T61" fmla="*/ 18 h 246"/>
                <a:gd name="T62" fmla="*/ 360 w 366"/>
                <a:gd name="T63" fmla="*/ 16 h 246"/>
                <a:gd name="T64" fmla="*/ 360 w 366"/>
                <a:gd name="T65" fmla="*/ 16 h 246"/>
                <a:gd name="T66" fmla="*/ 350 w 366"/>
                <a:gd name="T67" fmla="*/ 12 h 246"/>
                <a:gd name="T68" fmla="*/ 336 w 366"/>
                <a:gd name="T69" fmla="*/ 6 h 246"/>
                <a:gd name="T70" fmla="*/ 316 w 366"/>
                <a:gd name="T7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 h="246">
                  <a:moveTo>
                    <a:pt x="0" y="246"/>
                  </a:moveTo>
                  <a:lnTo>
                    <a:pt x="0" y="246"/>
                  </a:lnTo>
                  <a:lnTo>
                    <a:pt x="8" y="240"/>
                  </a:lnTo>
                  <a:lnTo>
                    <a:pt x="14" y="236"/>
                  </a:lnTo>
                  <a:lnTo>
                    <a:pt x="20" y="234"/>
                  </a:lnTo>
                  <a:lnTo>
                    <a:pt x="20" y="234"/>
                  </a:lnTo>
                  <a:lnTo>
                    <a:pt x="48" y="238"/>
                  </a:lnTo>
                  <a:lnTo>
                    <a:pt x="62" y="240"/>
                  </a:lnTo>
                  <a:lnTo>
                    <a:pt x="68" y="240"/>
                  </a:lnTo>
                  <a:lnTo>
                    <a:pt x="72" y="238"/>
                  </a:lnTo>
                  <a:lnTo>
                    <a:pt x="72" y="238"/>
                  </a:lnTo>
                  <a:lnTo>
                    <a:pt x="72" y="236"/>
                  </a:lnTo>
                  <a:lnTo>
                    <a:pt x="72" y="232"/>
                  </a:lnTo>
                  <a:lnTo>
                    <a:pt x="70" y="220"/>
                  </a:lnTo>
                  <a:lnTo>
                    <a:pt x="66" y="204"/>
                  </a:lnTo>
                  <a:lnTo>
                    <a:pt x="66" y="204"/>
                  </a:lnTo>
                  <a:lnTo>
                    <a:pt x="154" y="148"/>
                  </a:lnTo>
                  <a:lnTo>
                    <a:pt x="154" y="148"/>
                  </a:lnTo>
                  <a:lnTo>
                    <a:pt x="168" y="138"/>
                  </a:lnTo>
                  <a:lnTo>
                    <a:pt x="192" y="126"/>
                  </a:lnTo>
                  <a:lnTo>
                    <a:pt x="252" y="100"/>
                  </a:lnTo>
                  <a:lnTo>
                    <a:pt x="330" y="68"/>
                  </a:lnTo>
                  <a:lnTo>
                    <a:pt x="330" y="68"/>
                  </a:lnTo>
                  <a:lnTo>
                    <a:pt x="344" y="66"/>
                  </a:lnTo>
                  <a:lnTo>
                    <a:pt x="354" y="62"/>
                  </a:lnTo>
                  <a:lnTo>
                    <a:pt x="362" y="56"/>
                  </a:lnTo>
                  <a:lnTo>
                    <a:pt x="362" y="56"/>
                  </a:lnTo>
                  <a:lnTo>
                    <a:pt x="366" y="48"/>
                  </a:lnTo>
                  <a:lnTo>
                    <a:pt x="366" y="34"/>
                  </a:lnTo>
                  <a:lnTo>
                    <a:pt x="364" y="24"/>
                  </a:lnTo>
                  <a:lnTo>
                    <a:pt x="362" y="18"/>
                  </a:lnTo>
                  <a:lnTo>
                    <a:pt x="360" y="16"/>
                  </a:lnTo>
                  <a:lnTo>
                    <a:pt x="360" y="16"/>
                  </a:lnTo>
                  <a:lnTo>
                    <a:pt x="350" y="12"/>
                  </a:lnTo>
                  <a:lnTo>
                    <a:pt x="336" y="6"/>
                  </a:lnTo>
                  <a:lnTo>
                    <a:pt x="31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4" name="Freeform 57"/>
            <p:cNvSpPr>
              <a:spLocks/>
            </p:cNvSpPr>
            <p:nvPr/>
          </p:nvSpPr>
          <p:spPr bwMode="auto">
            <a:xfrm>
              <a:off x="9761835" y="3306310"/>
              <a:ext cx="787770" cy="566669"/>
            </a:xfrm>
            <a:custGeom>
              <a:avLst/>
              <a:gdLst>
                <a:gd name="T0" fmla="*/ 0 w 364"/>
                <a:gd name="T1" fmla="*/ 252 h 280"/>
                <a:gd name="T2" fmla="*/ 0 w 364"/>
                <a:gd name="T3" fmla="*/ 252 h 280"/>
                <a:gd name="T4" fmla="*/ 8 w 364"/>
                <a:gd name="T5" fmla="*/ 218 h 280"/>
                <a:gd name="T6" fmla="*/ 12 w 364"/>
                <a:gd name="T7" fmla="*/ 192 h 280"/>
                <a:gd name="T8" fmla="*/ 12 w 364"/>
                <a:gd name="T9" fmla="*/ 180 h 280"/>
                <a:gd name="T10" fmla="*/ 12 w 364"/>
                <a:gd name="T11" fmla="*/ 172 h 280"/>
                <a:gd name="T12" fmla="*/ 12 w 364"/>
                <a:gd name="T13" fmla="*/ 172 h 280"/>
                <a:gd name="T14" fmla="*/ 44 w 364"/>
                <a:gd name="T15" fmla="*/ 180 h 280"/>
                <a:gd name="T16" fmla="*/ 74 w 364"/>
                <a:gd name="T17" fmla="*/ 190 h 280"/>
                <a:gd name="T18" fmla="*/ 104 w 364"/>
                <a:gd name="T19" fmla="*/ 200 h 280"/>
                <a:gd name="T20" fmla="*/ 104 w 364"/>
                <a:gd name="T21" fmla="*/ 200 h 280"/>
                <a:gd name="T22" fmla="*/ 194 w 364"/>
                <a:gd name="T23" fmla="*/ 244 h 280"/>
                <a:gd name="T24" fmla="*/ 244 w 364"/>
                <a:gd name="T25" fmla="*/ 266 h 280"/>
                <a:gd name="T26" fmla="*/ 262 w 364"/>
                <a:gd name="T27" fmla="*/ 274 h 280"/>
                <a:gd name="T28" fmla="*/ 276 w 364"/>
                <a:gd name="T29" fmla="*/ 278 h 280"/>
                <a:gd name="T30" fmla="*/ 276 w 364"/>
                <a:gd name="T31" fmla="*/ 278 h 280"/>
                <a:gd name="T32" fmla="*/ 300 w 364"/>
                <a:gd name="T33" fmla="*/ 280 h 280"/>
                <a:gd name="T34" fmla="*/ 328 w 364"/>
                <a:gd name="T35" fmla="*/ 280 h 280"/>
                <a:gd name="T36" fmla="*/ 364 w 364"/>
                <a:gd name="T37" fmla="*/ 280 h 280"/>
                <a:gd name="T38" fmla="*/ 364 w 364"/>
                <a:gd name="T39" fmla="*/ 280 h 280"/>
                <a:gd name="T40" fmla="*/ 358 w 364"/>
                <a:gd name="T41" fmla="*/ 272 h 280"/>
                <a:gd name="T42" fmla="*/ 342 w 364"/>
                <a:gd name="T43" fmla="*/ 250 h 280"/>
                <a:gd name="T44" fmla="*/ 332 w 364"/>
                <a:gd name="T45" fmla="*/ 234 h 280"/>
                <a:gd name="T46" fmla="*/ 322 w 364"/>
                <a:gd name="T47" fmla="*/ 216 h 280"/>
                <a:gd name="T48" fmla="*/ 312 w 364"/>
                <a:gd name="T49" fmla="*/ 194 h 280"/>
                <a:gd name="T50" fmla="*/ 304 w 364"/>
                <a:gd name="T51" fmla="*/ 168 h 280"/>
                <a:gd name="T52" fmla="*/ 304 w 364"/>
                <a:gd name="T53" fmla="*/ 168 h 280"/>
                <a:gd name="T54" fmla="*/ 288 w 364"/>
                <a:gd name="T55" fmla="*/ 112 h 280"/>
                <a:gd name="T56" fmla="*/ 276 w 364"/>
                <a:gd name="T57" fmla="*/ 58 h 280"/>
                <a:gd name="T58" fmla="*/ 264 w 364"/>
                <a:gd name="T59" fmla="*/ 0 h 280"/>
                <a:gd name="connsiteX0" fmla="*/ 328 w 10328"/>
                <a:gd name="connsiteY0" fmla="*/ 9000 h 10000"/>
                <a:gd name="connsiteX1" fmla="*/ 0 w 10328"/>
                <a:gd name="connsiteY1" fmla="*/ 8798 h 10000"/>
                <a:gd name="connsiteX2" fmla="*/ 548 w 10328"/>
                <a:gd name="connsiteY2" fmla="*/ 7786 h 10000"/>
                <a:gd name="connsiteX3" fmla="*/ 658 w 10328"/>
                <a:gd name="connsiteY3" fmla="*/ 6857 h 10000"/>
                <a:gd name="connsiteX4" fmla="*/ 658 w 10328"/>
                <a:gd name="connsiteY4" fmla="*/ 6429 h 10000"/>
                <a:gd name="connsiteX5" fmla="*/ 658 w 10328"/>
                <a:gd name="connsiteY5" fmla="*/ 6143 h 10000"/>
                <a:gd name="connsiteX6" fmla="*/ 658 w 10328"/>
                <a:gd name="connsiteY6" fmla="*/ 6143 h 10000"/>
                <a:gd name="connsiteX7" fmla="*/ 1537 w 10328"/>
                <a:gd name="connsiteY7" fmla="*/ 6429 h 10000"/>
                <a:gd name="connsiteX8" fmla="*/ 2361 w 10328"/>
                <a:gd name="connsiteY8" fmla="*/ 6786 h 10000"/>
                <a:gd name="connsiteX9" fmla="*/ 3185 w 10328"/>
                <a:gd name="connsiteY9" fmla="*/ 7143 h 10000"/>
                <a:gd name="connsiteX10" fmla="*/ 3185 w 10328"/>
                <a:gd name="connsiteY10" fmla="*/ 7143 h 10000"/>
                <a:gd name="connsiteX11" fmla="*/ 5658 w 10328"/>
                <a:gd name="connsiteY11" fmla="*/ 8714 h 10000"/>
                <a:gd name="connsiteX12" fmla="*/ 7031 w 10328"/>
                <a:gd name="connsiteY12" fmla="*/ 9500 h 10000"/>
                <a:gd name="connsiteX13" fmla="*/ 7526 w 10328"/>
                <a:gd name="connsiteY13" fmla="*/ 9786 h 10000"/>
                <a:gd name="connsiteX14" fmla="*/ 7910 w 10328"/>
                <a:gd name="connsiteY14" fmla="*/ 9929 h 10000"/>
                <a:gd name="connsiteX15" fmla="*/ 7910 w 10328"/>
                <a:gd name="connsiteY15" fmla="*/ 9929 h 10000"/>
                <a:gd name="connsiteX16" fmla="*/ 8570 w 10328"/>
                <a:gd name="connsiteY16" fmla="*/ 10000 h 10000"/>
                <a:gd name="connsiteX17" fmla="*/ 9339 w 10328"/>
                <a:gd name="connsiteY17" fmla="*/ 10000 h 10000"/>
                <a:gd name="connsiteX18" fmla="*/ 10328 w 10328"/>
                <a:gd name="connsiteY18" fmla="*/ 10000 h 10000"/>
                <a:gd name="connsiteX19" fmla="*/ 10328 w 10328"/>
                <a:gd name="connsiteY19" fmla="*/ 10000 h 10000"/>
                <a:gd name="connsiteX20" fmla="*/ 10163 w 10328"/>
                <a:gd name="connsiteY20" fmla="*/ 9714 h 10000"/>
                <a:gd name="connsiteX21" fmla="*/ 9724 w 10328"/>
                <a:gd name="connsiteY21" fmla="*/ 8929 h 10000"/>
                <a:gd name="connsiteX22" fmla="*/ 9449 w 10328"/>
                <a:gd name="connsiteY22" fmla="*/ 8357 h 10000"/>
                <a:gd name="connsiteX23" fmla="*/ 9174 w 10328"/>
                <a:gd name="connsiteY23" fmla="*/ 7714 h 10000"/>
                <a:gd name="connsiteX24" fmla="*/ 8899 w 10328"/>
                <a:gd name="connsiteY24" fmla="*/ 6929 h 10000"/>
                <a:gd name="connsiteX25" fmla="*/ 8680 w 10328"/>
                <a:gd name="connsiteY25" fmla="*/ 6000 h 10000"/>
                <a:gd name="connsiteX26" fmla="*/ 8680 w 10328"/>
                <a:gd name="connsiteY26" fmla="*/ 6000 h 10000"/>
                <a:gd name="connsiteX27" fmla="*/ 8240 w 10328"/>
                <a:gd name="connsiteY27" fmla="*/ 4000 h 10000"/>
                <a:gd name="connsiteX28" fmla="*/ 7910 w 10328"/>
                <a:gd name="connsiteY28" fmla="*/ 2071 h 10000"/>
                <a:gd name="connsiteX29" fmla="*/ 7581 w 10328"/>
                <a:gd name="connsiteY29" fmla="*/ 0 h 10000"/>
                <a:gd name="connsiteX0" fmla="*/ 429 w 10429"/>
                <a:gd name="connsiteY0" fmla="*/ 9000 h 10000"/>
                <a:gd name="connsiteX1" fmla="*/ 0 w 10429"/>
                <a:gd name="connsiteY1" fmla="*/ 8932 h 10000"/>
                <a:gd name="connsiteX2" fmla="*/ 649 w 10429"/>
                <a:gd name="connsiteY2" fmla="*/ 7786 h 10000"/>
                <a:gd name="connsiteX3" fmla="*/ 759 w 10429"/>
                <a:gd name="connsiteY3" fmla="*/ 6857 h 10000"/>
                <a:gd name="connsiteX4" fmla="*/ 759 w 10429"/>
                <a:gd name="connsiteY4" fmla="*/ 6429 h 10000"/>
                <a:gd name="connsiteX5" fmla="*/ 759 w 10429"/>
                <a:gd name="connsiteY5" fmla="*/ 6143 h 10000"/>
                <a:gd name="connsiteX6" fmla="*/ 759 w 10429"/>
                <a:gd name="connsiteY6" fmla="*/ 6143 h 10000"/>
                <a:gd name="connsiteX7" fmla="*/ 1638 w 10429"/>
                <a:gd name="connsiteY7" fmla="*/ 6429 h 10000"/>
                <a:gd name="connsiteX8" fmla="*/ 2462 w 10429"/>
                <a:gd name="connsiteY8" fmla="*/ 6786 h 10000"/>
                <a:gd name="connsiteX9" fmla="*/ 3286 w 10429"/>
                <a:gd name="connsiteY9" fmla="*/ 7143 h 10000"/>
                <a:gd name="connsiteX10" fmla="*/ 3286 w 10429"/>
                <a:gd name="connsiteY10" fmla="*/ 7143 h 10000"/>
                <a:gd name="connsiteX11" fmla="*/ 5759 w 10429"/>
                <a:gd name="connsiteY11" fmla="*/ 8714 h 10000"/>
                <a:gd name="connsiteX12" fmla="*/ 7132 w 10429"/>
                <a:gd name="connsiteY12" fmla="*/ 9500 h 10000"/>
                <a:gd name="connsiteX13" fmla="*/ 7627 w 10429"/>
                <a:gd name="connsiteY13" fmla="*/ 9786 h 10000"/>
                <a:gd name="connsiteX14" fmla="*/ 8011 w 10429"/>
                <a:gd name="connsiteY14" fmla="*/ 9929 h 10000"/>
                <a:gd name="connsiteX15" fmla="*/ 8011 w 10429"/>
                <a:gd name="connsiteY15" fmla="*/ 9929 h 10000"/>
                <a:gd name="connsiteX16" fmla="*/ 8671 w 10429"/>
                <a:gd name="connsiteY16" fmla="*/ 10000 h 10000"/>
                <a:gd name="connsiteX17" fmla="*/ 9440 w 10429"/>
                <a:gd name="connsiteY17" fmla="*/ 10000 h 10000"/>
                <a:gd name="connsiteX18" fmla="*/ 10429 w 10429"/>
                <a:gd name="connsiteY18" fmla="*/ 10000 h 10000"/>
                <a:gd name="connsiteX19" fmla="*/ 10429 w 10429"/>
                <a:gd name="connsiteY19" fmla="*/ 10000 h 10000"/>
                <a:gd name="connsiteX20" fmla="*/ 10264 w 10429"/>
                <a:gd name="connsiteY20" fmla="*/ 9714 h 10000"/>
                <a:gd name="connsiteX21" fmla="*/ 9825 w 10429"/>
                <a:gd name="connsiteY21" fmla="*/ 8929 h 10000"/>
                <a:gd name="connsiteX22" fmla="*/ 9550 w 10429"/>
                <a:gd name="connsiteY22" fmla="*/ 8357 h 10000"/>
                <a:gd name="connsiteX23" fmla="*/ 9275 w 10429"/>
                <a:gd name="connsiteY23" fmla="*/ 7714 h 10000"/>
                <a:gd name="connsiteX24" fmla="*/ 9000 w 10429"/>
                <a:gd name="connsiteY24" fmla="*/ 6929 h 10000"/>
                <a:gd name="connsiteX25" fmla="*/ 8781 w 10429"/>
                <a:gd name="connsiteY25" fmla="*/ 6000 h 10000"/>
                <a:gd name="connsiteX26" fmla="*/ 8781 w 10429"/>
                <a:gd name="connsiteY26" fmla="*/ 6000 h 10000"/>
                <a:gd name="connsiteX27" fmla="*/ 8341 w 10429"/>
                <a:gd name="connsiteY27" fmla="*/ 4000 h 10000"/>
                <a:gd name="connsiteX28" fmla="*/ 8011 w 10429"/>
                <a:gd name="connsiteY28" fmla="*/ 2071 h 10000"/>
                <a:gd name="connsiteX29" fmla="*/ 7682 w 10429"/>
                <a:gd name="connsiteY29" fmla="*/ 0 h 10000"/>
                <a:gd name="connsiteX0" fmla="*/ 0 w 10429"/>
                <a:gd name="connsiteY0" fmla="*/ 8932 h 10000"/>
                <a:gd name="connsiteX1" fmla="*/ 649 w 10429"/>
                <a:gd name="connsiteY1" fmla="*/ 7786 h 10000"/>
                <a:gd name="connsiteX2" fmla="*/ 759 w 10429"/>
                <a:gd name="connsiteY2" fmla="*/ 6857 h 10000"/>
                <a:gd name="connsiteX3" fmla="*/ 759 w 10429"/>
                <a:gd name="connsiteY3" fmla="*/ 6429 h 10000"/>
                <a:gd name="connsiteX4" fmla="*/ 759 w 10429"/>
                <a:gd name="connsiteY4" fmla="*/ 6143 h 10000"/>
                <a:gd name="connsiteX5" fmla="*/ 759 w 10429"/>
                <a:gd name="connsiteY5" fmla="*/ 6143 h 10000"/>
                <a:gd name="connsiteX6" fmla="*/ 1638 w 10429"/>
                <a:gd name="connsiteY6" fmla="*/ 6429 h 10000"/>
                <a:gd name="connsiteX7" fmla="*/ 2462 w 10429"/>
                <a:gd name="connsiteY7" fmla="*/ 6786 h 10000"/>
                <a:gd name="connsiteX8" fmla="*/ 3286 w 10429"/>
                <a:gd name="connsiteY8" fmla="*/ 7143 h 10000"/>
                <a:gd name="connsiteX9" fmla="*/ 3286 w 10429"/>
                <a:gd name="connsiteY9" fmla="*/ 7143 h 10000"/>
                <a:gd name="connsiteX10" fmla="*/ 5759 w 10429"/>
                <a:gd name="connsiteY10" fmla="*/ 8714 h 10000"/>
                <a:gd name="connsiteX11" fmla="*/ 7132 w 10429"/>
                <a:gd name="connsiteY11" fmla="*/ 9500 h 10000"/>
                <a:gd name="connsiteX12" fmla="*/ 7627 w 10429"/>
                <a:gd name="connsiteY12" fmla="*/ 9786 h 10000"/>
                <a:gd name="connsiteX13" fmla="*/ 8011 w 10429"/>
                <a:gd name="connsiteY13" fmla="*/ 9929 h 10000"/>
                <a:gd name="connsiteX14" fmla="*/ 8011 w 10429"/>
                <a:gd name="connsiteY14" fmla="*/ 9929 h 10000"/>
                <a:gd name="connsiteX15" fmla="*/ 8671 w 10429"/>
                <a:gd name="connsiteY15" fmla="*/ 10000 h 10000"/>
                <a:gd name="connsiteX16" fmla="*/ 9440 w 10429"/>
                <a:gd name="connsiteY16" fmla="*/ 10000 h 10000"/>
                <a:gd name="connsiteX17" fmla="*/ 10429 w 10429"/>
                <a:gd name="connsiteY17" fmla="*/ 10000 h 10000"/>
                <a:gd name="connsiteX18" fmla="*/ 10429 w 10429"/>
                <a:gd name="connsiteY18" fmla="*/ 10000 h 10000"/>
                <a:gd name="connsiteX19" fmla="*/ 10264 w 10429"/>
                <a:gd name="connsiteY19" fmla="*/ 9714 h 10000"/>
                <a:gd name="connsiteX20" fmla="*/ 9825 w 10429"/>
                <a:gd name="connsiteY20" fmla="*/ 8929 h 10000"/>
                <a:gd name="connsiteX21" fmla="*/ 9550 w 10429"/>
                <a:gd name="connsiteY21" fmla="*/ 8357 h 10000"/>
                <a:gd name="connsiteX22" fmla="*/ 9275 w 10429"/>
                <a:gd name="connsiteY22" fmla="*/ 7714 h 10000"/>
                <a:gd name="connsiteX23" fmla="*/ 9000 w 10429"/>
                <a:gd name="connsiteY23" fmla="*/ 6929 h 10000"/>
                <a:gd name="connsiteX24" fmla="*/ 8781 w 10429"/>
                <a:gd name="connsiteY24" fmla="*/ 6000 h 10000"/>
                <a:gd name="connsiteX25" fmla="*/ 8781 w 10429"/>
                <a:gd name="connsiteY25" fmla="*/ 6000 h 10000"/>
                <a:gd name="connsiteX26" fmla="*/ 8341 w 10429"/>
                <a:gd name="connsiteY26" fmla="*/ 4000 h 10000"/>
                <a:gd name="connsiteX27" fmla="*/ 8011 w 10429"/>
                <a:gd name="connsiteY27" fmla="*/ 2071 h 10000"/>
                <a:gd name="connsiteX28" fmla="*/ 7682 w 10429"/>
                <a:gd name="connsiteY2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29" h="10000">
                  <a:moveTo>
                    <a:pt x="0" y="8932"/>
                  </a:moveTo>
                  <a:lnTo>
                    <a:pt x="649" y="7786"/>
                  </a:lnTo>
                  <a:cubicBezTo>
                    <a:pt x="686" y="7476"/>
                    <a:pt x="722" y="7167"/>
                    <a:pt x="759" y="6857"/>
                  </a:cubicBezTo>
                  <a:lnTo>
                    <a:pt x="759" y="6429"/>
                  </a:lnTo>
                  <a:lnTo>
                    <a:pt x="759" y="6143"/>
                  </a:lnTo>
                  <a:lnTo>
                    <a:pt x="759" y="6143"/>
                  </a:lnTo>
                  <a:lnTo>
                    <a:pt x="1638" y="6429"/>
                  </a:lnTo>
                  <a:lnTo>
                    <a:pt x="2462" y="6786"/>
                  </a:lnTo>
                  <a:lnTo>
                    <a:pt x="3286" y="7143"/>
                  </a:lnTo>
                  <a:lnTo>
                    <a:pt x="3286" y="7143"/>
                  </a:lnTo>
                  <a:lnTo>
                    <a:pt x="5759" y="8714"/>
                  </a:lnTo>
                  <a:lnTo>
                    <a:pt x="7132" y="9500"/>
                  </a:lnTo>
                  <a:lnTo>
                    <a:pt x="7627" y="9786"/>
                  </a:lnTo>
                  <a:lnTo>
                    <a:pt x="8011" y="9929"/>
                  </a:lnTo>
                  <a:lnTo>
                    <a:pt x="8011" y="9929"/>
                  </a:lnTo>
                  <a:lnTo>
                    <a:pt x="8671" y="10000"/>
                  </a:lnTo>
                  <a:lnTo>
                    <a:pt x="9440" y="10000"/>
                  </a:lnTo>
                  <a:lnTo>
                    <a:pt x="10429" y="10000"/>
                  </a:lnTo>
                  <a:lnTo>
                    <a:pt x="10429" y="10000"/>
                  </a:lnTo>
                  <a:lnTo>
                    <a:pt x="10264" y="9714"/>
                  </a:lnTo>
                  <a:lnTo>
                    <a:pt x="9825" y="8929"/>
                  </a:lnTo>
                  <a:lnTo>
                    <a:pt x="9550" y="8357"/>
                  </a:lnTo>
                  <a:cubicBezTo>
                    <a:pt x="9458" y="8143"/>
                    <a:pt x="9367" y="7928"/>
                    <a:pt x="9275" y="7714"/>
                  </a:cubicBezTo>
                  <a:lnTo>
                    <a:pt x="9000" y="6929"/>
                  </a:lnTo>
                  <a:lnTo>
                    <a:pt x="8781" y="6000"/>
                  </a:lnTo>
                  <a:lnTo>
                    <a:pt x="8781" y="6000"/>
                  </a:lnTo>
                  <a:lnTo>
                    <a:pt x="8341" y="4000"/>
                  </a:lnTo>
                  <a:lnTo>
                    <a:pt x="8011" y="2071"/>
                  </a:lnTo>
                  <a:cubicBezTo>
                    <a:pt x="7901" y="1381"/>
                    <a:pt x="7792" y="690"/>
                    <a:pt x="7682" y="0"/>
                  </a:cubicBez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3" name="Group 422"/>
            <p:cNvGrpSpPr/>
            <p:nvPr/>
          </p:nvGrpSpPr>
          <p:grpSpPr>
            <a:xfrm>
              <a:off x="9500175" y="2432021"/>
              <a:ext cx="2691771" cy="1303339"/>
              <a:chOff x="9629736" y="2432021"/>
              <a:chExt cx="2562210" cy="1303339"/>
            </a:xfrm>
          </p:grpSpPr>
          <p:sp>
            <p:nvSpPr>
              <p:cNvPr id="381" name="Freeform 54"/>
              <p:cNvSpPr>
                <a:spLocks/>
              </p:cNvSpPr>
              <p:nvPr/>
            </p:nvSpPr>
            <p:spPr bwMode="auto">
              <a:xfrm>
                <a:off x="9629736" y="2432021"/>
                <a:ext cx="2562210" cy="1303339"/>
              </a:xfrm>
              <a:custGeom>
                <a:avLst/>
                <a:gdLst>
                  <a:gd name="T0" fmla="*/ 194 w 1298"/>
                  <a:gd name="T1" fmla="*/ 302 h 644"/>
                  <a:gd name="T2" fmla="*/ 168 w 1298"/>
                  <a:gd name="T3" fmla="*/ 354 h 644"/>
                  <a:gd name="T4" fmla="*/ 138 w 1298"/>
                  <a:gd name="T5" fmla="*/ 404 h 644"/>
                  <a:gd name="T6" fmla="*/ 98 w 1298"/>
                  <a:gd name="T7" fmla="*/ 456 h 644"/>
                  <a:gd name="T8" fmla="*/ 88 w 1298"/>
                  <a:gd name="T9" fmla="*/ 468 h 644"/>
                  <a:gd name="T10" fmla="*/ 74 w 1298"/>
                  <a:gd name="T11" fmla="*/ 492 h 644"/>
                  <a:gd name="T12" fmla="*/ 66 w 1298"/>
                  <a:gd name="T13" fmla="*/ 500 h 644"/>
                  <a:gd name="T14" fmla="*/ 52 w 1298"/>
                  <a:gd name="T15" fmla="*/ 510 h 644"/>
                  <a:gd name="T16" fmla="*/ 34 w 1298"/>
                  <a:gd name="T17" fmla="*/ 532 h 644"/>
                  <a:gd name="T18" fmla="*/ 22 w 1298"/>
                  <a:gd name="T19" fmla="*/ 552 h 644"/>
                  <a:gd name="T20" fmla="*/ 14 w 1298"/>
                  <a:gd name="T21" fmla="*/ 558 h 644"/>
                  <a:gd name="T22" fmla="*/ 0 w 1298"/>
                  <a:gd name="T23" fmla="*/ 556 h 644"/>
                  <a:gd name="T24" fmla="*/ 4 w 1298"/>
                  <a:gd name="T25" fmla="*/ 562 h 644"/>
                  <a:gd name="T26" fmla="*/ 10 w 1298"/>
                  <a:gd name="T27" fmla="*/ 574 h 644"/>
                  <a:gd name="T28" fmla="*/ 18 w 1298"/>
                  <a:gd name="T29" fmla="*/ 584 h 644"/>
                  <a:gd name="T30" fmla="*/ 16 w 1298"/>
                  <a:gd name="T31" fmla="*/ 590 h 644"/>
                  <a:gd name="T32" fmla="*/ 8 w 1298"/>
                  <a:gd name="T33" fmla="*/ 606 h 644"/>
                  <a:gd name="T34" fmla="*/ 8 w 1298"/>
                  <a:gd name="T35" fmla="*/ 616 h 644"/>
                  <a:gd name="T36" fmla="*/ 12 w 1298"/>
                  <a:gd name="T37" fmla="*/ 618 h 644"/>
                  <a:gd name="T38" fmla="*/ 34 w 1298"/>
                  <a:gd name="T39" fmla="*/ 614 h 644"/>
                  <a:gd name="T40" fmla="*/ 46 w 1298"/>
                  <a:gd name="T41" fmla="*/ 612 h 644"/>
                  <a:gd name="T42" fmla="*/ 46 w 1298"/>
                  <a:gd name="T43" fmla="*/ 614 h 644"/>
                  <a:gd name="T44" fmla="*/ 46 w 1298"/>
                  <a:gd name="T45" fmla="*/ 618 h 644"/>
                  <a:gd name="T46" fmla="*/ 44 w 1298"/>
                  <a:gd name="T47" fmla="*/ 626 h 644"/>
                  <a:gd name="T48" fmla="*/ 44 w 1298"/>
                  <a:gd name="T49" fmla="*/ 632 h 644"/>
                  <a:gd name="T50" fmla="*/ 50 w 1298"/>
                  <a:gd name="T51" fmla="*/ 640 h 644"/>
                  <a:gd name="T52" fmla="*/ 54 w 1298"/>
                  <a:gd name="T53" fmla="*/ 644 h 644"/>
                  <a:gd name="T54" fmla="*/ 60 w 1298"/>
                  <a:gd name="T55" fmla="*/ 638 h 644"/>
                  <a:gd name="T56" fmla="*/ 60 w 1298"/>
                  <a:gd name="T57" fmla="*/ 626 h 644"/>
                  <a:gd name="T58" fmla="*/ 62 w 1298"/>
                  <a:gd name="T59" fmla="*/ 608 h 644"/>
                  <a:gd name="T60" fmla="*/ 64 w 1298"/>
                  <a:gd name="T61" fmla="*/ 606 h 644"/>
                  <a:gd name="T62" fmla="*/ 74 w 1298"/>
                  <a:gd name="T63" fmla="*/ 604 h 644"/>
                  <a:gd name="T64" fmla="*/ 86 w 1298"/>
                  <a:gd name="T65" fmla="*/ 608 h 644"/>
                  <a:gd name="T66" fmla="*/ 118 w 1298"/>
                  <a:gd name="T67" fmla="*/ 606 h 644"/>
                  <a:gd name="T68" fmla="*/ 182 w 1298"/>
                  <a:gd name="T69" fmla="*/ 596 h 644"/>
                  <a:gd name="T70" fmla="*/ 256 w 1298"/>
                  <a:gd name="T71" fmla="*/ 574 h 644"/>
                  <a:gd name="T72" fmla="*/ 290 w 1298"/>
                  <a:gd name="T73" fmla="*/ 558 h 644"/>
                  <a:gd name="T74" fmla="*/ 318 w 1298"/>
                  <a:gd name="T75" fmla="*/ 540 h 644"/>
                  <a:gd name="T76" fmla="*/ 328 w 1298"/>
                  <a:gd name="T77" fmla="*/ 528 h 644"/>
                  <a:gd name="T78" fmla="*/ 354 w 1298"/>
                  <a:gd name="T79" fmla="*/ 480 h 644"/>
                  <a:gd name="T80" fmla="*/ 366 w 1298"/>
                  <a:gd name="T81" fmla="*/ 448 h 644"/>
                  <a:gd name="T82" fmla="*/ 366 w 1298"/>
                  <a:gd name="T83" fmla="*/ 436 h 644"/>
                  <a:gd name="T84" fmla="*/ 368 w 1298"/>
                  <a:gd name="T85" fmla="*/ 422 h 644"/>
                  <a:gd name="T86" fmla="*/ 368 w 1298"/>
                  <a:gd name="T87" fmla="*/ 410 h 644"/>
                  <a:gd name="T88" fmla="*/ 366 w 1298"/>
                  <a:gd name="T89" fmla="*/ 406 h 644"/>
                  <a:gd name="T90" fmla="*/ 360 w 1298"/>
                  <a:gd name="T91" fmla="*/ 406 h 644"/>
                  <a:gd name="T92" fmla="*/ 356 w 1298"/>
                  <a:gd name="T93" fmla="*/ 402 h 644"/>
                  <a:gd name="T94" fmla="*/ 350 w 1298"/>
                  <a:gd name="T95" fmla="*/ 390 h 644"/>
                  <a:gd name="T96" fmla="*/ 350 w 1298"/>
                  <a:gd name="T97" fmla="*/ 378 h 644"/>
                  <a:gd name="T98" fmla="*/ 386 w 1298"/>
                  <a:gd name="T99" fmla="*/ 328 h 644"/>
                  <a:gd name="T100" fmla="*/ 456 w 1298"/>
                  <a:gd name="T101" fmla="*/ 276 h 644"/>
                  <a:gd name="T102" fmla="*/ 640 w 1298"/>
                  <a:gd name="T103" fmla="*/ 152 h 644"/>
                  <a:gd name="T104" fmla="*/ 752 w 1298"/>
                  <a:gd name="T105" fmla="*/ 84 h 644"/>
                  <a:gd name="T106" fmla="*/ 790 w 1298"/>
                  <a:gd name="T107" fmla="*/ 64 h 644"/>
                  <a:gd name="T108" fmla="*/ 810 w 1298"/>
                  <a:gd name="T109" fmla="*/ 58 h 644"/>
                  <a:gd name="T110" fmla="*/ 902 w 1298"/>
                  <a:gd name="T111" fmla="*/ 40 h 644"/>
                  <a:gd name="T112" fmla="*/ 1074 w 1298"/>
                  <a:gd name="T113" fmla="*/ 20 h 644"/>
                  <a:gd name="T114" fmla="*/ 1298 w 1298"/>
                  <a:gd name="T115"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8" h="644">
                    <a:moveTo>
                      <a:pt x="194" y="302"/>
                    </a:moveTo>
                    <a:lnTo>
                      <a:pt x="194" y="302"/>
                    </a:lnTo>
                    <a:lnTo>
                      <a:pt x="186" y="316"/>
                    </a:lnTo>
                    <a:lnTo>
                      <a:pt x="168" y="354"/>
                    </a:lnTo>
                    <a:lnTo>
                      <a:pt x="154" y="378"/>
                    </a:lnTo>
                    <a:lnTo>
                      <a:pt x="138" y="404"/>
                    </a:lnTo>
                    <a:lnTo>
                      <a:pt x="120" y="430"/>
                    </a:lnTo>
                    <a:lnTo>
                      <a:pt x="98" y="456"/>
                    </a:lnTo>
                    <a:lnTo>
                      <a:pt x="98" y="456"/>
                    </a:lnTo>
                    <a:lnTo>
                      <a:pt x="88" y="468"/>
                    </a:lnTo>
                    <a:lnTo>
                      <a:pt x="82" y="480"/>
                    </a:lnTo>
                    <a:lnTo>
                      <a:pt x="74" y="492"/>
                    </a:lnTo>
                    <a:lnTo>
                      <a:pt x="70" y="496"/>
                    </a:lnTo>
                    <a:lnTo>
                      <a:pt x="66" y="500"/>
                    </a:lnTo>
                    <a:lnTo>
                      <a:pt x="66" y="500"/>
                    </a:lnTo>
                    <a:lnTo>
                      <a:pt x="52" y="510"/>
                    </a:lnTo>
                    <a:lnTo>
                      <a:pt x="42" y="520"/>
                    </a:lnTo>
                    <a:lnTo>
                      <a:pt x="34" y="532"/>
                    </a:lnTo>
                    <a:lnTo>
                      <a:pt x="28" y="542"/>
                    </a:lnTo>
                    <a:lnTo>
                      <a:pt x="22" y="552"/>
                    </a:lnTo>
                    <a:lnTo>
                      <a:pt x="16" y="558"/>
                    </a:lnTo>
                    <a:lnTo>
                      <a:pt x="14" y="558"/>
                    </a:lnTo>
                    <a:lnTo>
                      <a:pt x="10" y="558"/>
                    </a:lnTo>
                    <a:lnTo>
                      <a:pt x="0" y="556"/>
                    </a:lnTo>
                    <a:lnTo>
                      <a:pt x="0" y="556"/>
                    </a:lnTo>
                    <a:lnTo>
                      <a:pt x="4" y="562"/>
                    </a:lnTo>
                    <a:lnTo>
                      <a:pt x="4" y="562"/>
                    </a:lnTo>
                    <a:lnTo>
                      <a:pt x="10" y="574"/>
                    </a:lnTo>
                    <a:lnTo>
                      <a:pt x="18" y="584"/>
                    </a:lnTo>
                    <a:lnTo>
                      <a:pt x="18" y="584"/>
                    </a:lnTo>
                    <a:lnTo>
                      <a:pt x="18" y="586"/>
                    </a:lnTo>
                    <a:lnTo>
                      <a:pt x="16" y="590"/>
                    </a:lnTo>
                    <a:lnTo>
                      <a:pt x="10" y="600"/>
                    </a:lnTo>
                    <a:lnTo>
                      <a:pt x="8" y="606"/>
                    </a:lnTo>
                    <a:lnTo>
                      <a:pt x="8" y="612"/>
                    </a:lnTo>
                    <a:lnTo>
                      <a:pt x="8" y="616"/>
                    </a:lnTo>
                    <a:lnTo>
                      <a:pt x="12" y="618"/>
                    </a:lnTo>
                    <a:lnTo>
                      <a:pt x="12" y="618"/>
                    </a:lnTo>
                    <a:lnTo>
                      <a:pt x="24" y="616"/>
                    </a:lnTo>
                    <a:lnTo>
                      <a:pt x="34" y="614"/>
                    </a:lnTo>
                    <a:lnTo>
                      <a:pt x="42" y="612"/>
                    </a:lnTo>
                    <a:lnTo>
                      <a:pt x="46" y="612"/>
                    </a:lnTo>
                    <a:lnTo>
                      <a:pt x="46" y="614"/>
                    </a:lnTo>
                    <a:lnTo>
                      <a:pt x="46" y="614"/>
                    </a:lnTo>
                    <a:lnTo>
                      <a:pt x="48" y="616"/>
                    </a:lnTo>
                    <a:lnTo>
                      <a:pt x="46" y="618"/>
                    </a:lnTo>
                    <a:lnTo>
                      <a:pt x="44" y="620"/>
                    </a:lnTo>
                    <a:lnTo>
                      <a:pt x="44" y="626"/>
                    </a:lnTo>
                    <a:lnTo>
                      <a:pt x="44" y="626"/>
                    </a:lnTo>
                    <a:lnTo>
                      <a:pt x="44" y="632"/>
                    </a:lnTo>
                    <a:lnTo>
                      <a:pt x="48" y="638"/>
                    </a:lnTo>
                    <a:lnTo>
                      <a:pt x="50" y="640"/>
                    </a:lnTo>
                    <a:lnTo>
                      <a:pt x="54" y="644"/>
                    </a:lnTo>
                    <a:lnTo>
                      <a:pt x="54" y="644"/>
                    </a:lnTo>
                    <a:lnTo>
                      <a:pt x="58" y="642"/>
                    </a:lnTo>
                    <a:lnTo>
                      <a:pt x="60" y="638"/>
                    </a:lnTo>
                    <a:lnTo>
                      <a:pt x="60" y="626"/>
                    </a:lnTo>
                    <a:lnTo>
                      <a:pt x="60" y="626"/>
                    </a:lnTo>
                    <a:lnTo>
                      <a:pt x="60" y="612"/>
                    </a:lnTo>
                    <a:lnTo>
                      <a:pt x="62" y="608"/>
                    </a:lnTo>
                    <a:lnTo>
                      <a:pt x="64" y="606"/>
                    </a:lnTo>
                    <a:lnTo>
                      <a:pt x="64" y="606"/>
                    </a:lnTo>
                    <a:lnTo>
                      <a:pt x="70" y="604"/>
                    </a:lnTo>
                    <a:lnTo>
                      <a:pt x="74" y="604"/>
                    </a:lnTo>
                    <a:lnTo>
                      <a:pt x="86" y="608"/>
                    </a:lnTo>
                    <a:lnTo>
                      <a:pt x="86" y="608"/>
                    </a:lnTo>
                    <a:lnTo>
                      <a:pt x="98" y="608"/>
                    </a:lnTo>
                    <a:lnTo>
                      <a:pt x="118" y="606"/>
                    </a:lnTo>
                    <a:lnTo>
                      <a:pt x="148" y="602"/>
                    </a:lnTo>
                    <a:lnTo>
                      <a:pt x="182" y="596"/>
                    </a:lnTo>
                    <a:lnTo>
                      <a:pt x="218" y="586"/>
                    </a:lnTo>
                    <a:lnTo>
                      <a:pt x="256" y="574"/>
                    </a:lnTo>
                    <a:lnTo>
                      <a:pt x="274" y="566"/>
                    </a:lnTo>
                    <a:lnTo>
                      <a:pt x="290" y="558"/>
                    </a:lnTo>
                    <a:lnTo>
                      <a:pt x="306" y="550"/>
                    </a:lnTo>
                    <a:lnTo>
                      <a:pt x="318" y="540"/>
                    </a:lnTo>
                    <a:lnTo>
                      <a:pt x="318" y="540"/>
                    </a:lnTo>
                    <a:lnTo>
                      <a:pt x="328" y="528"/>
                    </a:lnTo>
                    <a:lnTo>
                      <a:pt x="346" y="498"/>
                    </a:lnTo>
                    <a:lnTo>
                      <a:pt x="354" y="480"/>
                    </a:lnTo>
                    <a:lnTo>
                      <a:pt x="362" y="464"/>
                    </a:lnTo>
                    <a:lnTo>
                      <a:pt x="366" y="448"/>
                    </a:lnTo>
                    <a:lnTo>
                      <a:pt x="366" y="442"/>
                    </a:lnTo>
                    <a:lnTo>
                      <a:pt x="366" y="436"/>
                    </a:lnTo>
                    <a:lnTo>
                      <a:pt x="366" y="436"/>
                    </a:lnTo>
                    <a:lnTo>
                      <a:pt x="368" y="422"/>
                    </a:lnTo>
                    <a:lnTo>
                      <a:pt x="368" y="412"/>
                    </a:lnTo>
                    <a:lnTo>
                      <a:pt x="368" y="410"/>
                    </a:lnTo>
                    <a:lnTo>
                      <a:pt x="366" y="406"/>
                    </a:lnTo>
                    <a:lnTo>
                      <a:pt x="366" y="406"/>
                    </a:lnTo>
                    <a:lnTo>
                      <a:pt x="362" y="406"/>
                    </a:lnTo>
                    <a:lnTo>
                      <a:pt x="360" y="406"/>
                    </a:lnTo>
                    <a:lnTo>
                      <a:pt x="356" y="402"/>
                    </a:lnTo>
                    <a:lnTo>
                      <a:pt x="356" y="402"/>
                    </a:lnTo>
                    <a:lnTo>
                      <a:pt x="352" y="396"/>
                    </a:lnTo>
                    <a:lnTo>
                      <a:pt x="350" y="390"/>
                    </a:lnTo>
                    <a:lnTo>
                      <a:pt x="348" y="384"/>
                    </a:lnTo>
                    <a:lnTo>
                      <a:pt x="350" y="378"/>
                    </a:lnTo>
                    <a:lnTo>
                      <a:pt x="350" y="378"/>
                    </a:lnTo>
                    <a:lnTo>
                      <a:pt x="386" y="328"/>
                    </a:lnTo>
                    <a:lnTo>
                      <a:pt x="386" y="328"/>
                    </a:lnTo>
                    <a:lnTo>
                      <a:pt x="456" y="276"/>
                    </a:lnTo>
                    <a:lnTo>
                      <a:pt x="576" y="196"/>
                    </a:lnTo>
                    <a:lnTo>
                      <a:pt x="640" y="152"/>
                    </a:lnTo>
                    <a:lnTo>
                      <a:pt x="700" y="114"/>
                    </a:lnTo>
                    <a:lnTo>
                      <a:pt x="752" y="84"/>
                    </a:lnTo>
                    <a:lnTo>
                      <a:pt x="774" y="72"/>
                    </a:lnTo>
                    <a:lnTo>
                      <a:pt x="790" y="64"/>
                    </a:lnTo>
                    <a:lnTo>
                      <a:pt x="790" y="64"/>
                    </a:lnTo>
                    <a:lnTo>
                      <a:pt x="810" y="58"/>
                    </a:lnTo>
                    <a:lnTo>
                      <a:pt x="834" y="52"/>
                    </a:lnTo>
                    <a:lnTo>
                      <a:pt x="902" y="40"/>
                    </a:lnTo>
                    <a:lnTo>
                      <a:pt x="986" y="30"/>
                    </a:lnTo>
                    <a:lnTo>
                      <a:pt x="1074" y="20"/>
                    </a:lnTo>
                    <a:lnTo>
                      <a:pt x="1230" y="6"/>
                    </a:lnTo>
                    <a:lnTo>
                      <a:pt x="129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5" name="Freeform 58"/>
              <p:cNvSpPr>
                <a:spLocks/>
              </p:cNvSpPr>
              <p:nvPr/>
            </p:nvSpPr>
            <p:spPr bwMode="auto">
              <a:xfrm>
                <a:off x="9637632" y="3047262"/>
                <a:ext cx="686941" cy="538336"/>
              </a:xfrm>
              <a:custGeom>
                <a:avLst/>
                <a:gdLst>
                  <a:gd name="T0" fmla="*/ 190 w 348"/>
                  <a:gd name="T1" fmla="*/ 0 h 266"/>
                  <a:gd name="T2" fmla="*/ 196 w 348"/>
                  <a:gd name="T3" fmla="*/ 74 h 266"/>
                  <a:gd name="T4" fmla="*/ 200 w 348"/>
                  <a:gd name="T5" fmla="*/ 82 h 266"/>
                  <a:gd name="T6" fmla="*/ 216 w 348"/>
                  <a:gd name="T7" fmla="*/ 100 h 266"/>
                  <a:gd name="T8" fmla="*/ 226 w 348"/>
                  <a:gd name="T9" fmla="*/ 104 h 266"/>
                  <a:gd name="T10" fmla="*/ 238 w 348"/>
                  <a:gd name="T11" fmla="*/ 102 h 266"/>
                  <a:gd name="T12" fmla="*/ 264 w 348"/>
                  <a:gd name="T13" fmla="*/ 92 h 266"/>
                  <a:gd name="T14" fmla="*/ 278 w 348"/>
                  <a:gd name="T15" fmla="*/ 82 h 266"/>
                  <a:gd name="T16" fmla="*/ 304 w 348"/>
                  <a:gd name="T17" fmla="*/ 68 h 266"/>
                  <a:gd name="T18" fmla="*/ 328 w 348"/>
                  <a:gd name="T19" fmla="*/ 60 h 266"/>
                  <a:gd name="T20" fmla="*/ 344 w 348"/>
                  <a:gd name="T21" fmla="*/ 56 h 266"/>
                  <a:gd name="T22" fmla="*/ 348 w 348"/>
                  <a:gd name="T23" fmla="*/ 58 h 266"/>
                  <a:gd name="T24" fmla="*/ 346 w 348"/>
                  <a:gd name="T25" fmla="*/ 62 h 266"/>
                  <a:gd name="T26" fmla="*/ 330 w 348"/>
                  <a:gd name="T27" fmla="*/ 78 h 266"/>
                  <a:gd name="T28" fmla="*/ 322 w 348"/>
                  <a:gd name="T29" fmla="*/ 88 h 266"/>
                  <a:gd name="T30" fmla="*/ 294 w 348"/>
                  <a:gd name="T31" fmla="*/ 120 h 266"/>
                  <a:gd name="T32" fmla="*/ 268 w 348"/>
                  <a:gd name="T33" fmla="*/ 144 h 266"/>
                  <a:gd name="T34" fmla="*/ 264 w 348"/>
                  <a:gd name="T35" fmla="*/ 148 h 266"/>
                  <a:gd name="T36" fmla="*/ 226 w 348"/>
                  <a:gd name="T37" fmla="*/ 176 h 266"/>
                  <a:gd name="T38" fmla="*/ 198 w 348"/>
                  <a:gd name="T39" fmla="*/ 194 h 266"/>
                  <a:gd name="T40" fmla="*/ 176 w 348"/>
                  <a:gd name="T41" fmla="*/ 200 h 266"/>
                  <a:gd name="T42" fmla="*/ 130 w 348"/>
                  <a:gd name="T43" fmla="*/ 196 h 266"/>
                  <a:gd name="T44" fmla="*/ 110 w 348"/>
                  <a:gd name="T45" fmla="*/ 198 h 266"/>
                  <a:gd name="T46" fmla="*/ 110 w 348"/>
                  <a:gd name="T47" fmla="*/ 202 h 266"/>
                  <a:gd name="T48" fmla="*/ 116 w 348"/>
                  <a:gd name="T49" fmla="*/ 204 h 266"/>
                  <a:gd name="T50" fmla="*/ 122 w 348"/>
                  <a:gd name="T51" fmla="*/ 224 h 266"/>
                  <a:gd name="T52" fmla="*/ 120 w 348"/>
                  <a:gd name="T53" fmla="*/ 240 h 266"/>
                  <a:gd name="T54" fmla="*/ 112 w 348"/>
                  <a:gd name="T55" fmla="*/ 264 h 266"/>
                  <a:gd name="T56" fmla="*/ 86 w 348"/>
                  <a:gd name="T57" fmla="*/ 266 h 266"/>
                  <a:gd name="T58" fmla="*/ 58 w 348"/>
                  <a:gd name="T59" fmla="*/ 264 h 266"/>
                  <a:gd name="T60" fmla="*/ 56 w 348"/>
                  <a:gd name="T61" fmla="*/ 262 h 266"/>
                  <a:gd name="T62" fmla="*/ 46 w 348"/>
                  <a:gd name="T63" fmla="*/ 258 h 266"/>
                  <a:gd name="T64" fmla="*/ 0 w 348"/>
                  <a:gd name="T65" fmla="*/ 2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266">
                    <a:moveTo>
                      <a:pt x="190" y="0"/>
                    </a:moveTo>
                    <a:lnTo>
                      <a:pt x="190" y="0"/>
                    </a:lnTo>
                    <a:lnTo>
                      <a:pt x="194" y="34"/>
                    </a:lnTo>
                    <a:lnTo>
                      <a:pt x="196" y="74"/>
                    </a:lnTo>
                    <a:lnTo>
                      <a:pt x="196" y="74"/>
                    </a:lnTo>
                    <a:lnTo>
                      <a:pt x="200" y="82"/>
                    </a:lnTo>
                    <a:lnTo>
                      <a:pt x="206" y="92"/>
                    </a:lnTo>
                    <a:lnTo>
                      <a:pt x="216" y="100"/>
                    </a:lnTo>
                    <a:lnTo>
                      <a:pt x="222" y="104"/>
                    </a:lnTo>
                    <a:lnTo>
                      <a:pt x="226" y="104"/>
                    </a:lnTo>
                    <a:lnTo>
                      <a:pt x="226" y="104"/>
                    </a:lnTo>
                    <a:lnTo>
                      <a:pt x="238" y="102"/>
                    </a:lnTo>
                    <a:lnTo>
                      <a:pt x="250" y="98"/>
                    </a:lnTo>
                    <a:lnTo>
                      <a:pt x="264" y="92"/>
                    </a:lnTo>
                    <a:lnTo>
                      <a:pt x="278" y="82"/>
                    </a:lnTo>
                    <a:lnTo>
                      <a:pt x="278" y="82"/>
                    </a:lnTo>
                    <a:lnTo>
                      <a:pt x="290" y="74"/>
                    </a:lnTo>
                    <a:lnTo>
                      <a:pt x="304" y="68"/>
                    </a:lnTo>
                    <a:lnTo>
                      <a:pt x="318" y="62"/>
                    </a:lnTo>
                    <a:lnTo>
                      <a:pt x="328" y="60"/>
                    </a:lnTo>
                    <a:lnTo>
                      <a:pt x="328" y="60"/>
                    </a:lnTo>
                    <a:lnTo>
                      <a:pt x="344" y="56"/>
                    </a:lnTo>
                    <a:lnTo>
                      <a:pt x="348" y="56"/>
                    </a:lnTo>
                    <a:lnTo>
                      <a:pt x="348" y="58"/>
                    </a:lnTo>
                    <a:lnTo>
                      <a:pt x="348" y="58"/>
                    </a:lnTo>
                    <a:lnTo>
                      <a:pt x="346" y="62"/>
                    </a:lnTo>
                    <a:lnTo>
                      <a:pt x="338" y="70"/>
                    </a:lnTo>
                    <a:lnTo>
                      <a:pt x="330" y="78"/>
                    </a:lnTo>
                    <a:lnTo>
                      <a:pt x="322" y="88"/>
                    </a:lnTo>
                    <a:lnTo>
                      <a:pt x="322" y="88"/>
                    </a:lnTo>
                    <a:lnTo>
                      <a:pt x="312" y="102"/>
                    </a:lnTo>
                    <a:lnTo>
                      <a:pt x="294" y="120"/>
                    </a:lnTo>
                    <a:lnTo>
                      <a:pt x="276" y="138"/>
                    </a:lnTo>
                    <a:lnTo>
                      <a:pt x="268" y="144"/>
                    </a:lnTo>
                    <a:lnTo>
                      <a:pt x="264" y="148"/>
                    </a:lnTo>
                    <a:lnTo>
                      <a:pt x="264" y="148"/>
                    </a:lnTo>
                    <a:lnTo>
                      <a:pt x="250" y="156"/>
                    </a:lnTo>
                    <a:lnTo>
                      <a:pt x="226" y="176"/>
                    </a:lnTo>
                    <a:lnTo>
                      <a:pt x="212" y="184"/>
                    </a:lnTo>
                    <a:lnTo>
                      <a:pt x="198" y="194"/>
                    </a:lnTo>
                    <a:lnTo>
                      <a:pt x="186" y="198"/>
                    </a:lnTo>
                    <a:lnTo>
                      <a:pt x="176" y="200"/>
                    </a:lnTo>
                    <a:lnTo>
                      <a:pt x="176" y="200"/>
                    </a:lnTo>
                    <a:lnTo>
                      <a:pt x="130" y="196"/>
                    </a:lnTo>
                    <a:lnTo>
                      <a:pt x="112" y="196"/>
                    </a:lnTo>
                    <a:lnTo>
                      <a:pt x="110" y="198"/>
                    </a:lnTo>
                    <a:lnTo>
                      <a:pt x="110" y="202"/>
                    </a:lnTo>
                    <a:lnTo>
                      <a:pt x="110" y="202"/>
                    </a:lnTo>
                    <a:lnTo>
                      <a:pt x="112" y="202"/>
                    </a:lnTo>
                    <a:lnTo>
                      <a:pt x="116" y="204"/>
                    </a:lnTo>
                    <a:lnTo>
                      <a:pt x="120" y="210"/>
                    </a:lnTo>
                    <a:lnTo>
                      <a:pt x="122" y="224"/>
                    </a:lnTo>
                    <a:lnTo>
                      <a:pt x="122" y="224"/>
                    </a:lnTo>
                    <a:lnTo>
                      <a:pt x="120" y="240"/>
                    </a:lnTo>
                    <a:lnTo>
                      <a:pt x="118" y="252"/>
                    </a:lnTo>
                    <a:lnTo>
                      <a:pt x="112" y="264"/>
                    </a:lnTo>
                    <a:lnTo>
                      <a:pt x="112" y="264"/>
                    </a:lnTo>
                    <a:lnTo>
                      <a:pt x="86" y="266"/>
                    </a:lnTo>
                    <a:lnTo>
                      <a:pt x="66" y="264"/>
                    </a:lnTo>
                    <a:lnTo>
                      <a:pt x="58" y="264"/>
                    </a:lnTo>
                    <a:lnTo>
                      <a:pt x="56" y="262"/>
                    </a:lnTo>
                    <a:lnTo>
                      <a:pt x="56" y="262"/>
                    </a:lnTo>
                    <a:lnTo>
                      <a:pt x="52" y="260"/>
                    </a:lnTo>
                    <a:lnTo>
                      <a:pt x="46" y="258"/>
                    </a:lnTo>
                    <a:lnTo>
                      <a:pt x="26" y="258"/>
                    </a:lnTo>
                    <a:lnTo>
                      <a:pt x="0" y="25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87" name="Freeform 60"/>
            <p:cNvSpPr>
              <a:spLocks/>
            </p:cNvSpPr>
            <p:nvPr/>
          </p:nvSpPr>
          <p:spPr bwMode="auto">
            <a:xfrm>
              <a:off x="9155984" y="3532978"/>
              <a:ext cx="3035962" cy="2027866"/>
            </a:xfrm>
            <a:custGeom>
              <a:avLst/>
              <a:gdLst>
                <a:gd name="T0" fmla="*/ 28 w 1538"/>
                <a:gd name="T1" fmla="*/ 374 h 1002"/>
                <a:gd name="T2" fmla="*/ 44 w 1538"/>
                <a:gd name="T3" fmla="*/ 388 h 1002"/>
                <a:gd name="T4" fmla="*/ 60 w 1538"/>
                <a:gd name="T5" fmla="*/ 426 h 1002"/>
                <a:gd name="T6" fmla="*/ 54 w 1538"/>
                <a:gd name="T7" fmla="*/ 472 h 1002"/>
                <a:gd name="T8" fmla="*/ 40 w 1538"/>
                <a:gd name="T9" fmla="*/ 466 h 1002"/>
                <a:gd name="T10" fmla="*/ 30 w 1538"/>
                <a:gd name="T11" fmla="*/ 478 h 1002"/>
                <a:gd name="T12" fmla="*/ 34 w 1538"/>
                <a:gd name="T13" fmla="*/ 534 h 1002"/>
                <a:gd name="T14" fmla="*/ 64 w 1538"/>
                <a:gd name="T15" fmla="*/ 700 h 1002"/>
                <a:gd name="T16" fmla="*/ 92 w 1538"/>
                <a:gd name="T17" fmla="*/ 784 h 1002"/>
                <a:gd name="T18" fmla="*/ 126 w 1538"/>
                <a:gd name="T19" fmla="*/ 846 h 1002"/>
                <a:gd name="T20" fmla="*/ 192 w 1538"/>
                <a:gd name="T21" fmla="*/ 928 h 1002"/>
                <a:gd name="T22" fmla="*/ 208 w 1538"/>
                <a:gd name="T23" fmla="*/ 946 h 1002"/>
                <a:gd name="T24" fmla="*/ 240 w 1538"/>
                <a:gd name="T25" fmla="*/ 960 h 1002"/>
                <a:gd name="T26" fmla="*/ 272 w 1538"/>
                <a:gd name="T27" fmla="*/ 954 h 1002"/>
                <a:gd name="T28" fmla="*/ 310 w 1538"/>
                <a:gd name="T29" fmla="*/ 934 h 1002"/>
                <a:gd name="T30" fmla="*/ 404 w 1538"/>
                <a:gd name="T31" fmla="*/ 898 h 1002"/>
                <a:gd name="T32" fmla="*/ 436 w 1538"/>
                <a:gd name="T33" fmla="*/ 894 h 1002"/>
                <a:gd name="T34" fmla="*/ 534 w 1538"/>
                <a:gd name="T35" fmla="*/ 908 h 1002"/>
                <a:gd name="T36" fmla="*/ 604 w 1538"/>
                <a:gd name="T37" fmla="*/ 926 h 1002"/>
                <a:gd name="T38" fmla="*/ 664 w 1538"/>
                <a:gd name="T39" fmla="*/ 950 h 1002"/>
                <a:gd name="T40" fmla="*/ 710 w 1538"/>
                <a:gd name="T41" fmla="*/ 994 h 1002"/>
                <a:gd name="T42" fmla="*/ 724 w 1538"/>
                <a:gd name="T43" fmla="*/ 1000 h 1002"/>
                <a:gd name="T44" fmla="*/ 744 w 1538"/>
                <a:gd name="T45" fmla="*/ 972 h 1002"/>
                <a:gd name="T46" fmla="*/ 764 w 1538"/>
                <a:gd name="T47" fmla="*/ 960 h 1002"/>
                <a:gd name="T48" fmla="*/ 772 w 1538"/>
                <a:gd name="T49" fmla="*/ 966 h 1002"/>
                <a:gd name="T50" fmla="*/ 776 w 1538"/>
                <a:gd name="T51" fmla="*/ 970 h 1002"/>
                <a:gd name="T52" fmla="*/ 806 w 1538"/>
                <a:gd name="T53" fmla="*/ 940 h 1002"/>
                <a:gd name="T54" fmla="*/ 818 w 1538"/>
                <a:gd name="T55" fmla="*/ 932 h 1002"/>
                <a:gd name="T56" fmla="*/ 854 w 1538"/>
                <a:gd name="T57" fmla="*/ 926 h 1002"/>
                <a:gd name="T58" fmla="*/ 900 w 1538"/>
                <a:gd name="T59" fmla="*/ 864 h 1002"/>
                <a:gd name="T60" fmla="*/ 938 w 1538"/>
                <a:gd name="T61" fmla="*/ 792 h 1002"/>
                <a:gd name="T62" fmla="*/ 968 w 1538"/>
                <a:gd name="T63" fmla="*/ 696 h 1002"/>
                <a:gd name="T64" fmla="*/ 978 w 1538"/>
                <a:gd name="T65" fmla="*/ 578 h 1002"/>
                <a:gd name="T66" fmla="*/ 968 w 1538"/>
                <a:gd name="T67" fmla="*/ 492 h 1002"/>
                <a:gd name="T68" fmla="*/ 932 w 1538"/>
                <a:gd name="T69" fmla="*/ 380 h 1002"/>
                <a:gd name="T70" fmla="*/ 882 w 1538"/>
                <a:gd name="T71" fmla="*/ 296 h 1002"/>
                <a:gd name="T72" fmla="*/ 832 w 1538"/>
                <a:gd name="T73" fmla="*/ 238 h 1002"/>
                <a:gd name="T74" fmla="*/ 776 w 1538"/>
                <a:gd name="T75" fmla="*/ 194 h 1002"/>
                <a:gd name="T76" fmla="*/ 764 w 1538"/>
                <a:gd name="T77" fmla="*/ 200 h 1002"/>
                <a:gd name="T78" fmla="*/ 740 w 1538"/>
                <a:gd name="T79" fmla="*/ 200 h 1002"/>
                <a:gd name="T80" fmla="*/ 716 w 1538"/>
                <a:gd name="T81" fmla="*/ 180 h 1002"/>
                <a:gd name="T82" fmla="*/ 710 w 1538"/>
                <a:gd name="T83" fmla="*/ 160 h 1002"/>
                <a:gd name="T84" fmla="*/ 744 w 1538"/>
                <a:gd name="T85" fmla="*/ 128 h 1002"/>
                <a:gd name="T86" fmla="*/ 762 w 1538"/>
                <a:gd name="T87" fmla="*/ 120 h 1002"/>
                <a:gd name="T88" fmla="*/ 886 w 1538"/>
                <a:gd name="T89" fmla="*/ 114 h 1002"/>
                <a:gd name="T90" fmla="*/ 1026 w 1538"/>
                <a:gd name="T91" fmla="*/ 58 h 1002"/>
                <a:gd name="T92" fmla="*/ 1160 w 1538"/>
                <a:gd name="T93" fmla="*/ 6 h 1002"/>
                <a:gd name="T94" fmla="*/ 1412 w 1538"/>
                <a:gd name="T95" fmla="*/ 0 h 1002"/>
                <a:gd name="T96" fmla="*/ 1530 w 1538"/>
                <a:gd name="T97" fmla="*/ 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002">
                  <a:moveTo>
                    <a:pt x="0" y="358"/>
                  </a:moveTo>
                  <a:lnTo>
                    <a:pt x="0" y="358"/>
                  </a:lnTo>
                  <a:lnTo>
                    <a:pt x="28" y="374"/>
                  </a:lnTo>
                  <a:lnTo>
                    <a:pt x="28" y="374"/>
                  </a:lnTo>
                  <a:lnTo>
                    <a:pt x="38" y="380"/>
                  </a:lnTo>
                  <a:lnTo>
                    <a:pt x="44" y="388"/>
                  </a:lnTo>
                  <a:lnTo>
                    <a:pt x="52" y="398"/>
                  </a:lnTo>
                  <a:lnTo>
                    <a:pt x="56" y="410"/>
                  </a:lnTo>
                  <a:lnTo>
                    <a:pt x="60" y="426"/>
                  </a:lnTo>
                  <a:lnTo>
                    <a:pt x="58" y="446"/>
                  </a:lnTo>
                  <a:lnTo>
                    <a:pt x="54" y="472"/>
                  </a:lnTo>
                  <a:lnTo>
                    <a:pt x="54" y="472"/>
                  </a:lnTo>
                  <a:lnTo>
                    <a:pt x="50" y="470"/>
                  </a:lnTo>
                  <a:lnTo>
                    <a:pt x="44" y="468"/>
                  </a:lnTo>
                  <a:lnTo>
                    <a:pt x="40" y="466"/>
                  </a:lnTo>
                  <a:lnTo>
                    <a:pt x="36" y="468"/>
                  </a:lnTo>
                  <a:lnTo>
                    <a:pt x="32" y="472"/>
                  </a:lnTo>
                  <a:lnTo>
                    <a:pt x="30" y="478"/>
                  </a:lnTo>
                  <a:lnTo>
                    <a:pt x="30" y="478"/>
                  </a:lnTo>
                  <a:lnTo>
                    <a:pt x="30" y="498"/>
                  </a:lnTo>
                  <a:lnTo>
                    <a:pt x="34" y="534"/>
                  </a:lnTo>
                  <a:lnTo>
                    <a:pt x="40" y="584"/>
                  </a:lnTo>
                  <a:lnTo>
                    <a:pt x="50" y="640"/>
                  </a:lnTo>
                  <a:lnTo>
                    <a:pt x="64" y="700"/>
                  </a:lnTo>
                  <a:lnTo>
                    <a:pt x="72" y="730"/>
                  </a:lnTo>
                  <a:lnTo>
                    <a:pt x="82" y="758"/>
                  </a:lnTo>
                  <a:lnTo>
                    <a:pt x="92" y="784"/>
                  </a:lnTo>
                  <a:lnTo>
                    <a:pt x="102" y="808"/>
                  </a:lnTo>
                  <a:lnTo>
                    <a:pt x="114" y="828"/>
                  </a:lnTo>
                  <a:lnTo>
                    <a:pt x="126" y="846"/>
                  </a:lnTo>
                  <a:lnTo>
                    <a:pt x="126" y="846"/>
                  </a:lnTo>
                  <a:lnTo>
                    <a:pt x="164" y="892"/>
                  </a:lnTo>
                  <a:lnTo>
                    <a:pt x="192" y="928"/>
                  </a:lnTo>
                  <a:lnTo>
                    <a:pt x="192" y="928"/>
                  </a:lnTo>
                  <a:lnTo>
                    <a:pt x="198" y="938"/>
                  </a:lnTo>
                  <a:lnTo>
                    <a:pt x="208" y="946"/>
                  </a:lnTo>
                  <a:lnTo>
                    <a:pt x="218" y="952"/>
                  </a:lnTo>
                  <a:lnTo>
                    <a:pt x="230" y="958"/>
                  </a:lnTo>
                  <a:lnTo>
                    <a:pt x="240" y="960"/>
                  </a:lnTo>
                  <a:lnTo>
                    <a:pt x="252" y="962"/>
                  </a:lnTo>
                  <a:lnTo>
                    <a:pt x="264" y="960"/>
                  </a:lnTo>
                  <a:lnTo>
                    <a:pt x="272" y="954"/>
                  </a:lnTo>
                  <a:lnTo>
                    <a:pt x="272" y="954"/>
                  </a:lnTo>
                  <a:lnTo>
                    <a:pt x="290" y="944"/>
                  </a:lnTo>
                  <a:lnTo>
                    <a:pt x="310" y="934"/>
                  </a:lnTo>
                  <a:lnTo>
                    <a:pt x="334" y="922"/>
                  </a:lnTo>
                  <a:lnTo>
                    <a:pt x="358" y="914"/>
                  </a:lnTo>
                  <a:lnTo>
                    <a:pt x="404" y="898"/>
                  </a:lnTo>
                  <a:lnTo>
                    <a:pt x="422" y="894"/>
                  </a:lnTo>
                  <a:lnTo>
                    <a:pt x="436" y="894"/>
                  </a:lnTo>
                  <a:lnTo>
                    <a:pt x="436" y="894"/>
                  </a:lnTo>
                  <a:lnTo>
                    <a:pt x="456" y="894"/>
                  </a:lnTo>
                  <a:lnTo>
                    <a:pt x="480" y="898"/>
                  </a:lnTo>
                  <a:lnTo>
                    <a:pt x="534" y="908"/>
                  </a:lnTo>
                  <a:lnTo>
                    <a:pt x="580" y="918"/>
                  </a:lnTo>
                  <a:lnTo>
                    <a:pt x="604" y="926"/>
                  </a:lnTo>
                  <a:lnTo>
                    <a:pt x="604" y="926"/>
                  </a:lnTo>
                  <a:lnTo>
                    <a:pt x="634" y="938"/>
                  </a:lnTo>
                  <a:lnTo>
                    <a:pt x="664" y="950"/>
                  </a:lnTo>
                  <a:lnTo>
                    <a:pt x="664" y="950"/>
                  </a:lnTo>
                  <a:lnTo>
                    <a:pt x="676" y="960"/>
                  </a:lnTo>
                  <a:lnTo>
                    <a:pt x="694" y="978"/>
                  </a:lnTo>
                  <a:lnTo>
                    <a:pt x="710" y="994"/>
                  </a:lnTo>
                  <a:lnTo>
                    <a:pt x="720" y="1002"/>
                  </a:lnTo>
                  <a:lnTo>
                    <a:pt x="720" y="1002"/>
                  </a:lnTo>
                  <a:lnTo>
                    <a:pt x="724" y="1000"/>
                  </a:lnTo>
                  <a:lnTo>
                    <a:pt x="728" y="996"/>
                  </a:lnTo>
                  <a:lnTo>
                    <a:pt x="738" y="980"/>
                  </a:lnTo>
                  <a:lnTo>
                    <a:pt x="744" y="972"/>
                  </a:lnTo>
                  <a:lnTo>
                    <a:pt x="752" y="964"/>
                  </a:lnTo>
                  <a:lnTo>
                    <a:pt x="758" y="960"/>
                  </a:lnTo>
                  <a:lnTo>
                    <a:pt x="764" y="960"/>
                  </a:lnTo>
                  <a:lnTo>
                    <a:pt x="764" y="960"/>
                  </a:lnTo>
                  <a:lnTo>
                    <a:pt x="768" y="962"/>
                  </a:lnTo>
                  <a:lnTo>
                    <a:pt x="772" y="966"/>
                  </a:lnTo>
                  <a:lnTo>
                    <a:pt x="774" y="968"/>
                  </a:lnTo>
                  <a:lnTo>
                    <a:pt x="776" y="970"/>
                  </a:lnTo>
                  <a:lnTo>
                    <a:pt x="776" y="970"/>
                  </a:lnTo>
                  <a:lnTo>
                    <a:pt x="782" y="966"/>
                  </a:lnTo>
                  <a:lnTo>
                    <a:pt x="788" y="960"/>
                  </a:lnTo>
                  <a:lnTo>
                    <a:pt x="806" y="940"/>
                  </a:lnTo>
                  <a:lnTo>
                    <a:pt x="806" y="940"/>
                  </a:lnTo>
                  <a:lnTo>
                    <a:pt x="812" y="936"/>
                  </a:lnTo>
                  <a:lnTo>
                    <a:pt x="818" y="932"/>
                  </a:lnTo>
                  <a:lnTo>
                    <a:pt x="834" y="928"/>
                  </a:lnTo>
                  <a:lnTo>
                    <a:pt x="854" y="926"/>
                  </a:lnTo>
                  <a:lnTo>
                    <a:pt x="854" y="926"/>
                  </a:lnTo>
                  <a:lnTo>
                    <a:pt x="860" y="918"/>
                  </a:lnTo>
                  <a:lnTo>
                    <a:pt x="878" y="898"/>
                  </a:lnTo>
                  <a:lnTo>
                    <a:pt x="900" y="864"/>
                  </a:lnTo>
                  <a:lnTo>
                    <a:pt x="912" y="844"/>
                  </a:lnTo>
                  <a:lnTo>
                    <a:pt x="926" y="820"/>
                  </a:lnTo>
                  <a:lnTo>
                    <a:pt x="938" y="792"/>
                  </a:lnTo>
                  <a:lnTo>
                    <a:pt x="948" y="764"/>
                  </a:lnTo>
                  <a:lnTo>
                    <a:pt x="960" y="732"/>
                  </a:lnTo>
                  <a:lnTo>
                    <a:pt x="968" y="696"/>
                  </a:lnTo>
                  <a:lnTo>
                    <a:pt x="974" y="660"/>
                  </a:lnTo>
                  <a:lnTo>
                    <a:pt x="978" y="620"/>
                  </a:lnTo>
                  <a:lnTo>
                    <a:pt x="978" y="578"/>
                  </a:lnTo>
                  <a:lnTo>
                    <a:pt x="974" y="534"/>
                  </a:lnTo>
                  <a:lnTo>
                    <a:pt x="974" y="534"/>
                  </a:lnTo>
                  <a:lnTo>
                    <a:pt x="968" y="492"/>
                  </a:lnTo>
                  <a:lnTo>
                    <a:pt x="958" y="452"/>
                  </a:lnTo>
                  <a:lnTo>
                    <a:pt x="946" y="414"/>
                  </a:lnTo>
                  <a:lnTo>
                    <a:pt x="932" y="380"/>
                  </a:lnTo>
                  <a:lnTo>
                    <a:pt x="916" y="350"/>
                  </a:lnTo>
                  <a:lnTo>
                    <a:pt x="900" y="322"/>
                  </a:lnTo>
                  <a:lnTo>
                    <a:pt x="882" y="296"/>
                  </a:lnTo>
                  <a:lnTo>
                    <a:pt x="864" y="274"/>
                  </a:lnTo>
                  <a:lnTo>
                    <a:pt x="848" y="256"/>
                  </a:lnTo>
                  <a:lnTo>
                    <a:pt x="832" y="238"/>
                  </a:lnTo>
                  <a:lnTo>
                    <a:pt x="804" y="214"/>
                  </a:lnTo>
                  <a:lnTo>
                    <a:pt x="784" y="198"/>
                  </a:lnTo>
                  <a:lnTo>
                    <a:pt x="776" y="194"/>
                  </a:lnTo>
                  <a:lnTo>
                    <a:pt x="776" y="194"/>
                  </a:lnTo>
                  <a:lnTo>
                    <a:pt x="772" y="196"/>
                  </a:lnTo>
                  <a:lnTo>
                    <a:pt x="764" y="200"/>
                  </a:lnTo>
                  <a:lnTo>
                    <a:pt x="752" y="202"/>
                  </a:lnTo>
                  <a:lnTo>
                    <a:pt x="746" y="202"/>
                  </a:lnTo>
                  <a:lnTo>
                    <a:pt x="740" y="200"/>
                  </a:lnTo>
                  <a:lnTo>
                    <a:pt x="740" y="200"/>
                  </a:lnTo>
                  <a:lnTo>
                    <a:pt x="726" y="192"/>
                  </a:lnTo>
                  <a:lnTo>
                    <a:pt x="716" y="180"/>
                  </a:lnTo>
                  <a:lnTo>
                    <a:pt x="704" y="166"/>
                  </a:lnTo>
                  <a:lnTo>
                    <a:pt x="704" y="166"/>
                  </a:lnTo>
                  <a:lnTo>
                    <a:pt x="710" y="160"/>
                  </a:lnTo>
                  <a:lnTo>
                    <a:pt x="724" y="144"/>
                  </a:lnTo>
                  <a:lnTo>
                    <a:pt x="734" y="136"/>
                  </a:lnTo>
                  <a:lnTo>
                    <a:pt x="744" y="128"/>
                  </a:lnTo>
                  <a:lnTo>
                    <a:pt x="752" y="122"/>
                  </a:lnTo>
                  <a:lnTo>
                    <a:pt x="762" y="120"/>
                  </a:lnTo>
                  <a:lnTo>
                    <a:pt x="762" y="120"/>
                  </a:lnTo>
                  <a:lnTo>
                    <a:pt x="826" y="118"/>
                  </a:lnTo>
                  <a:lnTo>
                    <a:pt x="862" y="116"/>
                  </a:lnTo>
                  <a:lnTo>
                    <a:pt x="886" y="114"/>
                  </a:lnTo>
                  <a:lnTo>
                    <a:pt x="886" y="114"/>
                  </a:lnTo>
                  <a:lnTo>
                    <a:pt x="934" y="94"/>
                  </a:lnTo>
                  <a:lnTo>
                    <a:pt x="1026" y="58"/>
                  </a:lnTo>
                  <a:lnTo>
                    <a:pt x="1116" y="22"/>
                  </a:lnTo>
                  <a:lnTo>
                    <a:pt x="1160" y="6"/>
                  </a:lnTo>
                  <a:lnTo>
                    <a:pt x="1160" y="6"/>
                  </a:lnTo>
                  <a:lnTo>
                    <a:pt x="1220" y="4"/>
                  </a:lnTo>
                  <a:lnTo>
                    <a:pt x="1346" y="0"/>
                  </a:lnTo>
                  <a:lnTo>
                    <a:pt x="1412" y="0"/>
                  </a:lnTo>
                  <a:lnTo>
                    <a:pt x="1472" y="2"/>
                  </a:lnTo>
                  <a:lnTo>
                    <a:pt x="1516" y="4"/>
                  </a:lnTo>
                  <a:lnTo>
                    <a:pt x="1530" y="8"/>
                  </a:lnTo>
                  <a:lnTo>
                    <a:pt x="1538" y="1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8" name="Freeform 61"/>
            <p:cNvSpPr>
              <a:spLocks/>
            </p:cNvSpPr>
            <p:nvPr/>
          </p:nvSpPr>
          <p:spPr bwMode="auto">
            <a:xfrm>
              <a:off x="10640408" y="5196557"/>
              <a:ext cx="181605" cy="283335"/>
            </a:xfrm>
            <a:custGeom>
              <a:avLst/>
              <a:gdLst>
                <a:gd name="T0" fmla="*/ 0 w 92"/>
                <a:gd name="T1" fmla="*/ 140 h 140"/>
                <a:gd name="T2" fmla="*/ 0 w 92"/>
                <a:gd name="T3" fmla="*/ 140 h 140"/>
                <a:gd name="T4" fmla="*/ 2 w 92"/>
                <a:gd name="T5" fmla="*/ 122 h 140"/>
                <a:gd name="T6" fmla="*/ 4 w 92"/>
                <a:gd name="T7" fmla="*/ 110 h 140"/>
                <a:gd name="T8" fmla="*/ 6 w 92"/>
                <a:gd name="T9" fmla="*/ 104 h 140"/>
                <a:gd name="T10" fmla="*/ 6 w 92"/>
                <a:gd name="T11" fmla="*/ 104 h 140"/>
                <a:gd name="T12" fmla="*/ 8 w 92"/>
                <a:gd name="T13" fmla="*/ 102 h 140"/>
                <a:gd name="T14" fmla="*/ 8 w 92"/>
                <a:gd name="T15" fmla="*/ 96 h 140"/>
                <a:gd name="T16" fmla="*/ 8 w 92"/>
                <a:gd name="T17" fmla="*/ 90 h 140"/>
                <a:gd name="T18" fmla="*/ 8 w 92"/>
                <a:gd name="T19" fmla="*/ 88 h 140"/>
                <a:gd name="T20" fmla="*/ 10 w 92"/>
                <a:gd name="T21" fmla="*/ 88 h 140"/>
                <a:gd name="T22" fmla="*/ 10 w 92"/>
                <a:gd name="T23" fmla="*/ 88 h 140"/>
                <a:gd name="T24" fmla="*/ 14 w 92"/>
                <a:gd name="T25" fmla="*/ 86 h 140"/>
                <a:gd name="T26" fmla="*/ 20 w 92"/>
                <a:gd name="T27" fmla="*/ 82 h 140"/>
                <a:gd name="T28" fmla="*/ 26 w 92"/>
                <a:gd name="T29" fmla="*/ 76 h 140"/>
                <a:gd name="T30" fmla="*/ 28 w 92"/>
                <a:gd name="T31" fmla="*/ 72 h 140"/>
                <a:gd name="T32" fmla="*/ 28 w 92"/>
                <a:gd name="T33" fmla="*/ 72 h 140"/>
                <a:gd name="T34" fmla="*/ 32 w 92"/>
                <a:gd name="T35" fmla="*/ 44 h 140"/>
                <a:gd name="T36" fmla="*/ 36 w 92"/>
                <a:gd name="T37" fmla="*/ 26 h 140"/>
                <a:gd name="T38" fmla="*/ 38 w 92"/>
                <a:gd name="T39" fmla="*/ 20 h 140"/>
                <a:gd name="T40" fmla="*/ 40 w 92"/>
                <a:gd name="T41" fmla="*/ 18 h 140"/>
                <a:gd name="T42" fmla="*/ 40 w 92"/>
                <a:gd name="T43" fmla="*/ 18 h 140"/>
                <a:gd name="T44" fmla="*/ 50 w 92"/>
                <a:gd name="T45" fmla="*/ 20 h 140"/>
                <a:gd name="T46" fmla="*/ 50 w 92"/>
                <a:gd name="T47" fmla="*/ 20 h 140"/>
                <a:gd name="T48" fmla="*/ 54 w 92"/>
                <a:gd name="T49" fmla="*/ 10 h 140"/>
                <a:gd name="T50" fmla="*/ 60 w 92"/>
                <a:gd name="T51" fmla="*/ 4 h 140"/>
                <a:gd name="T52" fmla="*/ 64 w 92"/>
                <a:gd name="T53" fmla="*/ 2 h 140"/>
                <a:gd name="T54" fmla="*/ 68 w 92"/>
                <a:gd name="T55" fmla="*/ 2 h 140"/>
                <a:gd name="T56" fmla="*/ 68 w 92"/>
                <a:gd name="T57" fmla="*/ 2 h 140"/>
                <a:gd name="T58" fmla="*/ 80 w 92"/>
                <a:gd name="T59" fmla="*/ 0 h 140"/>
                <a:gd name="T60" fmla="*/ 84 w 92"/>
                <a:gd name="T61" fmla="*/ 2 h 140"/>
                <a:gd name="T62" fmla="*/ 88 w 92"/>
                <a:gd name="T63" fmla="*/ 8 h 140"/>
                <a:gd name="T64" fmla="*/ 88 w 92"/>
                <a:gd name="T65" fmla="*/ 8 h 140"/>
                <a:gd name="T66" fmla="*/ 92 w 92"/>
                <a:gd name="T67" fmla="*/ 18 h 140"/>
                <a:gd name="T68" fmla="*/ 92 w 92"/>
                <a:gd name="T69" fmla="*/ 22 h 140"/>
                <a:gd name="T70" fmla="*/ 90 w 92"/>
                <a:gd name="T71" fmla="*/ 24 h 140"/>
                <a:gd name="T72" fmla="*/ 90 w 92"/>
                <a:gd name="T73" fmla="*/ 24 h 140"/>
                <a:gd name="T74" fmla="*/ 84 w 92"/>
                <a:gd name="T75" fmla="*/ 28 h 140"/>
                <a:gd name="T76" fmla="*/ 80 w 92"/>
                <a:gd name="T77" fmla="*/ 34 h 140"/>
                <a:gd name="T78" fmla="*/ 80 w 92"/>
                <a:gd name="T79" fmla="*/ 34 h 140"/>
                <a:gd name="T80" fmla="*/ 84 w 92"/>
                <a:gd name="T81" fmla="*/ 48 h 140"/>
                <a:gd name="T82" fmla="*/ 86 w 92"/>
                <a:gd name="T83" fmla="*/ 64 h 140"/>
                <a:gd name="T84" fmla="*/ 86 w 92"/>
                <a:gd name="T85" fmla="*/ 64 h 140"/>
                <a:gd name="T86" fmla="*/ 82 w 92"/>
                <a:gd name="T87" fmla="*/ 72 h 140"/>
                <a:gd name="T88" fmla="*/ 72 w 92"/>
                <a:gd name="T89" fmla="*/ 88 h 140"/>
                <a:gd name="T90" fmla="*/ 60 w 92"/>
                <a:gd name="T91" fmla="*/ 108 h 140"/>
                <a:gd name="T92" fmla="*/ 60 w 92"/>
                <a:gd name="T93" fmla="*/ 108 h 140"/>
                <a:gd name="T94" fmla="*/ 60 w 92"/>
                <a:gd name="T95" fmla="*/ 112 h 140"/>
                <a:gd name="T96" fmla="*/ 60 w 92"/>
                <a:gd name="T97" fmla="*/ 112 h 140"/>
                <a:gd name="T98" fmla="*/ 56 w 92"/>
                <a:gd name="T99" fmla="*/ 102 h 140"/>
                <a:gd name="T100" fmla="*/ 50 w 92"/>
                <a:gd name="T101" fmla="*/ 84 h 140"/>
                <a:gd name="T102" fmla="*/ 46 w 92"/>
                <a:gd name="T103" fmla="*/ 70 h 140"/>
                <a:gd name="T104" fmla="*/ 46 w 92"/>
                <a:gd name="T105" fmla="*/ 70 h 140"/>
                <a:gd name="T106" fmla="*/ 44 w 92"/>
                <a:gd name="T107" fmla="*/ 58 h 140"/>
                <a:gd name="T108" fmla="*/ 46 w 92"/>
                <a:gd name="T109" fmla="*/ 40 h 140"/>
                <a:gd name="T110" fmla="*/ 48 w 92"/>
                <a:gd name="T111" fmla="*/ 22 h 140"/>
                <a:gd name="T112" fmla="*/ 50 w 92"/>
                <a:gd name="T113" fmla="*/ 16 h 140"/>
                <a:gd name="T114" fmla="*/ 52 w 92"/>
                <a:gd name="T115" fmla="*/ 1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 h="140">
                  <a:moveTo>
                    <a:pt x="0" y="140"/>
                  </a:moveTo>
                  <a:lnTo>
                    <a:pt x="0" y="140"/>
                  </a:lnTo>
                  <a:lnTo>
                    <a:pt x="2" y="122"/>
                  </a:lnTo>
                  <a:lnTo>
                    <a:pt x="4" y="110"/>
                  </a:lnTo>
                  <a:lnTo>
                    <a:pt x="6" y="104"/>
                  </a:lnTo>
                  <a:lnTo>
                    <a:pt x="6" y="104"/>
                  </a:lnTo>
                  <a:lnTo>
                    <a:pt x="8" y="102"/>
                  </a:lnTo>
                  <a:lnTo>
                    <a:pt x="8" y="96"/>
                  </a:lnTo>
                  <a:lnTo>
                    <a:pt x="8" y="90"/>
                  </a:lnTo>
                  <a:lnTo>
                    <a:pt x="8" y="88"/>
                  </a:lnTo>
                  <a:lnTo>
                    <a:pt x="10" y="88"/>
                  </a:lnTo>
                  <a:lnTo>
                    <a:pt x="10" y="88"/>
                  </a:lnTo>
                  <a:lnTo>
                    <a:pt x="14" y="86"/>
                  </a:lnTo>
                  <a:lnTo>
                    <a:pt x="20" y="82"/>
                  </a:lnTo>
                  <a:lnTo>
                    <a:pt x="26" y="76"/>
                  </a:lnTo>
                  <a:lnTo>
                    <a:pt x="28" y="72"/>
                  </a:lnTo>
                  <a:lnTo>
                    <a:pt x="28" y="72"/>
                  </a:lnTo>
                  <a:lnTo>
                    <a:pt x="32" y="44"/>
                  </a:lnTo>
                  <a:lnTo>
                    <a:pt x="36" y="26"/>
                  </a:lnTo>
                  <a:lnTo>
                    <a:pt x="38" y="20"/>
                  </a:lnTo>
                  <a:lnTo>
                    <a:pt x="40" y="18"/>
                  </a:lnTo>
                  <a:lnTo>
                    <a:pt x="40" y="18"/>
                  </a:lnTo>
                  <a:lnTo>
                    <a:pt x="50" y="20"/>
                  </a:lnTo>
                  <a:lnTo>
                    <a:pt x="50" y="20"/>
                  </a:lnTo>
                  <a:lnTo>
                    <a:pt x="54" y="10"/>
                  </a:lnTo>
                  <a:lnTo>
                    <a:pt x="60" y="4"/>
                  </a:lnTo>
                  <a:lnTo>
                    <a:pt x="64" y="2"/>
                  </a:lnTo>
                  <a:lnTo>
                    <a:pt x="68" y="2"/>
                  </a:lnTo>
                  <a:lnTo>
                    <a:pt x="68" y="2"/>
                  </a:lnTo>
                  <a:lnTo>
                    <a:pt x="80" y="0"/>
                  </a:lnTo>
                  <a:lnTo>
                    <a:pt x="84" y="2"/>
                  </a:lnTo>
                  <a:lnTo>
                    <a:pt x="88" y="8"/>
                  </a:lnTo>
                  <a:lnTo>
                    <a:pt x="88" y="8"/>
                  </a:lnTo>
                  <a:lnTo>
                    <a:pt x="92" y="18"/>
                  </a:lnTo>
                  <a:lnTo>
                    <a:pt x="92" y="22"/>
                  </a:lnTo>
                  <a:lnTo>
                    <a:pt x="90" y="24"/>
                  </a:lnTo>
                  <a:lnTo>
                    <a:pt x="90" y="24"/>
                  </a:lnTo>
                  <a:lnTo>
                    <a:pt x="84" y="28"/>
                  </a:lnTo>
                  <a:lnTo>
                    <a:pt x="80" y="34"/>
                  </a:lnTo>
                  <a:lnTo>
                    <a:pt x="80" y="34"/>
                  </a:lnTo>
                  <a:lnTo>
                    <a:pt x="84" y="48"/>
                  </a:lnTo>
                  <a:lnTo>
                    <a:pt x="86" y="64"/>
                  </a:lnTo>
                  <a:lnTo>
                    <a:pt x="86" y="64"/>
                  </a:lnTo>
                  <a:lnTo>
                    <a:pt x="82" y="72"/>
                  </a:lnTo>
                  <a:lnTo>
                    <a:pt x="72" y="88"/>
                  </a:lnTo>
                  <a:lnTo>
                    <a:pt x="60" y="108"/>
                  </a:lnTo>
                  <a:lnTo>
                    <a:pt x="60" y="108"/>
                  </a:lnTo>
                  <a:lnTo>
                    <a:pt x="60" y="112"/>
                  </a:lnTo>
                  <a:lnTo>
                    <a:pt x="60" y="112"/>
                  </a:lnTo>
                  <a:lnTo>
                    <a:pt x="56" y="102"/>
                  </a:lnTo>
                  <a:lnTo>
                    <a:pt x="50" y="84"/>
                  </a:lnTo>
                  <a:lnTo>
                    <a:pt x="46" y="70"/>
                  </a:lnTo>
                  <a:lnTo>
                    <a:pt x="46" y="70"/>
                  </a:lnTo>
                  <a:lnTo>
                    <a:pt x="44" y="58"/>
                  </a:lnTo>
                  <a:lnTo>
                    <a:pt x="46" y="40"/>
                  </a:lnTo>
                  <a:lnTo>
                    <a:pt x="48" y="22"/>
                  </a:lnTo>
                  <a:lnTo>
                    <a:pt x="50" y="16"/>
                  </a:lnTo>
                  <a:lnTo>
                    <a:pt x="52" y="1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1" name="Group 420"/>
            <p:cNvGrpSpPr/>
            <p:nvPr/>
          </p:nvGrpSpPr>
          <p:grpSpPr>
            <a:xfrm>
              <a:off x="10615758" y="4469081"/>
              <a:ext cx="1576241" cy="1257349"/>
              <a:chOff x="10615759" y="4469081"/>
              <a:chExt cx="1448892" cy="1145481"/>
            </a:xfrm>
          </p:grpSpPr>
          <p:sp>
            <p:nvSpPr>
              <p:cNvPr id="389" name="Freeform 62"/>
              <p:cNvSpPr>
                <a:spLocks/>
              </p:cNvSpPr>
              <p:nvPr/>
            </p:nvSpPr>
            <p:spPr bwMode="auto">
              <a:xfrm>
                <a:off x="10619707" y="4469081"/>
                <a:ext cx="1444944" cy="975480"/>
              </a:xfrm>
              <a:custGeom>
                <a:avLst/>
                <a:gdLst>
                  <a:gd name="T0" fmla="*/ 0 w 732"/>
                  <a:gd name="T1" fmla="*/ 478 h 482"/>
                  <a:gd name="T2" fmla="*/ 88 w 732"/>
                  <a:gd name="T3" fmla="*/ 482 h 482"/>
                  <a:gd name="T4" fmla="*/ 192 w 732"/>
                  <a:gd name="T5" fmla="*/ 422 h 482"/>
                  <a:gd name="T6" fmla="*/ 732 w 732"/>
                  <a:gd name="T7" fmla="*/ 0 h 482"/>
                </a:gdLst>
                <a:ahLst/>
                <a:cxnLst>
                  <a:cxn ang="0">
                    <a:pos x="T0" y="T1"/>
                  </a:cxn>
                  <a:cxn ang="0">
                    <a:pos x="T2" y="T3"/>
                  </a:cxn>
                  <a:cxn ang="0">
                    <a:pos x="T4" y="T5"/>
                  </a:cxn>
                  <a:cxn ang="0">
                    <a:pos x="T6" y="T7"/>
                  </a:cxn>
                </a:cxnLst>
                <a:rect l="0" t="0" r="r" b="b"/>
                <a:pathLst>
                  <a:path w="732" h="482">
                    <a:moveTo>
                      <a:pt x="0" y="478"/>
                    </a:moveTo>
                    <a:lnTo>
                      <a:pt x="88" y="482"/>
                    </a:lnTo>
                    <a:lnTo>
                      <a:pt x="192" y="42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0" name="Freeform 63"/>
              <p:cNvSpPr>
                <a:spLocks/>
              </p:cNvSpPr>
              <p:nvPr/>
            </p:nvSpPr>
            <p:spPr bwMode="auto">
              <a:xfrm>
                <a:off x="10619707" y="4578367"/>
                <a:ext cx="1444944" cy="1015957"/>
              </a:xfrm>
              <a:custGeom>
                <a:avLst/>
                <a:gdLst>
                  <a:gd name="T0" fmla="*/ 0 w 732"/>
                  <a:gd name="T1" fmla="*/ 428 h 502"/>
                  <a:gd name="T2" fmla="*/ 0 w 732"/>
                  <a:gd name="T3" fmla="*/ 428 h 502"/>
                  <a:gd name="T4" fmla="*/ 30 w 732"/>
                  <a:gd name="T5" fmla="*/ 440 h 502"/>
                  <a:gd name="T6" fmla="*/ 68 w 732"/>
                  <a:gd name="T7" fmla="*/ 452 h 502"/>
                  <a:gd name="T8" fmla="*/ 116 w 732"/>
                  <a:gd name="T9" fmla="*/ 466 h 502"/>
                  <a:gd name="T10" fmla="*/ 172 w 732"/>
                  <a:gd name="T11" fmla="*/ 480 h 502"/>
                  <a:gd name="T12" fmla="*/ 240 w 732"/>
                  <a:gd name="T13" fmla="*/ 492 h 502"/>
                  <a:gd name="T14" fmla="*/ 276 w 732"/>
                  <a:gd name="T15" fmla="*/ 496 h 502"/>
                  <a:gd name="T16" fmla="*/ 312 w 732"/>
                  <a:gd name="T17" fmla="*/ 500 h 502"/>
                  <a:gd name="T18" fmla="*/ 352 w 732"/>
                  <a:gd name="T19" fmla="*/ 502 h 502"/>
                  <a:gd name="T20" fmla="*/ 390 w 732"/>
                  <a:gd name="T21" fmla="*/ 502 h 502"/>
                  <a:gd name="T22" fmla="*/ 732 w 732"/>
                  <a:gd name="T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2" h="502">
                    <a:moveTo>
                      <a:pt x="0" y="428"/>
                    </a:moveTo>
                    <a:lnTo>
                      <a:pt x="0" y="428"/>
                    </a:lnTo>
                    <a:lnTo>
                      <a:pt x="30" y="440"/>
                    </a:lnTo>
                    <a:lnTo>
                      <a:pt x="68" y="452"/>
                    </a:lnTo>
                    <a:lnTo>
                      <a:pt x="116" y="466"/>
                    </a:lnTo>
                    <a:lnTo>
                      <a:pt x="172" y="480"/>
                    </a:lnTo>
                    <a:lnTo>
                      <a:pt x="240" y="492"/>
                    </a:lnTo>
                    <a:lnTo>
                      <a:pt x="276" y="496"/>
                    </a:lnTo>
                    <a:lnTo>
                      <a:pt x="312" y="500"/>
                    </a:lnTo>
                    <a:lnTo>
                      <a:pt x="352" y="502"/>
                    </a:lnTo>
                    <a:lnTo>
                      <a:pt x="390" y="50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1" name="Freeform 64"/>
              <p:cNvSpPr>
                <a:spLocks/>
              </p:cNvSpPr>
              <p:nvPr/>
            </p:nvSpPr>
            <p:spPr bwMode="auto">
              <a:xfrm>
                <a:off x="10615759" y="4683606"/>
                <a:ext cx="1448892" cy="930956"/>
              </a:xfrm>
              <a:custGeom>
                <a:avLst/>
                <a:gdLst>
                  <a:gd name="T0" fmla="*/ 0 w 734"/>
                  <a:gd name="T1" fmla="*/ 374 h 460"/>
                  <a:gd name="T2" fmla="*/ 0 w 734"/>
                  <a:gd name="T3" fmla="*/ 374 h 460"/>
                  <a:gd name="T4" fmla="*/ 6 w 734"/>
                  <a:gd name="T5" fmla="*/ 382 h 460"/>
                  <a:gd name="T6" fmla="*/ 16 w 734"/>
                  <a:gd name="T7" fmla="*/ 390 h 460"/>
                  <a:gd name="T8" fmla="*/ 30 w 734"/>
                  <a:gd name="T9" fmla="*/ 398 h 460"/>
                  <a:gd name="T10" fmla="*/ 50 w 734"/>
                  <a:gd name="T11" fmla="*/ 408 h 460"/>
                  <a:gd name="T12" fmla="*/ 76 w 734"/>
                  <a:gd name="T13" fmla="*/ 418 h 460"/>
                  <a:gd name="T14" fmla="*/ 108 w 734"/>
                  <a:gd name="T15" fmla="*/ 426 h 460"/>
                  <a:gd name="T16" fmla="*/ 148 w 734"/>
                  <a:gd name="T17" fmla="*/ 432 h 460"/>
                  <a:gd name="T18" fmla="*/ 148 w 734"/>
                  <a:gd name="T19" fmla="*/ 432 h 460"/>
                  <a:gd name="T20" fmla="*/ 196 w 734"/>
                  <a:gd name="T21" fmla="*/ 434 h 460"/>
                  <a:gd name="T22" fmla="*/ 236 w 734"/>
                  <a:gd name="T23" fmla="*/ 436 h 460"/>
                  <a:gd name="T24" fmla="*/ 254 w 734"/>
                  <a:gd name="T25" fmla="*/ 438 h 460"/>
                  <a:gd name="T26" fmla="*/ 268 w 734"/>
                  <a:gd name="T27" fmla="*/ 442 h 460"/>
                  <a:gd name="T28" fmla="*/ 268 w 734"/>
                  <a:gd name="T29" fmla="*/ 442 h 460"/>
                  <a:gd name="T30" fmla="*/ 304 w 734"/>
                  <a:gd name="T31" fmla="*/ 452 h 460"/>
                  <a:gd name="T32" fmla="*/ 336 w 734"/>
                  <a:gd name="T33" fmla="*/ 460 h 460"/>
                  <a:gd name="T34" fmla="*/ 350 w 734"/>
                  <a:gd name="T35" fmla="*/ 460 h 460"/>
                  <a:gd name="T36" fmla="*/ 366 w 734"/>
                  <a:gd name="T37" fmla="*/ 460 h 460"/>
                  <a:gd name="T38" fmla="*/ 380 w 734"/>
                  <a:gd name="T39" fmla="*/ 458 h 460"/>
                  <a:gd name="T40" fmla="*/ 396 w 734"/>
                  <a:gd name="T41" fmla="*/ 452 h 460"/>
                  <a:gd name="T42" fmla="*/ 734 w 734"/>
                  <a:gd name="T4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4" h="460">
                    <a:moveTo>
                      <a:pt x="0" y="374"/>
                    </a:moveTo>
                    <a:lnTo>
                      <a:pt x="0" y="374"/>
                    </a:lnTo>
                    <a:lnTo>
                      <a:pt x="6" y="382"/>
                    </a:lnTo>
                    <a:lnTo>
                      <a:pt x="16" y="390"/>
                    </a:lnTo>
                    <a:lnTo>
                      <a:pt x="30" y="398"/>
                    </a:lnTo>
                    <a:lnTo>
                      <a:pt x="50" y="408"/>
                    </a:lnTo>
                    <a:lnTo>
                      <a:pt x="76" y="418"/>
                    </a:lnTo>
                    <a:lnTo>
                      <a:pt x="108" y="426"/>
                    </a:lnTo>
                    <a:lnTo>
                      <a:pt x="148" y="432"/>
                    </a:lnTo>
                    <a:lnTo>
                      <a:pt x="148" y="432"/>
                    </a:lnTo>
                    <a:lnTo>
                      <a:pt x="196" y="434"/>
                    </a:lnTo>
                    <a:lnTo>
                      <a:pt x="236" y="436"/>
                    </a:lnTo>
                    <a:lnTo>
                      <a:pt x="254" y="438"/>
                    </a:lnTo>
                    <a:lnTo>
                      <a:pt x="268" y="442"/>
                    </a:lnTo>
                    <a:lnTo>
                      <a:pt x="268" y="442"/>
                    </a:lnTo>
                    <a:lnTo>
                      <a:pt x="304" y="452"/>
                    </a:lnTo>
                    <a:lnTo>
                      <a:pt x="336" y="460"/>
                    </a:lnTo>
                    <a:lnTo>
                      <a:pt x="350" y="460"/>
                    </a:lnTo>
                    <a:lnTo>
                      <a:pt x="366" y="460"/>
                    </a:lnTo>
                    <a:lnTo>
                      <a:pt x="380" y="458"/>
                    </a:lnTo>
                    <a:lnTo>
                      <a:pt x="396" y="452"/>
                    </a:lnTo>
                    <a:lnTo>
                      <a:pt x="7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92" name="Freeform 65"/>
            <p:cNvSpPr>
              <a:spLocks/>
            </p:cNvSpPr>
            <p:nvPr/>
          </p:nvSpPr>
          <p:spPr bwMode="auto">
            <a:xfrm>
              <a:off x="10478542" y="2569641"/>
              <a:ext cx="1713404" cy="1355958"/>
            </a:xfrm>
            <a:custGeom>
              <a:avLst/>
              <a:gdLst>
                <a:gd name="T0" fmla="*/ 868 w 868"/>
                <a:gd name="T1" fmla="*/ 0 h 670"/>
                <a:gd name="T2" fmla="*/ 868 w 868"/>
                <a:gd name="T3" fmla="*/ 0 h 670"/>
                <a:gd name="T4" fmla="*/ 794 w 868"/>
                <a:gd name="T5" fmla="*/ 10 h 670"/>
                <a:gd name="T6" fmla="*/ 716 w 868"/>
                <a:gd name="T7" fmla="*/ 22 h 670"/>
                <a:gd name="T8" fmla="*/ 624 w 868"/>
                <a:gd name="T9" fmla="*/ 38 h 670"/>
                <a:gd name="T10" fmla="*/ 526 w 868"/>
                <a:gd name="T11" fmla="*/ 56 h 670"/>
                <a:gd name="T12" fmla="*/ 432 w 868"/>
                <a:gd name="T13" fmla="*/ 76 h 670"/>
                <a:gd name="T14" fmla="*/ 390 w 868"/>
                <a:gd name="T15" fmla="*/ 86 h 670"/>
                <a:gd name="T16" fmla="*/ 352 w 868"/>
                <a:gd name="T17" fmla="*/ 98 h 670"/>
                <a:gd name="T18" fmla="*/ 322 w 868"/>
                <a:gd name="T19" fmla="*/ 110 h 670"/>
                <a:gd name="T20" fmla="*/ 296 w 868"/>
                <a:gd name="T21" fmla="*/ 122 h 670"/>
                <a:gd name="T22" fmla="*/ 296 w 868"/>
                <a:gd name="T23" fmla="*/ 122 h 670"/>
                <a:gd name="T24" fmla="*/ 214 w 868"/>
                <a:gd name="T25" fmla="*/ 170 h 670"/>
                <a:gd name="T26" fmla="*/ 134 w 868"/>
                <a:gd name="T27" fmla="*/ 214 h 670"/>
                <a:gd name="T28" fmla="*/ 98 w 868"/>
                <a:gd name="T29" fmla="*/ 232 h 670"/>
                <a:gd name="T30" fmla="*/ 66 w 868"/>
                <a:gd name="T31" fmla="*/ 248 h 670"/>
                <a:gd name="T32" fmla="*/ 42 w 868"/>
                <a:gd name="T33" fmla="*/ 256 h 670"/>
                <a:gd name="T34" fmla="*/ 32 w 868"/>
                <a:gd name="T35" fmla="*/ 260 h 670"/>
                <a:gd name="T36" fmla="*/ 24 w 868"/>
                <a:gd name="T37" fmla="*/ 260 h 670"/>
                <a:gd name="T38" fmla="*/ 24 w 868"/>
                <a:gd name="T39" fmla="*/ 260 h 670"/>
                <a:gd name="T40" fmla="*/ 14 w 868"/>
                <a:gd name="T41" fmla="*/ 260 h 670"/>
                <a:gd name="T42" fmla="*/ 6 w 868"/>
                <a:gd name="T43" fmla="*/ 264 h 670"/>
                <a:gd name="T44" fmla="*/ 2 w 868"/>
                <a:gd name="T45" fmla="*/ 266 h 670"/>
                <a:gd name="T46" fmla="*/ 0 w 868"/>
                <a:gd name="T47" fmla="*/ 270 h 670"/>
                <a:gd name="T48" fmla="*/ 0 w 868"/>
                <a:gd name="T49" fmla="*/ 274 h 670"/>
                <a:gd name="T50" fmla="*/ 2 w 868"/>
                <a:gd name="T51" fmla="*/ 278 h 670"/>
                <a:gd name="T52" fmla="*/ 4 w 868"/>
                <a:gd name="T53" fmla="*/ 282 h 670"/>
                <a:gd name="T54" fmla="*/ 4 w 868"/>
                <a:gd name="T55" fmla="*/ 282 h 670"/>
                <a:gd name="T56" fmla="*/ 4 w 868"/>
                <a:gd name="T57" fmla="*/ 282 h 670"/>
                <a:gd name="T58" fmla="*/ 8 w 868"/>
                <a:gd name="T59" fmla="*/ 286 h 670"/>
                <a:gd name="T60" fmla="*/ 12 w 868"/>
                <a:gd name="T61" fmla="*/ 292 h 670"/>
                <a:gd name="T62" fmla="*/ 12 w 868"/>
                <a:gd name="T63" fmla="*/ 302 h 670"/>
                <a:gd name="T64" fmla="*/ 12 w 868"/>
                <a:gd name="T65" fmla="*/ 302 h 670"/>
                <a:gd name="T66" fmla="*/ 12 w 868"/>
                <a:gd name="T67" fmla="*/ 338 h 670"/>
                <a:gd name="T68" fmla="*/ 106 w 868"/>
                <a:gd name="T6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8" h="670">
                  <a:moveTo>
                    <a:pt x="868" y="0"/>
                  </a:moveTo>
                  <a:lnTo>
                    <a:pt x="868" y="0"/>
                  </a:lnTo>
                  <a:lnTo>
                    <a:pt x="794" y="10"/>
                  </a:lnTo>
                  <a:lnTo>
                    <a:pt x="716" y="22"/>
                  </a:lnTo>
                  <a:lnTo>
                    <a:pt x="624" y="38"/>
                  </a:lnTo>
                  <a:lnTo>
                    <a:pt x="526" y="56"/>
                  </a:lnTo>
                  <a:lnTo>
                    <a:pt x="432" y="76"/>
                  </a:lnTo>
                  <a:lnTo>
                    <a:pt x="390" y="86"/>
                  </a:lnTo>
                  <a:lnTo>
                    <a:pt x="352" y="98"/>
                  </a:lnTo>
                  <a:lnTo>
                    <a:pt x="322" y="110"/>
                  </a:lnTo>
                  <a:lnTo>
                    <a:pt x="296" y="122"/>
                  </a:lnTo>
                  <a:lnTo>
                    <a:pt x="296" y="122"/>
                  </a:lnTo>
                  <a:lnTo>
                    <a:pt x="214" y="170"/>
                  </a:lnTo>
                  <a:lnTo>
                    <a:pt x="134" y="214"/>
                  </a:lnTo>
                  <a:lnTo>
                    <a:pt x="98" y="232"/>
                  </a:lnTo>
                  <a:lnTo>
                    <a:pt x="66" y="248"/>
                  </a:lnTo>
                  <a:lnTo>
                    <a:pt x="42" y="256"/>
                  </a:lnTo>
                  <a:lnTo>
                    <a:pt x="32" y="260"/>
                  </a:lnTo>
                  <a:lnTo>
                    <a:pt x="24" y="260"/>
                  </a:lnTo>
                  <a:lnTo>
                    <a:pt x="24" y="260"/>
                  </a:lnTo>
                  <a:lnTo>
                    <a:pt x="14" y="260"/>
                  </a:lnTo>
                  <a:lnTo>
                    <a:pt x="6" y="264"/>
                  </a:lnTo>
                  <a:lnTo>
                    <a:pt x="2" y="266"/>
                  </a:lnTo>
                  <a:lnTo>
                    <a:pt x="0" y="270"/>
                  </a:lnTo>
                  <a:lnTo>
                    <a:pt x="0" y="274"/>
                  </a:lnTo>
                  <a:lnTo>
                    <a:pt x="2" y="278"/>
                  </a:lnTo>
                  <a:lnTo>
                    <a:pt x="4" y="282"/>
                  </a:lnTo>
                  <a:lnTo>
                    <a:pt x="4" y="282"/>
                  </a:lnTo>
                  <a:lnTo>
                    <a:pt x="4" y="282"/>
                  </a:lnTo>
                  <a:lnTo>
                    <a:pt x="8" y="286"/>
                  </a:lnTo>
                  <a:lnTo>
                    <a:pt x="12" y="292"/>
                  </a:lnTo>
                  <a:lnTo>
                    <a:pt x="12" y="302"/>
                  </a:lnTo>
                  <a:lnTo>
                    <a:pt x="12" y="302"/>
                  </a:lnTo>
                  <a:lnTo>
                    <a:pt x="12" y="338"/>
                  </a:lnTo>
                  <a:lnTo>
                    <a:pt x="106" y="67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3" name="Freeform 66"/>
            <p:cNvSpPr>
              <a:spLocks/>
            </p:cNvSpPr>
            <p:nvPr/>
          </p:nvSpPr>
          <p:spPr bwMode="auto">
            <a:xfrm>
              <a:off x="10545657" y="3868932"/>
              <a:ext cx="130282" cy="24286"/>
            </a:xfrm>
            <a:custGeom>
              <a:avLst/>
              <a:gdLst>
                <a:gd name="T0" fmla="*/ 0 w 66"/>
                <a:gd name="T1" fmla="*/ 0 h 12"/>
                <a:gd name="T2" fmla="*/ 0 w 66"/>
                <a:gd name="T3" fmla="*/ 0 h 12"/>
                <a:gd name="T4" fmla="*/ 22 w 66"/>
                <a:gd name="T5" fmla="*/ 6 h 12"/>
                <a:gd name="T6" fmla="*/ 44 w 66"/>
                <a:gd name="T7" fmla="*/ 10 h 12"/>
                <a:gd name="T8" fmla="*/ 66 w 66"/>
                <a:gd name="T9" fmla="*/ 12 h 12"/>
              </a:gdLst>
              <a:ahLst/>
              <a:cxnLst>
                <a:cxn ang="0">
                  <a:pos x="T0" y="T1"/>
                </a:cxn>
                <a:cxn ang="0">
                  <a:pos x="T2" y="T3"/>
                </a:cxn>
                <a:cxn ang="0">
                  <a:pos x="T4" y="T5"/>
                </a:cxn>
                <a:cxn ang="0">
                  <a:pos x="T6" y="T7"/>
                </a:cxn>
                <a:cxn ang="0">
                  <a:pos x="T8" y="T9"/>
                </a:cxn>
              </a:cxnLst>
              <a:rect l="0" t="0" r="r" b="b"/>
              <a:pathLst>
                <a:path w="66" h="12">
                  <a:moveTo>
                    <a:pt x="0" y="0"/>
                  </a:moveTo>
                  <a:lnTo>
                    <a:pt x="0" y="0"/>
                  </a:lnTo>
                  <a:lnTo>
                    <a:pt x="22" y="6"/>
                  </a:lnTo>
                  <a:lnTo>
                    <a:pt x="44" y="10"/>
                  </a:lnTo>
                  <a:lnTo>
                    <a:pt x="66"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4" name="Freeform 67"/>
            <p:cNvSpPr>
              <a:spLocks/>
            </p:cNvSpPr>
            <p:nvPr/>
          </p:nvSpPr>
          <p:spPr bwMode="auto">
            <a:xfrm>
              <a:off x="10257458" y="3035119"/>
              <a:ext cx="217136" cy="157858"/>
            </a:xfrm>
            <a:custGeom>
              <a:avLst/>
              <a:gdLst>
                <a:gd name="T0" fmla="*/ 72 w 110"/>
                <a:gd name="T1" fmla="*/ 78 h 78"/>
                <a:gd name="T2" fmla="*/ 70 w 110"/>
                <a:gd name="T3" fmla="*/ 72 h 78"/>
                <a:gd name="T4" fmla="*/ 72 w 110"/>
                <a:gd name="T5" fmla="*/ 68 h 78"/>
                <a:gd name="T6" fmla="*/ 76 w 110"/>
                <a:gd name="T7" fmla="*/ 64 h 78"/>
                <a:gd name="T8" fmla="*/ 98 w 110"/>
                <a:gd name="T9" fmla="*/ 52 h 78"/>
                <a:gd name="T10" fmla="*/ 104 w 110"/>
                <a:gd name="T11" fmla="*/ 50 h 78"/>
                <a:gd name="T12" fmla="*/ 108 w 110"/>
                <a:gd name="T13" fmla="*/ 50 h 78"/>
                <a:gd name="T14" fmla="*/ 110 w 110"/>
                <a:gd name="T15" fmla="*/ 42 h 78"/>
                <a:gd name="T16" fmla="*/ 106 w 110"/>
                <a:gd name="T17" fmla="*/ 40 h 78"/>
                <a:gd name="T18" fmla="*/ 104 w 110"/>
                <a:gd name="T19" fmla="*/ 40 h 78"/>
                <a:gd name="T20" fmla="*/ 96 w 110"/>
                <a:gd name="T21" fmla="*/ 38 h 78"/>
                <a:gd name="T22" fmla="*/ 92 w 110"/>
                <a:gd name="T23" fmla="*/ 36 h 78"/>
                <a:gd name="T24" fmla="*/ 90 w 110"/>
                <a:gd name="T25" fmla="*/ 30 h 78"/>
                <a:gd name="T26" fmla="*/ 94 w 110"/>
                <a:gd name="T27" fmla="*/ 26 h 78"/>
                <a:gd name="T28" fmla="*/ 96 w 110"/>
                <a:gd name="T29" fmla="*/ 24 h 78"/>
                <a:gd name="T30" fmla="*/ 96 w 110"/>
                <a:gd name="T31" fmla="*/ 20 h 78"/>
                <a:gd name="T32" fmla="*/ 96 w 110"/>
                <a:gd name="T33" fmla="*/ 10 h 78"/>
                <a:gd name="T34" fmla="*/ 94 w 110"/>
                <a:gd name="T35" fmla="*/ 6 h 78"/>
                <a:gd name="T36" fmla="*/ 90 w 110"/>
                <a:gd name="T37" fmla="*/ 2 h 78"/>
                <a:gd name="T38" fmla="*/ 86 w 110"/>
                <a:gd name="T39" fmla="*/ 0 h 78"/>
                <a:gd name="T40" fmla="*/ 78 w 110"/>
                <a:gd name="T41" fmla="*/ 2 h 78"/>
                <a:gd name="T42" fmla="*/ 76 w 110"/>
                <a:gd name="T43" fmla="*/ 4 h 78"/>
                <a:gd name="T44" fmla="*/ 74 w 110"/>
                <a:gd name="T45" fmla="*/ 8 h 78"/>
                <a:gd name="T46" fmla="*/ 64 w 110"/>
                <a:gd name="T47" fmla="*/ 22 h 78"/>
                <a:gd name="T48" fmla="*/ 60 w 110"/>
                <a:gd name="T49" fmla="*/ 24 h 78"/>
                <a:gd name="T50" fmla="*/ 54 w 110"/>
                <a:gd name="T51" fmla="*/ 30 h 78"/>
                <a:gd name="T52" fmla="*/ 48 w 110"/>
                <a:gd name="T53" fmla="*/ 34 h 78"/>
                <a:gd name="T54" fmla="*/ 44 w 110"/>
                <a:gd name="T55" fmla="*/ 36 h 78"/>
                <a:gd name="T56" fmla="*/ 36 w 110"/>
                <a:gd name="T57" fmla="*/ 40 h 78"/>
                <a:gd name="T58" fmla="*/ 28 w 110"/>
                <a:gd name="T59" fmla="*/ 42 h 78"/>
                <a:gd name="T60" fmla="*/ 28 w 110"/>
                <a:gd name="T61" fmla="*/ 52 h 78"/>
                <a:gd name="T62" fmla="*/ 28 w 110"/>
                <a:gd name="T63" fmla="*/ 56 h 78"/>
                <a:gd name="T64" fmla="*/ 26 w 110"/>
                <a:gd name="T65" fmla="*/ 60 h 78"/>
                <a:gd name="T66" fmla="*/ 20 w 110"/>
                <a:gd name="T67" fmla="*/ 62 h 78"/>
                <a:gd name="T68" fmla="*/ 18 w 110"/>
                <a:gd name="T69" fmla="*/ 62 h 78"/>
                <a:gd name="T70" fmla="*/ 16 w 110"/>
                <a:gd name="T71" fmla="*/ 58 h 78"/>
                <a:gd name="T72" fmla="*/ 14 w 110"/>
                <a:gd name="T73" fmla="*/ 48 h 78"/>
                <a:gd name="T74" fmla="*/ 12 w 110"/>
                <a:gd name="T75" fmla="*/ 40 h 78"/>
                <a:gd name="T76" fmla="*/ 10 w 110"/>
                <a:gd name="T77" fmla="*/ 38 h 78"/>
                <a:gd name="T78" fmla="*/ 6 w 110"/>
                <a:gd name="T79" fmla="*/ 36 h 78"/>
                <a:gd name="T80" fmla="*/ 2 w 110"/>
                <a:gd name="T81" fmla="*/ 36 h 78"/>
                <a:gd name="T82" fmla="*/ 0 w 110"/>
                <a:gd name="T83" fmla="*/ 32 h 78"/>
                <a:gd name="T84" fmla="*/ 2 w 110"/>
                <a:gd name="T85" fmla="*/ 32 h 78"/>
                <a:gd name="T86" fmla="*/ 4 w 110"/>
                <a:gd name="T87" fmla="*/ 30 h 78"/>
                <a:gd name="T88" fmla="*/ 18 w 110"/>
                <a:gd name="T89" fmla="*/ 30 h 78"/>
                <a:gd name="T90" fmla="*/ 26 w 110"/>
                <a:gd name="T91" fmla="*/ 26 h 78"/>
                <a:gd name="T92" fmla="*/ 28 w 110"/>
                <a:gd name="T93" fmla="*/ 24 h 78"/>
                <a:gd name="T94" fmla="*/ 32 w 110"/>
                <a:gd name="T95" fmla="*/ 18 h 78"/>
                <a:gd name="T96" fmla="*/ 34 w 110"/>
                <a:gd name="T97" fmla="*/ 18 h 78"/>
                <a:gd name="T98" fmla="*/ 46 w 110"/>
                <a:gd name="T99" fmla="*/ 24 h 78"/>
                <a:gd name="T100" fmla="*/ 52 w 110"/>
                <a:gd name="T101" fmla="*/ 24 h 78"/>
                <a:gd name="T102" fmla="*/ 58 w 110"/>
                <a:gd name="T103"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 h="78">
                  <a:moveTo>
                    <a:pt x="72" y="78"/>
                  </a:moveTo>
                  <a:lnTo>
                    <a:pt x="72" y="78"/>
                  </a:lnTo>
                  <a:lnTo>
                    <a:pt x="72" y="76"/>
                  </a:lnTo>
                  <a:lnTo>
                    <a:pt x="70" y="72"/>
                  </a:lnTo>
                  <a:lnTo>
                    <a:pt x="70" y="72"/>
                  </a:lnTo>
                  <a:lnTo>
                    <a:pt x="72" y="68"/>
                  </a:lnTo>
                  <a:lnTo>
                    <a:pt x="76" y="64"/>
                  </a:lnTo>
                  <a:lnTo>
                    <a:pt x="76" y="64"/>
                  </a:lnTo>
                  <a:lnTo>
                    <a:pt x="98" y="52"/>
                  </a:lnTo>
                  <a:lnTo>
                    <a:pt x="98" y="52"/>
                  </a:lnTo>
                  <a:lnTo>
                    <a:pt x="104" y="50"/>
                  </a:lnTo>
                  <a:lnTo>
                    <a:pt x="104" y="50"/>
                  </a:lnTo>
                  <a:lnTo>
                    <a:pt x="108" y="50"/>
                  </a:lnTo>
                  <a:lnTo>
                    <a:pt x="108" y="50"/>
                  </a:lnTo>
                  <a:lnTo>
                    <a:pt x="110" y="46"/>
                  </a:lnTo>
                  <a:lnTo>
                    <a:pt x="110" y="42"/>
                  </a:lnTo>
                  <a:lnTo>
                    <a:pt x="110" y="42"/>
                  </a:lnTo>
                  <a:lnTo>
                    <a:pt x="106" y="40"/>
                  </a:lnTo>
                  <a:lnTo>
                    <a:pt x="104" y="40"/>
                  </a:lnTo>
                  <a:lnTo>
                    <a:pt x="104" y="40"/>
                  </a:lnTo>
                  <a:lnTo>
                    <a:pt x="96" y="38"/>
                  </a:lnTo>
                  <a:lnTo>
                    <a:pt x="96" y="38"/>
                  </a:lnTo>
                  <a:lnTo>
                    <a:pt x="92" y="36"/>
                  </a:lnTo>
                  <a:lnTo>
                    <a:pt x="92" y="36"/>
                  </a:lnTo>
                  <a:lnTo>
                    <a:pt x="90" y="34"/>
                  </a:lnTo>
                  <a:lnTo>
                    <a:pt x="90" y="30"/>
                  </a:lnTo>
                  <a:lnTo>
                    <a:pt x="90" y="30"/>
                  </a:lnTo>
                  <a:lnTo>
                    <a:pt x="94" y="26"/>
                  </a:lnTo>
                  <a:lnTo>
                    <a:pt x="94" y="26"/>
                  </a:lnTo>
                  <a:lnTo>
                    <a:pt x="96" y="24"/>
                  </a:lnTo>
                  <a:lnTo>
                    <a:pt x="96" y="24"/>
                  </a:lnTo>
                  <a:lnTo>
                    <a:pt x="96" y="20"/>
                  </a:lnTo>
                  <a:lnTo>
                    <a:pt x="96" y="20"/>
                  </a:lnTo>
                  <a:lnTo>
                    <a:pt x="96" y="10"/>
                  </a:lnTo>
                  <a:lnTo>
                    <a:pt x="96" y="10"/>
                  </a:lnTo>
                  <a:lnTo>
                    <a:pt x="94" y="6"/>
                  </a:lnTo>
                  <a:lnTo>
                    <a:pt x="90" y="2"/>
                  </a:lnTo>
                  <a:lnTo>
                    <a:pt x="90" y="2"/>
                  </a:lnTo>
                  <a:lnTo>
                    <a:pt x="86" y="0"/>
                  </a:lnTo>
                  <a:lnTo>
                    <a:pt x="86" y="0"/>
                  </a:lnTo>
                  <a:lnTo>
                    <a:pt x="80" y="0"/>
                  </a:lnTo>
                  <a:lnTo>
                    <a:pt x="78" y="2"/>
                  </a:lnTo>
                  <a:lnTo>
                    <a:pt x="78" y="2"/>
                  </a:lnTo>
                  <a:lnTo>
                    <a:pt x="76" y="4"/>
                  </a:lnTo>
                  <a:lnTo>
                    <a:pt x="74" y="8"/>
                  </a:lnTo>
                  <a:lnTo>
                    <a:pt x="74" y="8"/>
                  </a:lnTo>
                  <a:lnTo>
                    <a:pt x="70" y="16"/>
                  </a:lnTo>
                  <a:lnTo>
                    <a:pt x="64" y="22"/>
                  </a:lnTo>
                  <a:lnTo>
                    <a:pt x="64" y="22"/>
                  </a:lnTo>
                  <a:lnTo>
                    <a:pt x="60" y="24"/>
                  </a:lnTo>
                  <a:lnTo>
                    <a:pt x="60" y="24"/>
                  </a:lnTo>
                  <a:lnTo>
                    <a:pt x="54" y="30"/>
                  </a:lnTo>
                  <a:lnTo>
                    <a:pt x="54" y="30"/>
                  </a:lnTo>
                  <a:lnTo>
                    <a:pt x="48" y="34"/>
                  </a:lnTo>
                  <a:lnTo>
                    <a:pt x="48" y="34"/>
                  </a:lnTo>
                  <a:lnTo>
                    <a:pt x="44" y="36"/>
                  </a:lnTo>
                  <a:lnTo>
                    <a:pt x="44" y="36"/>
                  </a:lnTo>
                  <a:lnTo>
                    <a:pt x="36" y="40"/>
                  </a:lnTo>
                  <a:lnTo>
                    <a:pt x="28" y="42"/>
                  </a:lnTo>
                  <a:lnTo>
                    <a:pt x="28" y="42"/>
                  </a:lnTo>
                  <a:lnTo>
                    <a:pt x="28" y="46"/>
                  </a:lnTo>
                  <a:lnTo>
                    <a:pt x="28" y="52"/>
                  </a:lnTo>
                  <a:lnTo>
                    <a:pt x="28" y="52"/>
                  </a:lnTo>
                  <a:lnTo>
                    <a:pt x="28" y="56"/>
                  </a:lnTo>
                  <a:lnTo>
                    <a:pt x="26" y="60"/>
                  </a:lnTo>
                  <a:lnTo>
                    <a:pt x="26" y="60"/>
                  </a:lnTo>
                  <a:lnTo>
                    <a:pt x="24" y="62"/>
                  </a:lnTo>
                  <a:lnTo>
                    <a:pt x="20" y="62"/>
                  </a:lnTo>
                  <a:lnTo>
                    <a:pt x="20" y="62"/>
                  </a:lnTo>
                  <a:lnTo>
                    <a:pt x="18" y="62"/>
                  </a:lnTo>
                  <a:lnTo>
                    <a:pt x="18" y="62"/>
                  </a:lnTo>
                  <a:lnTo>
                    <a:pt x="16" y="58"/>
                  </a:lnTo>
                  <a:lnTo>
                    <a:pt x="16" y="58"/>
                  </a:lnTo>
                  <a:lnTo>
                    <a:pt x="14" y="48"/>
                  </a:lnTo>
                  <a:lnTo>
                    <a:pt x="14" y="48"/>
                  </a:lnTo>
                  <a:lnTo>
                    <a:pt x="12" y="40"/>
                  </a:lnTo>
                  <a:lnTo>
                    <a:pt x="12" y="40"/>
                  </a:lnTo>
                  <a:lnTo>
                    <a:pt x="10" y="38"/>
                  </a:lnTo>
                  <a:lnTo>
                    <a:pt x="6" y="36"/>
                  </a:lnTo>
                  <a:lnTo>
                    <a:pt x="6" y="36"/>
                  </a:lnTo>
                  <a:lnTo>
                    <a:pt x="2" y="36"/>
                  </a:lnTo>
                  <a:lnTo>
                    <a:pt x="2" y="36"/>
                  </a:lnTo>
                  <a:lnTo>
                    <a:pt x="0" y="34"/>
                  </a:lnTo>
                  <a:lnTo>
                    <a:pt x="0" y="32"/>
                  </a:lnTo>
                  <a:lnTo>
                    <a:pt x="0" y="32"/>
                  </a:lnTo>
                  <a:lnTo>
                    <a:pt x="2" y="32"/>
                  </a:lnTo>
                  <a:lnTo>
                    <a:pt x="4" y="30"/>
                  </a:lnTo>
                  <a:lnTo>
                    <a:pt x="4" y="30"/>
                  </a:lnTo>
                  <a:lnTo>
                    <a:pt x="18" y="30"/>
                  </a:lnTo>
                  <a:lnTo>
                    <a:pt x="18" y="30"/>
                  </a:lnTo>
                  <a:lnTo>
                    <a:pt x="24" y="28"/>
                  </a:lnTo>
                  <a:lnTo>
                    <a:pt x="26" y="26"/>
                  </a:lnTo>
                  <a:lnTo>
                    <a:pt x="28" y="24"/>
                  </a:lnTo>
                  <a:lnTo>
                    <a:pt x="28" y="24"/>
                  </a:lnTo>
                  <a:lnTo>
                    <a:pt x="30" y="20"/>
                  </a:lnTo>
                  <a:lnTo>
                    <a:pt x="32" y="18"/>
                  </a:lnTo>
                  <a:lnTo>
                    <a:pt x="32" y="18"/>
                  </a:lnTo>
                  <a:lnTo>
                    <a:pt x="34" y="18"/>
                  </a:lnTo>
                  <a:lnTo>
                    <a:pt x="34" y="18"/>
                  </a:lnTo>
                  <a:lnTo>
                    <a:pt x="46" y="24"/>
                  </a:lnTo>
                  <a:lnTo>
                    <a:pt x="46" y="24"/>
                  </a:lnTo>
                  <a:lnTo>
                    <a:pt x="52" y="24"/>
                  </a:lnTo>
                  <a:lnTo>
                    <a:pt x="56" y="24"/>
                  </a:lnTo>
                  <a:lnTo>
                    <a:pt x="5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5" name="Freeform 68"/>
            <p:cNvSpPr>
              <a:spLocks/>
            </p:cNvSpPr>
            <p:nvPr/>
          </p:nvSpPr>
          <p:spPr bwMode="auto">
            <a:xfrm>
              <a:off x="10371948" y="3075595"/>
              <a:ext cx="86855" cy="85000"/>
            </a:xfrm>
            <a:custGeom>
              <a:avLst/>
              <a:gdLst>
                <a:gd name="T0" fmla="*/ 44 w 44"/>
                <a:gd name="T1" fmla="*/ 36 h 42"/>
                <a:gd name="T2" fmla="*/ 44 w 44"/>
                <a:gd name="T3" fmla="*/ 36 h 42"/>
                <a:gd name="T4" fmla="*/ 40 w 44"/>
                <a:gd name="T5" fmla="*/ 34 h 42"/>
                <a:gd name="T6" fmla="*/ 28 w 44"/>
                <a:gd name="T7" fmla="*/ 26 h 42"/>
                <a:gd name="T8" fmla="*/ 28 w 44"/>
                <a:gd name="T9" fmla="*/ 26 h 42"/>
                <a:gd name="T10" fmla="*/ 18 w 44"/>
                <a:gd name="T11" fmla="*/ 20 h 42"/>
                <a:gd name="T12" fmla="*/ 8 w 44"/>
                <a:gd name="T13" fmla="*/ 10 h 42"/>
                <a:gd name="T14" fmla="*/ 0 w 44"/>
                <a:gd name="T15" fmla="*/ 0 h 42"/>
                <a:gd name="T16" fmla="*/ 18 w 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44" y="36"/>
                  </a:moveTo>
                  <a:lnTo>
                    <a:pt x="44" y="36"/>
                  </a:lnTo>
                  <a:lnTo>
                    <a:pt x="40" y="34"/>
                  </a:lnTo>
                  <a:lnTo>
                    <a:pt x="28" y="26"/>
                  </a:lnTo>
                  <a:lnTo>
                    <a:pt x="28" y="26"/>
                  </a:lnTo>
                  <a:lnTo>
                    <a:pt x="18" y="20"/>
                  </a:lnTo>
                  <a:lnTo>
                    <a:pt x="8" y="10"/>
                  </a:lnTo>
                  <a:lnTo>
                    <a:pt x="0" y="0"/>
                  </a:lnTo>
                  <a:lnTo>
                    <a:pt x="18"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6" name="Freeform 69"/>
            <p:cNvSpPr>
              <a:spLocks/>
            </p:cNvSpPr>
            <p:nvPr/>
          </p:nvSpPr>
          <p:spPr bwMode="auto">
            <a:xfrm>
              <a:off x="596862" y="3601788"/>
              <a:ext cx="75011" cy="44524"/>
            </a:xfrm>
            <a:custGeom>
              <a:avLst/>
              <a:gdLst>
                <a:gd name="T0" fmla="*/ 0 w 38"/>
                <a:gd name="T1" fmla="*/ 0 h 22"/>
                <a:gd name="T2" fmla="*/ 0 w 38"/>
                <a:gd name="T3" fmla="*/ 0 h 22"/>
                <a:gd name="T4" fmla="*/ 2 w 38"/>
                <a:gd name="T5" fmla="*/ 4 h 22"/>
                <a:gd name="T6" fmla="*/ 10 w 38"/>
                <a:gd name="T7" fmla="*/ 12 h 22"/>
                <a:gd name="T8" fmla="*/ 14 w 38"/>
                <a:gd name="T9" fmla="*/ 16 h 22"/>
                <a:gd name="T10" fmla="*/ 20 w 38"/>
                <a:gd name="T11" fmla="*/ 18 h 22"/>
                <a:gd name="T12" fmla="*/ 28 w 38"/>
                <a:gd name="T13" fmla="*/ 22 h 22"/>
                <a:gd name="T14" fmla="*/ 38 w 38"/>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2">
                  <a:moveTo>
                    <a:pt x="0" y="0"/>
                  </a:moveTo>
                  <a:lnTo>
                    <a:pt x="0" y="0"/>
                  </a:lnTo>
                  <a:lnTo>
                    <a:pt x="2" y="4"/>
                  </a:lnTo>
                  <a:lnTo>
                    <a:pt x="10" y="12"/>
                  </a:lnTo>
                  <a:lnTo>
                    <a:pt x="14" y="16"/>
                  </a:lnTo>
                  <a:lnTo>
                    <a:pt x="20" y="18"/>
                  </a:lnTo>
                  <a:lnTo>
                    <a:pt x="28" y="22"/>
                  </a:lnTo>
                  <a:lnTo>
                    <a:pt x="3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7" name="Freeform 70"/>
            <p:cNvSpPr>
              <a:spLocks/>
            </p:cNvSpPr>
            <p:nvPr/>
          </p:nvSpPr>
          <p:spPr bwMode="auto">
            <a:xfrm>
              <a:off x="8172949" y="3334644"/>
              <a:ext cx="130282" cy="348097"/>
            </a:xfrm>
            <a:custGeom>
              <a:avLst/>
              <a:gdLst>
                <a:gd name="T0" fmla="*/ 66 w 66"/>
                <a:gd name="T1" fmla="*/ 16 h 172"/>
                <a:gd name="T2" fmla="*/ 60 w 66"/>
                <a:gd name="T3" fmla="*/ 6 h 172"/>
                <a:gd name="T4" fmla="*/ 60 w 66"/>
                <a:gd name="T5" fmla="*/ 6 h 172"/>
                <a:gd name="T6" fmla="*/ 58 w 66"/>
                <a:gd name="T7" fmla="*/ 2 h 172"/>
                <a:gd name="T8" fmla="*/ 52 w 66"/>
                <a:gd name="T9" fmla="*/ 0 h 172"/>
                <a:gd name="T10" fmla="*/ 52 w 66"/>
                <a:gd name="T11" fmla="*/ 0 h 172"/>
                <a:gd name="T12" fmla="*/ 50 w 66"/>
                <a:gd name="T13" fmla="*/ 0 h 172"/>
                <a:gd name="T14" fmla="*/ 50 w 66"/>
                <a:gd name="T15" fmla="*/ 0 h 172"/>
                <a:gd name="T16" fmla="*/ 48 w 66"/>
                <a:gd name="T17" fmla="*/ 4 h 172"/>
                <a:gd name="T18" fmla="*/ 48 w 66"/>
                <a:gd name="T19" fmla="*/ 4 h 172"/>
                <a:gd name="T20" fmla="*/ 46 w 66"/>
                <a:gd name="T21" fmla="*/ 8 h 172"/>
                <a:gd name="T22" fmla="*/ 42 w 66"/>
                <a:gd name="T23" fmla="*/ 10 h 172"/>
                <a:gd name="T24" fmla="*/ 42 w 66"/>
                <a:gd name="T25" fmla="*/ 10 h 172"/>
                <a:gd name="T26" fmla="*/ 38 w 66"/>
                <a:gd name="T27" fmla="*/ 14 h 172"/>
                <a:gd name="T28" fmla="*/ 36 w 66"/>
                <a:gd name="T29" fmla="*/ 20 h 172"/>
                <a:gd name="T30" fmla="*/ 36 w 66"/>
                <a:gd name="T31" fmla="*/ 20 h 172"/>
                <a:gd name="T32" fmla="*/ 38 w 66"/>
                <a:gd name="T33" fmla="*/ 22 h 172"/>
                <a:gd name="T34" fmla="*/ 38 w 66"/>
                <a:gd name="T35" fmla="*/ 22 h 172"/>
                <a:gd name="T36" fmla="*/ 44 w 66"/>
                <a:gd name="T37" fmla="*/ 30 h 172"/>
                <a:gd name="T38" fmla="*/ 44 w 66"/>
                <a:gd name="T39" fmla="*/ 30 h 172"/>
                <a:gd name="T40" fmla="*/ 46 w 66"/>
                <a:gd name="T41" fmla="*/ 36 h 172"/>
                <a:gd name="T42" fmla="*/ 46 w 66"/>
                <a:gd name="T43" fmla="*/ 40 h 172"/>
                <a:gd name="T44" fmla="*/ 46 w 66"/>
                <a:gd name="T45" fmla="*/ 42 h 172"/>
                <a:gd name="T46" fmla="*/ 46 w 66"/>
                <a:gd name="T47" fmla="*/ 42 h 172"/>
                <a:gd name="T48" fmla="*/ 42 w 66"/>
                <a:gd name="T49" fmla="*/ 44 h 172"/>
                <a:gd name="T50" fmla="*/ 36 w 66"/>
                <a:gd name="T51" fmla="*/ 44 h 172"/>
                <a:gd name="T52" fmla="*/ 36 w 66"/>
                <a:gd name="T53" fmla="*/ 44 h 172"/>
                <a:gd name="T54" fmla="*/ 34 w 66"/>
                <a:gd name="T55" fmla="*/ 46 h 172"/>
                <a:gd name="T56" fmla="*/ 32 w 66"/>
                <a:gd name="T57" fmla="*/ 50 h 172"/>
                <a:gd name="T58" fmla="*/ 30 w 66"/>
                <a:gd name="T59" fmla="*/ 58 h 172"/>
                <a:gd name="T60" fmla="*/ 30 w 66"/>
                <a:gd name="T61" fmla="*/ 58 h 172"/>
                <a:gd name="T62" fmla="*/ 30 w 66"/>
                <a:gd name="T63" fmla="*/ 64 h 172"/>
                <a:gd name="T64" fmla="*/ 28 w 66"/>
                <a:gd name="T65" fmla="*/ 68 h 172"/>
                <a:gd name="T66" fmla="*/ 26 w 66"/>
                <a:gd name="T67" fmla="*/ 70 h 172"/>
                <a:gd name="T68" fmla="*/ 26 w 66"/>
                <a:gd name="T69" fmla="*/ 70 h 172"/>
                <a:gd name="T70" fmla="*/ 22 w 66"/>
                <a:gd name="T71" fmla="*/ 72 h 172"/>
                <a:gd name="T72" fmla="*/ 22 w 66"/>
                <a:gd name="T73" fmla="*/ 72 h 172"/>
                <a:gd name="T74" fmla="*/ 16 w 66"/>
                <a:gd name="T75" fmla="*/ 76 h 172"/>
                <a:gd name="T76" fmla="*/ 12 w 66"/>
                <a:gd name="T77" fmla="*/ 82 h 172"/>
                <a:gd name="T78" fmla="*/ 10 w 66"/>
                <a:gd name="T79" fmla="*/ 90 h 172"/>
                <a:gd name="T80" fmla="*/ 6 w 66"/>
                <a:gd name="T81" fmla="*/ 96 h 172"/>
                <a:gd name="T82" fmla="*/ 6 w 66"/>
                <a:gd name="T83" fmla="*/ 96 h 172"/>
                <a:gd name="T84" fmla="*/ 0 w 66"/>
                <a:gd name="T85" fmla="*/ 100 h 172"/>
                <a:gd name="T86" fmla="*/ 0 w 66"/>
                <a:gd name="T87" fmla="*/ 100 h 172"/>
                <a:gd name="T88" fmla="*/ 0 w 66"/>
                <a:gd name="T89" fmla="*/ 104 h 172"/>
                <a:gd name="T90" fmla="*/ 0 w 66"/>
                <a:gd name="T91" fmla="*/ 106 h 172"/>
                <a:gd name="T92" fmla="*/ 4 w 66"/>
                <a:gd name="T93" fmla="*/ 114 h 172"/>
                <a:gd name="T94" fmla="*/ 4 w 66"/>
                <a:gd name="T95" fmla="*/ 114 h 172"/>
                <a:gd name="T96" fmla="*/ 6 w 66"/>
                <a:gd name="T97" fmla="*/ 118 h 172"/>
                <a:gd name="T98" fmla="*/ 8 w 66"/>
                <a:gd name="T99" fmla="*/ 124 h 172"/>
                <a:gd name="T100" fmla="*/ 8 w 66"/>
                <a:gd name="T101" fmla="*/ 136 h 172"/>
                <a:gd name="T102" fmla="*/ 8 w 66"/>
                <a:gd name="T103" fmla="*/ 136 h 172"/>
                <a:gd name="T104" fmla="*/ 6 w 66"/>
                <a:gd name="T105" fmla="*/ 146 h 172"/>
                <a:gd name="T106" fmla="*/ 6 w 66"/>
                <a:gd name="T107" fmla="*/ 158 h 172"/>
                <a:gd name="T108" fmla="*/ 6 w 66"/>
                <a:gd name="T109" fmla="*/ 158 h 172"/>
                <a:gd name="T110" fmla="*/ 4 w 66"/>
                <a:gd name="T111" fmla="*/ 164 h 172"/>
                <a:gd name="T112" fmla="*/ 4 w 66"/>
                <a:gd name="T113" fmla="*/ 168 h 172"/>
                <a:gd name="T114" fmla="*/ 6 w 66"/>
                <a:gd name="T11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172">
                  <a:moveTo>
                    <a:pt x="66" y="16"/>
                  </a:moveTo>
                  <a:lnTo>
                    <a:pt x="60" y="6"/>
                  </a:lnTo>
                  <a:lnTo>
                    <a:pt x="60" y="6"/>
                  </a:lnTo>
                  <a:lnTo>
                    <a:pt x="58" y="2"/>
                  </a:lnTo>
                  <a:lnTo>
                    <a:pt x="52" y="0"/>
                  </a:lnTo>
                  <a:lnTo>
                    <a:pt x="52" y="0"/>
                  </a:lnTo>
                  <a:lnTo>
                    <a:pt x="50" y="0"/>
                  </a:lnTo>
                  <a:lnTo>
                    <a:pt x="50" y="0"/>
                  </a:lnTo>
                  <a:lnTo>
                    <a:pt x="48" y="4"/>
                  </a:lnTo>
                  <a:lnTo>
                    <a:pt x="48" y="4"/>
                  </a:lnTo>
                  <a:lnTo>
                    <a:pt x="46" y="8"/>
                  </a:lnTo>
                  <a:lnTo>
                    <a:pt x="42" y="10"/>
                  </a:lnTo>
                  <a:lnTo>
                    <a:pt x="42" y="10"/>
                  </a:lnTo>
                  <a:lnTo>
                    <a:pt x="38" y="14"/>
                  </a:lnTo>
                  <a:lnTo>
                    <a:pt x="36" y="20"/>
                  </a:lnTo>
                  <a:lnTo>
                    <a:pt x="36" y="20"/>
                  </a:lnTo>
                  <a:lnTo>
                    <a:pt x="38" y="22"/>
                  </a:lnTo>
                  <a:lnTo>
                    <a:pt x="38" y="22"/>
                  </a:lnTo>
                  <a:lnTo>
                    <a:pt x="44" y="30"/>
                  </a:lnTo>
                  <a:lnTo>
                    <a:pt x="44" y="30"/>
                  </a:lnTo>
                  <a:lnTo>
                    <a:pt x="46" y="36"/>
                  </a:lnTo>
                  <a:lnTo>
                    <a:pt x="46" y="40"/>
                  </a:lnTo>
                  <a:lnTo>
                    <a:pt x="46" y="42"/>
                  </a:lnTo>
                  <a:lnTo>
                    <a:pt x="46" y="42"/>
                  </a:lnTo>
                  <a:lnTo>
                    <a:pt x="42" y="44"/>
                  </a:lnTo>
                  <a:lnTo>
                    <a:pt x="36" y="44"/>
                  </a:lnTo>
                  <a:lnTo>
                    <a:pt x="36" y="44"/>
                  </a:lnTo>
                  <a:lnTo>
                    <a:pt x="34" y="46"/>
                  </a:lnTo>
                  <a:lnTo>
                    <a:pt x="32" y="50"/>
                  </a:lnTo>
                  <a:lnTo>
                    <a:pt x="30" y="58"/>
                  </a:lnTo>
                  <a:lnTo>
                    <a:pt x="30" y="58"/>
                  </a:lnTo>
                  <a:lnTo>
                    <a:pt x="30" y="64"/>
                  </a:lnTo>
                  <a:lnTo>
                    <a:pt x="28" y="68"/>
                  </a:lnTo>
                  <a:lnTo>
                    <a:pt x="26" y="70"/>
                  </a:lnTo>
                  <a:lnTo>
                    <a:pt x="26" y="70"/>
                  </a:lnTo>
                  <a:lnTo>
                    <a:pt x="22" y="72"/>
                  </a:lnTo>
                  <a:lnTo>
                    <a:pt x="22" y="72"/>
                  </a:lnTo>
                  <a:lnTo>
                    <a:pt x="16" y="76"/>
                  </a:lnTo>
                  <a:lnTo>
                    <a:pt x="12" y="82"/>
                  </a:lnTo>
                  <a:lnTo>
                    <a:pt x="10" y="90"/>
                  </a:lnTo>
                  <a:lnTo>
                    <a:pt x="6" y="96"/>
                  </a:lnTo>
                  <a:lnTo>
                    <a:pt x="6" y="96"/>
                  </a:lnTo>
                  <a:lnTo>
                    <a:pt x="0" y="100"/>
                  </a:lnTo>
                  <a:lnTo>
                    <a:pt x="0" y="100"/>
                  </a:lnTo>
                  <a:lnTo>
                    <a:pt x="0" y="104"/>
                  </a:lnTo>
                  <a:lnTo>
                    <a:pt x="0" y="106"/>
                  </a:lnTo>
                  <a:lnTo>
                    <a:pt x="4" y="114"/>
                  </a:lnTo>
                  <a:lnTo>
                    <a:pt x="4" y="114"/>
                  </a:lnTo>
                  <a:lnTo>
                    <a:pt x="6" y="118"/>
                  </a:lnTo>
                  <a:lnTo>
                    <a:pt x="8" y="124"/>
                  </a:lnTo>
                  <a:lnTo>
                    <a:pt x="8" y="136"/>
                  </a:lnTo>
                  <a:lnTo>
                    <a:pt x="8" y="136"/>
                  </a:lnTo>
                  <a:lnTo>
                    <a:pt x="6" y="146"/>
                  </a:lnTo>
                  <a:lnTo>
                    <a:pt x="6" y="158"/>
                  </a:lnTo>
                  <a:lnTo>
                    <a:pt x="6" y="158"/>
                  </a:lnTo>
                  <a:lnTo>
                    <a:pt x="4" y="164"/>
                  </a:lnTo>
                  <a:lnTo>
                    <a:pt x="4" y="168"/>
                  </a:lnTo>
                  <a:lnTo>
                    <a:pt x="6" y="17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8" name="Freeform 71"/>
            <p:cNvSpPr>
              <a:spLocks/>
            </p:cNvSpPr>
            <p:nvPr/>
          </p:nvSpPr>
          <p:spPr bwMode="auto">
            <a:xfrm>
              <a:off x="8184792" y="3367025"/>
              <a:ext cx="134230" cy="206429"/>
            </a:xfrm>
            <a:custGeom>
              <a:avLst/>
              <a:gdLst>
                <a:gd name="T0" fmla="*/ 68 w 68"/>
                <a:gd name="T1" fmla="*/ 6 h 102"/>
                <a:gd name="T2" fmla="*/ 62 w 68"/>
                <a:gd name="T3" fmla="*/ 0 h 102"/>
                <a:gd name="T4" fmla="*/ 62 w 68"/>
                <a:gd name="T5" fmla="*/ 0 h 102"/>
                <a:gd name="T6" fmla="*/ 60 w 68"/>
                <a:gd name="T7" fmla="*/ 6 h 102"/>
                <a:gd name="T8" fmla="*/ 56 w 68"/>
                <a:gd name="T9" fmla="*/ 10 h 102"/>
                <a:gd name="T10" fmla="*/ 56 w 68"/>
                <a:gd name="T11" fmla="*/ 10 h 102"/>
                <a:gd name="T12" fmla="*/ 52 w 68"/>
                <a:gd name="T13" fmla="*/ 14 h 102"/>
                <a:gd name="T14" fmla="*/ 52 w 68"/>
                <a:gd name="T15" fmla="*/ 14 h 102"/>
                <a:gd name="T16" fmla="*/ 48 w 68"/>
                <a:gd name="T17" fmla="*/ 18 h 102"/>
                <a:gd name="T18" fmla="*/ 48 w 68"/>
                <a:gd name="T19" fmla="*/ 22 h 102"/>
                <a:gd name="T20" fmla="*/ 44 w 68"/>
                <a:gd name="T21" fmla="*/ 34 h 102"/>
                <a:gd name="T22" fmla="*/ 44 w 68"/>
                <a:gd name="T23" fmla="*/ 34 h 102"/>
                <a:gd name="T24" fmla="*/ 40 w 68"/>
                <a:gd name="T25" fmla="*/ 42 h 102"/>
                <a:gd name="T26" fmla="*/ 40 w 68"/>
                <a:gd name="T27" fmla="*/ 42 h 102"/>
                <a:gd name="T28" fmla="*/ 38 w 68"/>
                <a:gd name="T29" fmla="*/ 48 h 102"/>
                <a:gd name="T30" fmla="*/ 40 w 68"/>
                <a:gd name="T31" fmla="*/ 52 h 102"/>
                <a:gd name="T32" fmla="*/ 40 w 68"/>
                <a:gd name="T33" fmla="*/ 52 h 102"/>
                <a:gd name="T34" fmla="*/ 42 w 68"/>
                <a:gd name="T35" fmla="*/ 54 h 102"/>
                <a:gd name="T36" fmla="*/ 46 w 68"/>
                <a:gd name="T37" fmla="*/ 56 h 102"/>
                <a:gd name="T38" fmla="*/ 46 w 68"/>
                <a:gd name="T39" fmla="*/ 56 h 102"/>
                <a:gd name="T40" fmla="*/ 52 w 68"/>
                <a:gd name="T41" fmla="*/ 62 h 102"/>
                <a:gd name="T42" fmla="*/ 56 w 68"/>
                <a:gd name="T43" fmla="*/ 70 h 102"/>
                <a:gd name="T44" fmla="*/ 56 w 68"/>
                <a:gd name="T45" fmla="*/ 70 h 102"/>
                <a:gd name="T46" fmla="*/ 56 w 68"/>
                <a:gd name="T47" fmla="*/ 78 h 102"/>
                <a:gd name="T48" fmla="*/ 56 w 68"/>
                <a:gd name="T49" fmla="*/ 82 h 102"/>
                <a:gd name="T50" fmla="*/ 52 w 68"/>
                <a:gd name="T51" fmla="*/ 84 h 102"/>
                <a:gd name="T52" fmla="*/ 52 w 68"/>
                <a:gd name="T53" fmla="*/ 84 h 102"/>
                <a:gd name="T54" fmla="*/ 48 w 68"/>
                <a:gd name="T55" fmla="*/ 84 h 102"/>
                <a:gd name="T56" fmla="*/ 48 w 68"/>
                <a:gd name="T57" fmla="*/ 84 h 102"/>
                <a:gd name="T58" fmla="*/ 42 w 68"/>
                <a:gd name="T59" fmla="*/ 88 h 102"/>
                <a:gd name="T60" fmla="*/ 42 w 68"/>
                <a:gd name="T61" fmla="*/ 88 h 102"/>
                <a:gd name="T62" fmla="*/ 38 w 68"/>
                <a:gd name="T63" fmla="*/ 88 h 102"/>
                <a:gd name="T64" fmla="*/ 36 w 68"/>
                <a:gd name="T65" fmla="*/ 86 h 102"/>
                <a:gd name="T66" fmla="*/ 36 w 68"/>
                <a:gd name="T67" fmla="*/ 86 h 102"/>
                <a:gd name="T68" fmla="*/ 28 w 68"/>
                <a:gd name="T69" fmla="*/ 84 h 102"/>
                <a:gd name="T70" fmla="*/ 26 w 68"/>
                <a:gd name="T71" fmla="*/ 84 h 102"/>
                <a:gd name="T72" fmla="*/ 22 w 68"/>
                <a:gd name="T73" fmla="*/ 86 h 102"/>
                <a:gd name="T74" fmla="*/ 22 w 68"/>
                <a:gd name="T75" fmla="*/ 86 h 102"/>
                <a:gd name="T76" fmla="*/ 18 w 68"/>
                <a:gd name="T77" fmla="*/ 90 h 102"/>
                <a:gd name="T78" fmla="*/ 18 w 68"/>
                <a:gd name="T79" fmla="*/ 90 h 102"/>
                <a:gd name="T80" fmla="*/ 14 w 68"/>
                <a:gd name="T81" fmla="*/ 92 h 102"/>
                <a:gd name="T82" fmla="*/ 10 w 68"/>
                <a:gd name="T83" fmla="*/ 94 h 102"/>
                <a:gd name="T84" fmla="*/ 0 w 68"/>
                <a:gd name="T85" fmla="*/ 94 h 102"/>
                <a:gd name="T86" fmla="*/ 0 w 68"/>
                <a:gd name="T87" fmla="*/ 94 h 102"/>
                <a:gd name="T88" fmla="*/ 0 w 68"/>
                <a:gd name="T8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102">
                  <a:moveTo>
                    <a:pt x="68" y="6"/>
                  </a:moveTo>
                  <a:lnTo>
                    <a:pt x="62" y="0"/>
                  </a:lnTo>
                  <a:lnTo>
                    <a:pt x="62" y="0"/>
                  </a:lnTo>
                  <a:lnTo>
                    <a:pt x="60" y="6"/>
                  </a:lnTo>
                  <a:lnTo>
                    <a:pt x="56" y="10"/>
                  </a:lnTo>
                  <a:lnTo>
                    <a:pt x="56" y="10"/>
                  </a:lnTo>
                  <a:lnTo>
                    <a:pt x="52" y="14"/>
                  </a:lnTo>
                  <a:lnTo>
                    <a:pt x="52" y="14"/>
                  </a:lnTo>
                  <a:lnTo>
                    <a:pt x="48" y="18"/>
                  </a:lnTo>
                  <a:lnTo>
                    <a:pt x="48" y="22"/>
                  </a:lnTo>
                  <a:lnTo>
                    <a:pt x="44" y="34"/>
                  </a:lnTo>
                  <a:lnTo>
                    <a:pt x="44" y="34"/>
                  </a:lnTo>
                  <a:lnTo>
                    <a:pt x="40" y="42"/>
                  </a:lnTo>
                  <a:lnTo>
                    <a:pt x="40" y="42"/>
                  </a:lnTo>
                  <a:lnTo>
                    <a:pt x="38" y="48"/>
                  </a:lnTo>
                  <a:lnTo>
                    <a:pt x="40" y="52"/>
                  </a:lnTo>
                  <a:lnTo>
                    <a:pt x="40" y="52"/>
                  </a:lnTo>
                  <a:lnTo>
                    <a:pt x="42" y="54"/>
                  </a:lnTo>
                  <a:lnTo>
                    <a:pt x="46" y="56"/>
                  </a:lnTo>
                  <a:lnTo>
                    <a:pt x="46" y="56"/>
                  </a:lnTo>
                  <a:lnTo>
                    <a:pt x="52" y="62"/>
                  </a:lnTo>
                  <a:lnTo>
                    <a:pt x="56" y="70"/>
                  </a:lnTo>
                  <a:lnTo>
                    <a:pt x="56" y="70"/>
                  </a:lnTo>
                  <a:lnTo>
                    <a:pt x="56" y="78"/>
                  </a:lnTo>
                  <a:lnTo>
                    <a:pt x="56" y="82"/>
                  </a:lnTo>
                  <a:lnTo>
                    <a:pt x="52" y="84"/>
                  </a:lnTo>
                  <a:lnTo>
                    <a:pt x="52" y="84"/>
                  </a:lnTo>
                  <a:lnTo>
                    <a:pt x="48" y="84"/>
                  </a:lnTo>
                  <a:lnTo>
                    <a:pt x="48" y="84"/>
                  </a:lnTo>
                  <a:lnTo>
                    <a:pt x="42" y="88"/>
                  </a:lnTo>
                  <a:lnTo>
                    <a:pt x="42" y="88"/>
                  </a:lnTo>
                  <a:lnTo>
                    <a:pt x="38" y="88"/>
                  </a:lnTo>
                  <a:lnTo>
                    <a:pt x="36" y="86"/>
                  </a:lnTo>
                  <a:lnTo>
                    <a:pt x="36" y="86"/>
                  </a:lnTo>
                  <a:lnTo>
                    <a:pt x="28" y="84"/>
                  </a:lnTo>
                  <a:lnTo>
                    <a:pt x="26" y="84"/>
                  </a:lnTo>
                  <a:lnTo>
                    <a:pt x="22" y="86"/>
                  </a:lnTo>
                  <a:lnTo>
                    <a:pt x="22" y="86"/>
                  </a:lnTo>
                  <a:lnTo>
                    <a:pt x="18" y="90"/>
                  </a:lnTo>
                  <a:lnTo>
                    <a:pt x="18" y="90"/>
                  </a:lnTo>
                  <a:lnTo>
                    <a:pt x="14" y="92"/>
                  </a:lnTo>
                  <a:lnTo>
                    <a:pt x="10" y="94"/>
                  </a:lnTo>
                  <a:lnTo>
                    <a:pt x="0" y="94"/>
                  </a:lnTo>
                  <a:lnTo>
                    <a:pt x="0" y="94"/>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9" name="Freeform 72"/>
            <p:cNvSpPr>
              <a:spLocks/>
            </p:cNvSpPr>
            <p:nvPr/>
          </p:nvSpPr>
          <p:spPr bwMode="auto">
            <a:xfrm>
              <a:off x="9795550" y="3456073"/>
              <a:ext cx="59219" cy="125477"/>
            </a:xfrm>
            <a:custGeom>
              <a:avLst/>
              <a:gdLst>
                <a:gd name="T0" fmla="*/ 0 w 30"/>
                <a:gd name="T1" fmla="*/ 62 h 62"/>
                <a:gd name="T2" fmla="*/ 0 w 30"/>
                <a:gd name="T3" fmla="*/ 62 h 62"/>
                <a:gd name="T4" fmla="*/ 10 w 30"/>
                <a:gd name="T5" fmla="*/ 44 h 62"/>
                <a:gd name="T6" fmla="*/ 20 w 30"/>
                <a:gd name="T7" fmla="*/ 26 h 62"/>
                <a:gd name="T8" fmla="*/ 30 w 30"/>
                <a:gd name="T9" fmla="*/ 0 h 62"/>
              </a:gdLst>
              <a:ahLst/>
              <a:cxnLst>
                <a:cxn ang="0">
                  <a:pos x="T0" y="T1"/>
                </a:cxn>
                <a:cxn ang="0">
                  <a:pos x="T2" y="T3"/>
                </a:cxn>
                <a:cxn ang="0">
                  <a:pos x="T4" y="T5"/>
                </a:cxn>
                <a:cxn ang="0">
                  <a:pos x="T6" y="T7"/>
                </a:cxn>
                <a:cxn ang="0">
                  <a:pos x="T8" y="T9"/>
                </a:cxn>
              </a:cxnLst>
              <a:rect l="0" t="0" r="r" b="b"/>
              <a:pathLst>
                <a:path w="30" h="62">
                  <a:moveTo>
                    <a:pt x="0" y="62"/>
                  </a:moveTo>
                  <a:lnTo>
                    <a:pt x="0" y="62"/>
                  </a:lnTo>
                  <a:lnTo>
                    <a:pt x="10" y="44"/>
                  </a:lnTo>
                  <a:lnTo>
                    <a:pt x="20" y="26"/>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2" name="Freeform 165"/>
            <p:cNvSpPr>
              <a:spLocks/>
            </p:cNvSpPr>
            <p:nvPr/>
          </p:nvSpPr>
          <p:spPr bwMode="auto">
            <a:xfrm>
              <a:off x="10077450" y="5507038"/>
              <a:ext cx="722313" cy="7938"/>
            </a:xfrm>
            <a:custGeom>
              <a:avLst/>
              <a:gdLst>
                <a:gd name="T0" fmla="*/ 455 w 455"/>
                <a:gd name="T1" fmla="*/ 0 h 5"/>
                <a:gd name="T2" fmla="*/ 0 w 455"/>
                <a:gd name="T3" fmla="*/ 0 h 5"/>
                <a:gd name="T4" fmla="*/ 0 w 455"/>
                <a:gd name="T5" fmla="*/ 5 h 5"/>
                <a:gd name="T6" fmla="*/ 455 w 455"/>
                <a:gd name="T7" fmla="*/ 5 h 5"/>
              </a:gdLst>
              <a:ahLst/>
              <a:cxnLst>
                <a:cxn ang="0">
                  <a:pos x="T0" y="T1"/>
                </a:cxn>
                <a:cxn ang="0">
                  <a:pos x="T2" y="T3"/>
                </a:cxn>
                <a:cxn ang="0">
                  <a:pos x="T4" y="T5"/>
                </a:cxn>
                <a:cxn ang="0">
                  <a:pos x="T6" y="T7"/>
                </a:cxn>
              </a:cxnLst>
              <a:rect l="0" t="0" r="r" b="b"/>
              <a:pathLst>
                <a:path w="455" h="5">
                  <a:moveTo>
                    <a:pt x="455" y="0"/>
                  </a:moveTo>
                  <a:lnTo>
                    <a:pt x="0" y="0"/>
                  </a:lnTo>
                  <a:lnTo>
                    <a:pt x="0" y="5"/>
                  </a:lnTo>
                  <a:lnTo>
                    <a:pt x="455" y="5"/>
                  </a:lnTo>
                </a:path>
              </a:pathLst>
            </a:custGeom>
            <a:noFill/>
            <a:ln w="9525">
              <a:solidFill>
                <a:srgbClr val="001F50">
                  <a:alpha val="56000"/>
                </a:srgb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grpSp>
        <p:nvGrpSpPr>
          <p:cNvPr id="10" name="Group 9"/>
          <p:cNvGrpSpPr/>
          <p:nvPr/>
        </p:nvGrpSpPr>
        <p:grpSpPr>
          <a:xfrm>
            <a:off x="1591188" y="1736126"/>
            <a:ext cx="9321824" cy="4147189"/>
            <a:chOff x="1551939" y="1700142"/>
            <a:chExt cx="9139873" cy="4066241"/>
          </a:xfrm>
        </p:grpSpPr>
        <p:grpSp>
          <p:nvGrpSpPr>
            <p:cNvPr id="457" name="Group 456"/>
            <p:cNvGrpSpPr/>
            <p:nvPr/>
          </p:nvGrpSpPr>
          <p:grpSpPr>
            <a:xfrm>
              <a:off x="1551939" y="2270495"/>
              <a:ext cx="9139873" cy="3495888"/>
              <a:chOff x="1551939" y="2270495"/>
              <a:chExt cx="9139873" cy="3495888"/>
            </a:xfrm>
          </p:grpSpPr>
          <p:grpSp>
            <p:nvGrpSpPr>
              <p:cNvPr id="458" name="Group 457"/>
              <p:cNvGrpSpPr/>
              <p:nvPr/>
            </p:nvGrpSpPr>
            <p:grpSpPr>
              <a:xfrm>
                <a:off x="8016355" y="2821592"/>
                <a:ext cx="2351163" cy="1496698"/>
                <a:chOff x="8016355" y="2821592"/>
                <a:chExt cx="2351163" cy="1496698"/>
              </a:xfrm>
            </p:grpSpPr>
            <p:sp>
              <p:nvSpPr>
                <p:cNvPr id="490" name="Oval 95"/>
                <p:cNvSpPr>
                  <a:spLocks noChangeArrowheads="1"/>
                </p:cNvSpPr>
                <p:nvPr/>
              </p:nvSpPr>
              <p:spPr bwMode="auto">
                <a:xfrm>
                  <a:off x="8016355" y="361712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1" name="Oval 96"/>
                <p:cNvSpPr>
                  <a:spLocks noChangeArrowheads="1"/>
                </p:cNvSpPr>
                <p:nvPr/>
              </p:nvSpPr>
              <p:spPr bwMode="auto">
                <a:xfrm>
                  <a:off x="8095497" y="377969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2" name="Oval 97"/>
                <p:cNvSpPr>
                  <a:spLocks noChangeArrowheads="1"/>
                </p:cNvSpPr>
                <p:nvPr/>
              </p:nvSpPr>
              <p:spPr bwMode="auto">
                <a:xfrm>
                  <a:off x="8971913" y="414366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3" name="Oval 98"/>
                <p:cNvSpPr>
                  <a:spLocks noChangeArrowheads="1"/>
                </p:cNvSpPr>
                <p:nvPr/>
              </p:nvSpPr>
              <p:spPr bwMode="auto">
                <a:xfrm>
                  <a:off x="9343040" y="345041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4" name="Oval 100"/>
                <p:cNvSpPr>
                  <a:spLocks noChangeArrowheads="1"/>
                </p:cNvSpPr>
                <p:nvPr/>
              </p:nvSpPr>
              <p:spPr bwMode="auto">
                <a:xfrm>
                  <a:off x="9496424" y="322329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5" name="Oval 101"/>
                <p:cNvSpPr>
                  <a:spLocks noChangeArrowheads="1"/>
                </p:cNvSpPr>
                <p:nvPr/>
              </p:nvSpPr>
              <p:spPr bwMode="auto">
                <a:xfrm>
                  <a:off x="10191305" y="293630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6" name="Oval 102"/>
                <p:cNvSpPr>
                  <a:spLocks noChangeArrowheads="1"/>
                </p:cNvSpPr>
                <p:nvPr/>
              </p:nvSpPr>
              <p:spPr bwMode="auto">
                <a:xfrm>
                  <a:off x="10060622" y="306549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7" name="Oval 105"/>
                <p:cNvSpPr>
                  <a:spLocks noChangeArrowheads="1"/>
                </p:cNvSpPr>
                <p:nvPr/>
              </p:nvSpPr>
              <p:spPr bwMode="auto">
                <a:xfrm>
                  <a:off x="9849992" y="297897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8" name="Oval 107"/>
                <p:cNvSpPr>
                  <a:spLocks noChangeArrowheads="1"/>
                </p:cNvSpPr>
                <p:nvPr/>
              </p:nvSpPr>
              <p:spPr bwMode="auto">
                <a:xfrm>
                  <a:off x="8176227" y="3943383"/>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9" name="Oval 99"/>
                <p:cNvSpPr>
                  <a:spLocks noChangeArrowheads="1"/>
                </p:cNvSpPr>
                <p:nvPr/>
              </p:nvSpPr>
              <p:spPr bwMode="auto">
                <a:xfrm>
                  <a:off x="9452383" y="282159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00" name="Oval 106"/>
                <p:cNvSpPr>
                  <a:spLocks noChangeArrowheads="1"/>
                </p:cNvSpPr>
                <p:nvPr/>
              </p:nvSpPr>
              <p:spPr bwMode="auto">
                <a:xfrm>
                  <a:off x="9749789" y="283448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59" name="Group 458"/>
              <p:cNvGrpSpPr/>
              <p:nvPr/>
            </p:nvGrpSpPr>
            <p:grpSpPr>
              <a:xfrm>
                <a:off x="1551939" y="2413290"/>
                <a:ext cx="2133283" cy="1058863"/>
                <a:chOff x="1551939" y="2413290"/>
                <a:chExt cx="2133283" cy="1058863"/>
              </a:xfrm>
            </p:grpSpPr>
            <p:sp>
              <p:nvSpPr>
                <p:cNvPr id="476" name="Oval 74"/>
                <p:cNvSpPr>
                  <a:spLocks noChangeArrowheads="1"/>
                </p:cNvSpPr>
                <p:nvPr/>
              </p:nvSpPr>
              <p:spPr bwMode="auto">
                <a:xfrm>
                  <a:off x="1551939" y="2413290"/>
                  <a:ext cx="173736"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7" name="Oval 75"/>
                <p:cNvSpPr>
                  <a:spLocks noChangeArrowheads="1"/>
                </p:cNvSpPr>
                <p:nvPr/>
              </p:nvSpPr>
              <p:spPr bwMode="auto">
                <a:xfrm>
                  <a:off x="1640839" y="2768445"/>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8" name="Oval 82"/>
                <p:cNvSpPr>
                  <a:spLocks noChangeArrowheads="1"/>
                </p:cNvSpPr>
                <p:nvPr/>
              </p:nvSpPr>
              <p:spPr bwMode="auto">
                <a:xfrm>
                  <a:off x="2817177" y="275307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9" name="Oval 83"/>
                <p:cNvSpPr>
                  <a:spLocks noChangeArrowheads="1"/>
                </p:cNvSpPr>
                <p:nvPr/>
              </p:nvSpPr>
              <p:spPr bwMode="auto">
                <a:xfrm>
                  <a:off x="3052547" y="2924974"/>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0" name="Oval 76"/>
                <p:cNvSpPr>
                  <a:spLocks noChangeArrowheads="1"/>
                </p:cNvSpPr>
                <p:nvPr/>
              </p:nvSpPr>
              <p:spPr bwMode="auto">
                <a:xfrm>
                  <a:off x="1933733" y="3056063"/>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1" name="Oval 81"/>
                <p:cNvSpPr>
                  <a:spLocks noChangeArrowheads="1"/>
                </p:cNvSpPr>
                <p:nvPr/>
              </p:nvSpPr>
              <p:spPr bwMode="auto">
                <a:xfrm>
                  <a:off x="2571114" y="278095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2" name="Oval 80"/>
                <p:cNvSpPr>
                  <a:spLocks noChangeArrowheads="1"/>
                </p:cNvSpPr>
                <p:nvPr/>
              </p:nvSpPr>
              <p:spPr bwMode="auto">
                <a:xfrm>
                  <a:off x="2607627" y="259890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3" name="Oval 77"/>
                <p:cNvSpPr>
                  <a:spLocks noChangeArrowheads="1"/>
                </p:cNvSpPr>
                <p:nvPr/>
              </p:nvSpPr>
              <p:spPr bwMode="auto">
                <a:xfrm>
                  <a:off x="2366327" y="3292765"/>
                  <a:ext cx="176213"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5" name="Oval 85"/>
                <p:cNvSpPr>
                  <a:spLocks noChangeArrowheads="1"/>
                </p:cNvSpPr>
                <p:nvPr/>
              </p:nvSpPr>
              <p:spPr bwMode="auto">
                <a:xfrm>
                  <a:off x="3083877" y="2712057"/>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6" name="Oval 86"/>
                <p:cNvSpPr>
                  <a:spLocks noChangeArrowheads="1"/>
                </p:cNvSpPr>
                <p:nvPr/>
              </p:nvSpPr>
              <p:spPr bwMode="auto">
                <a:xfrm>
                  <a:off x="3505834" y="2490752"/>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7" name="Oval 78"/>
                <p:cNvSpPr>
                  <a:spLocks noChangeArrowheads="1"/>
                </p:cNvSpPr>
                <p:nvPr/>
              </p:nvSpPr>
              <p:spPr bwMode="auto">
                <a:xfrm>
                  <a:off x="2482214" y="3276890"/>
                  <a:ext cx="179388"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8" name="Oval 79"/>
                <p:cNvSpPr>
                  <a:spLocks noChangeArrowheads="1"/>
                </p:cNvSpPr>
                <p:nvPr/>
              </p:nvSpPr>
              <p:spPr bwMode="auto">
                <a:xfrm>
                  <a:off x="2196815" y="2887632"/>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9" name="Oval 84"/>
                <p:cNvSpPr>
                  <a:spLocks noChangeArrowheads="1"/>
                </p:cNvSpPr>
                <p:nvPr/>
              </p:nvSpPr>
              <p:spPr bwMode="auto">
                <a:xfrm>
                  <a:off x="2981109" y="304086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0" name="Group 459"/>
              <p:cNvGrpSpPr/>
              <p:nvPr/>
            </p:nvGrpSpPr>
            <p:grpSpPr>
              <a:xfrm>
                <a:off x="5235719" y="2270495"/>
                <a:ext cx="1012046" cy="630986"/>
                <a:chOff x="5235719" y="2270495"/>
                <a:chExt cx="1012046" cy="630986"/>
              </a:xfrm>
            </p:grpSpPr>
            <p:sp>
              <p:nvSpPr>
                <p:cNvPr id="467" name="Oval 91"/>
                <p:cNvSpPr>
                  <a:spLocks noChangeArrowheads="1"/>
                </p:cNvSpPr>
                <p:nvPr/>
              </p:nvSpPr>
              <p:spPr bwMode="auto">
                <a:xfrm>
                  <a:off x="5652134" y="2505365"/>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8" name="Oval 92"/>
                <p:cNvSpPr>
                  <a:spLocks noChangeArrowheads="1"/>
                </p:cNvSpPr>
                <p:nvPr/>
              </p:nvSpPr>
              <p:spPr bwMode="auto">
                <a:xfrm>
                  <a:off x="6023927" y="259363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9" name="Oval 93"/>
                <p:cNvSpPr>
                  <a:spLocks noChangeArrowheads="1"/>
                </p:cNvSpPr>
                <p:nvPr/>
              </p:nvSpPr>
              <p:spPr bwMode="auto">
                <a:xfrm>
                  <a:off x="6071552" y="2451390"/>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0" name="Oval 90"/>
                <p:cNvSpPr>
                  <a:spLocks noChangeArrowheads="1"/>
                </p:cNvSpPr>
                <p:nvPr/>
              </p:nvSpPr>
              <p:spPr bwMode="auto">
                <a:xfrm>
                  <a:off x="5612062" y="2328499"/>
                  <a:ext cx="176213" cy="177800"/>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1" name="Oval 94"/>
                <p:cNvSpPr>
                  <a:spLocks noChangeArrowheads="1"/>
                </p:cNvSpPr>
                <p:nvPr/>
              </p:nvSpPr>
              <p:spPr bwMode="auto">
                <a:xfrm>
                  <a:off x="5860653" y="227049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2" name="Oval 88"/>
                <p:cNvSpPr>
                  <a:spLocks noChangeArrowheads="1"/>
                </p:cNvSpPr>
                <p:nvPr/>
              </p:nvSpPr>
              <p:spPr bwMode="auto">
                <a:xfrm>
                  <a:off x="5612062" y="2659861"/>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3" name="Oval 108"/>
                <p:cNvSpPr>
                  <a:spLocks noChangeArrowheads="1"/>
                </p:cNvSpPr>
                <p:nvPr/>
              </p:nvSpPr>
              <p:spPr bwMode="auto">
                <a:xfrm>
                  <a:off x="5724932" y="272685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4" name="Oval 87"/>
                <p:cNvSpPr>
                  <a:spLocks noChangeArrowheads="1"/>
                </p:cNvSpPr>
                <p:nvPr/>
              </p:nvSpPr>
              <p:spPr bwMode="auto">
                <a:xfrm>
                  <a:off x="5235719" y="229938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5" name="Oval 89"/>
                <p:cNvSpPr>
                  <a:spLocks noChangeArrowheads="1"/>
                </p:cNvSpPr>
                <p:nvPr/>
              </p:nvSpPr>
              <p:spPr bwMode="auto">
                <a:xfrm>
                  <a:off x="5512224" y="2371697"/>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1" name="Group 460"/>
              <p:cNvGrpSpPr/>
              <p:nvPr/>
            </p:nvGrpSpPr>
            <p:grpSpPr>
              <a:xfrm>
                <a:off x="4212589" y="5030269"/>
                <a:ext cx="6479223" cy="736114"/>
                <a:chOff x="4212589" y="5030269"/>
                <a:chExt cx="6479223" cy="736114"/>
              </a:xfrm>
            </p:grpSpPr>
            <p:sp>
              <p:nvSpPr>
                <p:cNvPr id="462" name="Oval 103"/>
                <p:cNvSpPr>
                  <a:spLocks noChangeArrowheads="1"/>
                </p:cNvSpPr>
                <p:nvPr/>
              </p:nvSpPr>
              <p:spPr bwMode="auto">
                <a:xfrm>
                  <a:off x="10382884" y="559175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3" name="Oval 104"/>
                <p:cNvSpPr>
                  <a:spLocks noChangeArrowheads="1"/>
                </p:cNvSpPr>
                <p:nvPr/>
              </p:nvSpPr>
              <p:spPr bwMode="auto">
                <a:xfrm>
                  <a:off x="10515599" y="541334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4" name="Oval 109"/>
                <p:cNvSpPr>
                  <a:spLocks noChangeArrowheads="1"/>
                </p:cNvSpPr>
                <p:nvPr/>
              </p:nvSpPr>
              <p:spPr bwMode="auto">
                <a:xfrm>
                  <a:off x="4212589" y="5030269"/>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5" name="Oval 107"/>
                <p:cNvSpPr>
                  <a:spLocks noChangeArrowheads="1"/>
                </p:cNvSpPr>
                <p:nvPr/>
              </p:nvSpPr>
              <p:spPr bwMode="auto">
                <a:xfrm>
                  <a:off x="6236922" y="542477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6" name="Oval 107"/>
                <p:cNvSpPr>
                  <a:spLocks noChangeArrowheads="1"/>
                </p:cNvSpPr>
                <p:nvPr/>
              </p:nvSpPr>
              <p:spPr bwMode="auto">
                <a:xfrm>
                  <a:off x="6469024" y="5186971"/>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5" name="Group 4"/>
            <p:cNvGrpSpPr/>
            <p:nvPr/>
          </p:nvGrpSpPr>
          <p:grpSpPr>
            <a:xfrm>
              <a:off x="1648520" y="1700142"/>
              <a:ext cx="9022993" cy="3970791"/>
              <a:chOff x="1648520" y="1700142"/>
              <a:chExt cx="9022993" cy="3970791"/>
            </a:xfrm>
          </p:grpSpPr>
          <p:grpSp>
            <p:nvGrpSpPr>
              <p:cNvPr id="797" name="Group 796"/>
              <p:cNvGrpSpPr/>
              <p:nvPr/>
            </p:nvGrpSpPr>
            <p:grpSpPr>
              <a:xfrm>
                <a:off x="1648520" y="1700142"/>
                <a:ext cx="9022993" cy="3970791"/>
                <a:chOff x="1648520" y="1700142"/>
                <a:chExt cx="9022993" cy="3970791"/>
              </a:xfrm>
            </p:grpSpPr>
            <p:grpSp>
              <p:nvGrpSpPr>
                <p:cNvPr id="796" name="Group 795"/>
                <p:cNvGrpSpPr/>
                <p:nvPr/>
              </p:nvGrpSpPr>
              <p:grpSpPr>
                <a:xfrm>
                  <a:off x="5354253" y="1700142"/>
                  <a:ext cx="5317260" cy="3970791"/>
                  <a:chOff x="5354253" y="1700142"/>
                  <a:chExt cx="5317260" cy="3970791"/>
                </a:xfrm>
              </p:grpSpPr>
              <p:grpSp>
                <p:nvGrpSpPr>
                  <p:cNvPr id="795" name="Group 794"/>
                  <p:cNvGrpSpPr/>
                  <p:nvPr/>
                </p:nvGrpSpPr>
                <p:grpSpPr>
                  <a:xfrm>
                    <a:off x="8018727" y="2702978"/>
                    <a:ext cx="2652786" cy="2967955"/>
                    <a:chOff x="8018727" y="2702978"/>
                    <a:chExt cx="2652786" cy="2967955"/>
                  </a:xfrm>
                </p:grpSpPr>
                <p:grpSp>
                  <p:nvGrpSpPr>
                    <p:cNvPr id="604" name="Group 603"/>
                    <p:cNvGrpSpPr/>
                    <p:nvPr/>
                  </p:nvGrpSpPr>
                  <p:grpSpPr>
                    <a:xfrm>
                      <a:off x="8186367" y="3819084"/>
                      <a:ext cx="154880" cy="204456"/>
                      <a:chOff x="4303314" y="3840571"/>
                      <a:chExt cx="450723" cy="595001"/>
                    </a:xfrm>
                  </p:grpSpPr>
                  <p:sp>
                    <p:nvSpPr>
                      <p:cNvPr id="605" name="Freeform: Shape 60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6" name="Oval 60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7" name="Group 60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8" name="Oval 60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0" name="Group 609"/>
                    <p:cNvGrpSpPr/>
                    <p:nvPr/>
                  </p:nvGrpSpPr>
                  <p:grpSpPr>
                    <a:xfrm>
                      <a:off x="8018727" y="3495234"/>
                      <a:ext cx="154880" cy="204456"/>
                      <a:chOff x="4303314" y="3840571"/>
                      <a:chExt cx="450723" cy="595001"/>
                    </a:xfrm>
                  </p:grpSpPr>
                  <p:sp>
                    <p:nvSpPr>
                      <p:cNvPr id="611" name="Freeform: Shape 61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2" name="Oval 61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3" name="Group 61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14" name="Oval 61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1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6" name="Group 615"/>
                    <p:cNvGrpSpPr/>
                    <p:nvPr/>
                  </p:nvGrpSpPr>
                  <p:grpSpPr>
                    <a:xfrm>
                      <a:off x="8089212" y="3560004"/>
                      <a:ext cx="154880" cy="204456"/>
                      <a:chOff x="4303314" y="3840571"/>
                      <a:chExt cx="450723" cy="595001"/>
                    </a:xfrm>
                  </p:grpSpPr>
                  <p:sp>
                    <p:nvSpPr>
                      <p:cNvPr id="617" name="Freeform: Shape 61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8" name="Oval 61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9" name="Group 61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0" name="Oval 61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2" name="Group 621"/>
                    <p:cNvGrpSpPr/>
                    <p:nvPr/>
                  </p:nvGrpSpPr>
                  <p:grpSpPr>
                    <a:xfrm>
                      <a:off x="8975277" y="4028814"/>
                      <a:ext cx="154880" cy="204456"/>
                      <a:chOff x="4303314" y="3840571"/>
                      <a:chExt cx="450723" cy="595001"/>
                    </a:xfrm>
                  </p:grpSpPr>
                  <p:sp>
                    <p:nvSpPr>
                      <p:cNvPr id="623" name="Freeform: Shape 62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24" name="Oval 62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25" name="Group 62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6" name="Oval 62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8" name="Group 627"/>
                    <p:cNvGrpSpPr/>
                    <p:nvPr/>
                  </p:nvGrpSpPr>
                  <p:grpSpPr>
                    <a:xfrm>
                      <a:off x="9156252" y="4122159"/>
                      <a:ext cx="154880" cy="204456"/>
                      <a:chOff x="4303314" y="3840571"/>
                      <a:chExt cx="450723" cy="595001"/>
                    </a:xfrm>
                  </p:grpSpPr>
                  <p:sp>
                    <p:nvSpPr>
                      <p:cNvPr id="629" name="Freeform: Shape 62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0" name="Oval 62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1" name="Group 63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2" name="Oval 63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34" name="Group 633"/>
                    <p:cNvGrpSpPr/>
                    <p:nvPr/>
                  </p:nvGrpSpPr>
                  <p:grpSpPr>
                    <a:xfrm>
                      <a:off x="9343815" y="3335438"/>
                      <a:ext cx="154880" cy="204456"/>
                      <a:chOff x="4303314" y="3840571"/>
                      <a:chExt cx="450723" cy="595001"/>
                    </a:xfrm>
                  </p:grpSpPr>
                  <p:sp>
                    <p:nvSpPr>
                      <p:cNvPr id="635" name="Freeform: Shape 63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6" name="Oval 63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7" name="Group 63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8" name="Oval 63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0" name="Group 639"/>
                    <p:cNvGrpSpPr/>
                    <p:nvPr/>
                  </p:nvGrpSpPr>
                  <p:grpSpPr>
                    <a:xfrm>
                      <a:off x="9496215" y="3109378"/>
                      <a:ext cx="154880" cy="204456"/>
                      <a:chOff x="4303314" y="3840571"/>
                      <a:chExt cx="450723" cy="595001"/>
                    </a:xfrm>
                  </p:grpSpPr>
                  <p:sp>
                    <p:nvSpPr>
                      <p:cNvPr id="641" name="Freeform: Shape 64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2" name="Oval 64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3" name="Group 64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44" name="Oval 64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4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6" name="Group 645"/>
                    <p:cNvGrpSpPr/>
                    <p:nvPr/>
                  </p:nvGrpSpPr>
                  <p:grpSpPr>
                    <a:xfrm>
                      <a:off x="9458115" y="2702978"/>
                      <a:ext cx="154880" cy="204456"/>
                      <a:chOff x="4303314" y="3840571"/>
                      <a:chExt cx="450723" cy="595001"/>
                    </a:xfrm>
                  </p:grpSpPr>
                  <p:sp>
                    <p:nvSpPr>
                      <p:cNvPr id="647" name="Freeform: Shape 64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8" name="Oval 64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9" name="Group 64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0" name="Oval 64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2" name="Group 651"/>
                    <p:cNvGrpSpPr/>
                    <p:nvPr/>
                  </p:nvGrpSpPr>
                  <p:grpSpPr>
                    <a:xfrm>
                      <a:off x="9849275" y="2855378"/>
                      <a:ext cx="154880" cy="204456"/>
                      <a:chOff x="4303314" y="3840571"/>
                      <a:chExt cx="450723" cy="595001"/>
                    </a:xfrm>
                  </p:grpSpPr>
                  <p:sp>
                    <p:nvSpPr>
                      <p:cNvPr id="653" name="Freeform: Shape 65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54" name="Oval 65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55" name="Group 65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6" name="Oval 65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8" name="Group 657"/>
                    <p:cNvGrpSpPr/>
                    <p:nvPr/>
                  </p:nvGrpSpPr>
                  <p:grpSpPr>
                    <a:xfrm>
                      <a:off x="10065175" y="2941738"/>
                      <a:ext cx="154880" cy="204456"/>
                      <a:chOff x="4303314" y="3840571"/>
                      <a:chExt cx="450723" cy="595001"/>
                    </a:xfrm>
                  </p:grpSpPr>
                  <p:sp>
                    <p:nvSpPr>
                      <p:cNvPr id="659" name="Freeform: Shape 65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0" name="Oval 65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1" name="Group 66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2" name="Oval 66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64" name="Group 663"/>
                    <p:cNvGrpSpPr/>
                    <p:nvPr/>
                  </p:nvGrpSpPr>
                  <p:grpSpPr>
                    <a:xfrm>
                      <a:off x="10194715" y="2822358"/>
                      <a:ext cx="154880" cy="204456"/>
                      <a:chOff x="4303314" y="3840571"/>
                      <a:chExt cx="450723" cy="595001"/>
                    </a:xfrm>
                  </p:grpSpPr>
                  <p:sp>
                    <p:nvSpPr>
                      <p:cNvPr id="665" name="Freeform: Shape 66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6" name="Oval 66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7" name="Group 66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8" name="Oval 66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0" name="Group 669"/>
                    <p:cNvGrpSpPr/>
                    <p:nvPr/>
                  </p:nvGrpSpPr>
                  <p:grpSpPr>
                    <a:xfrm>
                      <a:off x="10516633" y="5290487"/>
                      <a:ext cx="154880" cy="204456"/>
                      <a:chOff x="4303314" y="3840571"/>
                      <a:chExt cx="450723" cy="595001"/>
                    </a:xfrm>
                  </p:grpSpPr>
                  <p:sp>
                    <p:nvSpPr>
                      <p:cNvPr id="671" name="Freeform: Shape 67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2" name="Oval 67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3" name="Group 67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74" name="Oval 67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7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6" name="Group 675"/>
                    <p:cNvGrpSpPr/>
                    <p:nvPr/>
                  </p:nvGrpSpPr>
                  <p:grpSpPr>
                    <a:xfrm>
                      <a:off x="10381363" y="5466477"/>
                      <a:ext cx="154880" cy="204456"/>
                      <a:chOff x="4303314" y="3840571"/>
                      <a:chExt cx="450723" cy="595001"/>
                    </a:xfrm>
                  </p:grpSpPr>
                  <p:sp>
                    <p:nvSpPr>
                      <p:cNvPr id="677" name="Freeform: Shape 67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8" name="Oval 67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9" name="Group 67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0" name="Oval 67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4" name="Group 793"/>
                  <p:cNvGrpSpPr/>
                  <p:nvPr/>
                </p:nvGrpSpPr>
                <p:grpSpPr>
                  <a:xfrm>
                    <a:off x="5354253" y="1700142"/>
                    <a:ext cx="1191200" cy="903196"/>
                    <a:chOff x="5354253" y="1700142"/>
                    <a:chExt cx="1191200" cy="903196"/>
                  </a:xfrm>
                </p:grpSpPr>
                <p:grpSp>
                  <p:nvGrpSpPr>
                    <p:cNvPr id="682" name="Group 681"/>
                    <p:cNvGrpSpPr/>
                    <p:nvPr/>
                  </p:nvGrpSpPr>
                  <p:grpSpPr>
                    <a:xfrm>
                      <a:off x="6390573" y="1700142"/>
                      <a:ext cx="154880" cy="204456"/>
                      <a:chOff x="4303314" y="3840571"/>
                      <a:chExt cx="450723" cy="595001"/>
                    </a:xfrm>
                  </p:grpSpPr>
                  <p:sp>
                    <p:nvSpPr>
                      <p:cNvPr id="683" name="Freeform: Shape 68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84" name="Oval 68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85" name="Group 68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6" name="Oval 68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88" name="Group 687"/>
                    <p:cNvGrpSpPr/>
                    <p:nvPr/>
                  </p:nvGrpSpPr>
                  <p:grpSpPr>
                    <a:xfrm>
                      <a:off x="5354253" y="2175630"/>
                      <a:ext cx="154880" cy="204456"/>
                      <a:chOff x="4303314" y="3840571"/>
                      <a:chExt cx="450723" cy="595001"/>
                    </a:xfrm>
                  </p:grpSpPr>
                  <p:sp>
                    <p:nvSpPr>
                      <p:cNvPr id="689" name="Freeform: Shape 68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0" name="Oval 68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1" name="Group 69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2" name="Oval 69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94" name="Group 693"/>
                    <p:cNvGrpSpPr/>
                    <p:nvPr/>
                  </p:nvGrpSpPr>
                  <p:grpSpPr>
                    <a:xfrm>
                      <a:off x="6210638" y="2398882"/>
                      <a:ext cx="154880" cy="204456"/>
                      <a:chOff x="4303314" y="3840571"/>
                      <a:chExt cx="450723" cy="595001"/>
                    </a:xfrm>
                  </p:grpSpPr>
                  <p:sp>
                    <p:nvSpPr>
                      <p:cNvPr id="695" name="Freeform: Shape 69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6" name="Oval 69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7" name="Group 69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8" name="Oval 69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0" name="Group 699"/>
                    <p:cNvGrpSpPr/>
                    <p:nvPr/>
                  </p:nvGrpSpPr>
                  <p:grpSpPr>
                    <a:xfrm>
                      <a:off x="5880951" y="2315938"/>
                      <a:ext cx="154880" cy="204456"/>
                      <a:chOff x="4303314" y="3840571"/>
                      <a:chExt cx="450723" cy="595001"/>
                    </a:xfrm>
                  </p:grpSpPr>
                  <p:sp>
                    <p:nvSpPr>
                      <p:cNvPr id="701" name="Freeform: Shape 70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2" name="Oval 70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3" name="Group 70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04" name="Oval 70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0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6" name="Group 705"/>
                    <p:cNvGrpSpPr/>
                    <p:nvPr/>
                  </p:nvGrpSpPr>
                  <p:grpSpPr>
                    <a:xfrm>
                      <a:off x="5785922" y="2388052"/>
                      <a:ext cx="154880" cy="204456"/>
                      <a:chOff x="4303314" y="3840571"/>
                      <a:chExt cx="450723" cy="595001"/>
                    </a:xfrm>
                  </p:grpSpPr>
                  <p:sp>
                    <p:nvSpPr>
                      <p:cNvPr id="707" name="Freeform: Shape 70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8" name="Oval 70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9" name="Group 70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0" name="Oval 70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2" name="Group 711"/>
                    <p:cNvGrpSpPr/>
                    <p:nvPr/>
                  </p:nvGrpSpPr>
                  <p:grpSpPr>
                    <a:xfrm>
                      <a:off x="5780701" y="2173183"/>
                      <a:ext cx="154880" cy="204456"/>
                      <a:chOff x="4303314" y="3840571"/>
                      <a:chExt cx="450723" cy="595001"/>
                    </a:xfrm>
                  </p:grpSpPr>
                  <p:sp>
                    <p:nvSpPr>
                      <p:cNvPr id="713" name="Freeform: Shape 71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14" name="Oval 71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15" name="Group 71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6" name="Oval 71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8" name="Group 717"/>
                    <p:cNvGrpSpPr/>
                    <p:nvPr/>
                  </p:nvGrpSpPr>
                  <p:grpSpPr>
                    <a:xfrm>
                      <a:off x="5969313" y="2201430"/>
                      <a:ext cx="154880" cy="204456"/>
                      <a:chOff x="4303314" y="3840571"/>
                      <a:chExt cx="450723" cy="595001"/>
                    </a:xfrm>
                  </p:grpSpPr>
                  <p:sp>
                    <p:nvSpPr>
                      <p:cNvPr id="719" name="Freeform: Shape 71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20" name="Oval 71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21" name="Group 72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22" name="Oval 72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2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nvGrpSpPr>
                <p:cNvPr id="793" name="Group 792"/>
                <p:cNvGrpSpPr/>
                <p:nvPr/>
              </p:nvGrpSpPr>
              <p:grpSpPr>
                <a:xfrm>
                  <a:off x="1648520" y="2331414"/>
                  <a:ext cx="2799020" cy="3067985"/>
                  <a:chOff x="1648520" y="2331414"/>
                  <a:chExt cx="2799020" cy="3067985"/>
                </a:xfrm>
              </p:grpSpPr>
              <p:grpSp>
                <p:nvGrpSpPr>
                  <p:cNvPr id="792" name="Group 791"/>
                  <p:cNvGrpSpPr/>
                  <p:nvPr/>
                </p:nvGrpSpPr>
                <p:grpSpPr>
                  <a:xfrm>
                    <a:off x="3306098" y="4228413"/>
                    <a:ext cx="1141442" cy="1170986"/>
                    <a:chOff x="3306098" y="4228413"/>
                    <a:chExt cx="1141442" cy="1170986"/>
                  </a:xfrm>
                </p:grpSpPr>
                <p:grpSp>
                  <p:nvGrpSpPr>
                    <p:cNvPr id="502" name="Group 501"/>
                    <p:cNvGrpSpPr/>
                    <p:nvPr/>
                  </p:nvGrpSpPr>
                  <p:grpSpPr>
                    <a:xfrm>
                      <a:off x="4216460" y="4898973"/>
                      <a:ext cx="154880" cy="204456"/>
                      <a:chOff x="4303314" y="3840571"/>
                      <a:chExt cx="450723" cy="595001"/>
                    </a:xfrm>
                  </p:grpSpPr>
                  <p:sp>
                    <p:nvSpPr>
                      <p:cNvPr id="503" name="Freeform: Shape 50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04" name="Oval 50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05" name="Group 50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06" name="Oval 50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0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08" name="Group 507"/>
                    <p:cNvGrpSpPr/>
                    <p:nvPr/>
                  </p:nvGrpSpPr>
                  <p:grpSpPr>
                    <a:xfrm>
                      <a:off x="4067669" y="4873087"/>
                      <a:ext cx="154880" cy="204456"/>
                      <a:chOff x="4303314" y="3840571"/>
                      <a:chExt cx="450723" cy="595001"/>
                    </a:xfrm>
                  </p:grpSpPr>
                  <p:sp>
                    <p:nvSpPr>
                      <p:cNvPr id="509" name="Freeform: Shape 50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0" name="Oval 50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1" name="Group 51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2" name="Oval 51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14" name="Group 513"/>
                    <p:cNvGrpSpPr/>
                    <p:nvPr/>
                  </p:nvGrpSpPr>
                  <p:grpSpPr>
                    <a:xfrm>
                      <a:off x="3306098" y="5194943"/>
                      <a:ext cx="154880" cy="204456"/>
                      <a:chOff x="4303314" y="3840571"/>
                      <a:chExt cx="450723" cy="595001"/>
                    </a:xfrm>
                  </p:grpSpPr>
                  <p:sp>
                    <p:nvSpPr>
                      <p:cNvPr id="515" name="Freeform: Shape 51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6" name="Oval 51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7" name="Group 51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8" name="Oval 51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98" name="Group 597"/>
                    <p:cNvGrpSpPr/>
                    <p:nvPr/>
                  </p:nvGrpSpPr>
                  <p:grpSpPr>
                    <a:xfrm>
                      <a:off x="4292660" y="4228413"/>
                      <a:ext cx="154880" cy="204456"/>
                      <a:chOff x="4303314" y="3840571"/>
                      <a:chExt cx="450723" cy="595001"/>
                    </a:xfrm>
                  </p:grpSpPr>
                  <p:sp>
                    <p:nvSpPr>
                      <p:cNvPr id="599" name="Freeform: Shape 59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0" name="Oval 59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1" name="Group 60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2" name="Oval 60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1" name="Group 790"/>
                  <p:cNvGrpSpPr/>
                  <p:nvPr/>
                </p:nvGrpSpPr>
                <p:grpSpPr>
                  <a:xfrm>
                    <a:off x="1648520" y="2331414"/>
                    <a:ext cx="2037478" cy="1051090"/>
                    <a:chOff x="1648520" y="2331414"/>
                    <a:chExt cx="2037478" cy="1051090"/>
                  </a:xfrm>
                </p:grpSpPr>
                <p:grpSp>
                  <p:nvGrpSpPr>
                    <p:cNvPr id="731" name="Group 730"/>
                    <p:cNvGrpSpPr/>
                    <p:nvPr/>
                  </p:nvGrpSpPr>
                  <p:grpSpPr>
                    <a:xfrm>
                      <a:off x="1724720" y="2391993"/>
                      <a:ext cx="154880" cy="204456"/>
                      <a:chOff x="4303314" y="3840571"/>
                      <a:chExt cx="450723" cy="595001"/>
                    </a:xfrm>
                  </p:grpSpPr>
                  <p:sp>
                    <p:nvSpPr>
                      <p:cNvPr id="732" name="Freeform: Shape 73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3" name="Oval 73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34" name="Group 73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35" name="Oval 73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3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37" name="Group 736"/>
                    <p:cNvGrpSpPr/>
                    <p:nvPr/>
                  </p:nvGrpSpPr>
                  <p:grpSpPr>
                    <a:xfrm>
                      <a:off x="1648520" y="2643453"/>
                      <a:ext cx="154880" cy="204456"/>
                      <a:chOff x="4303314" y="3840571"/>
                      <a:chExt cx="450723" cy="595001"/>
                    </a:xfrm>
                  </p:grpSpPr>
                  <p:sp>
                    <p:nvSpPr>
                      <p:cNvPr id="738" name="Freeform: Shape 73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9" name="Oval 73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0" name="Group 73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1" name="Oval 74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3" name="Group 742"/>
                    <p:cNvGrpSpPr/>
                    <p:nvPr/>
                  </p:nvGrpSpPr>
                  <p:grpSpPr>
                    <a:xfrm>
                      <a:off x="2197295" y="2704993"/>
                      <a:ext cx="154880" cy="204456"/>
                      <a:chOff x="4303314" y="3840571"/>
                      <a:chExt cx="450723" cy="595001"/>
                    </a:xfrm>
                  </p:grpSpPr>
                  <p:sp>
                    <p:nvSpPr>
                      <p:cNvPr id="744" name="Freeform: Shape 74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45" name="Oval 74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6" name="Group 74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7" name="Oval 74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9" name="Group 748"/>
                    <p:cNvGrpSpPr/>
                    <p:nvPr/>
                  </p:nvGrpSpPr>
                  <p:grpSpPr>
                    <a:xfrm>
                      <a:off x="2571170" y="2629059"/>
                      <a:ext cx="154880" cy="204456"/>
                      <a:chOff x="4303314" y="3840571"/>
                      <a:chExt cx="450723" cy="595001"/>
                    </a:xfrm>
                  </p:grpSpPr>
                  <p:sp>
                    <p:nvSpPr>
                      <p:cNvPr id="750" name="Freeform: Shape 74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1" name="Oval 75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2" name="Group 75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3" name="Oval 75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5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55" name="Group 754"/>
                    <p:cNvGrpSpPr/>
                    <p:nvPr/>
                  </p:nvGrpSpPr>
                  <p:grpSpPr>
                    <a:xfrm>
                      <a:off x="2814691" y="2605354"/>
                      <a:ext cx="154880" cy="204456"/>
                      <a:chOff x="4303314" y="3840571"/>
                      <a:chExt cx="450723" cy="595001"/>
                    </a:xfrm>
                  </p:grpSpPr>
                  <p:sp>
                    <p:nvSpPr>
                      <p:cNvPr id="756" name="Freeform: Shape 75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7" name="Oval 75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8" name="Group 75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9" name="Oval 75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1" name="Group 760"/>
                    <p:cNvGrpSpPr/>
                    <p:nvPr/>
                  </p:nvGrpSpPr>
                  <p:grpSpPr>
                    <a:xfrm>
                      <a:off x="3088327" y="2567876"/>
                      <a:ext cx="154880" cy="204456"/>
                      <a:chOff x="4303314" y="3840571"/>
                      <a:chExt cx="450723" cy="595001"/>
                    </a:xfrm>
                  </p:grpSpPr>
                  <p:sp>
                    <p:nvSpPr>
                      <p:cNvPr id="762" name="Freeform: Shape 76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3" name="Oval 76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64" name="Group 76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65" name="Oval 76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7" name="Group 766"/>
                    <p:cNvGrpSpPr/>
                    <p:nvPr/>
                  </p:nvGrpSpPr>
                  <p:grpSpPr>
                    <a:xfrm>
                      <a:off x="3531118" y="2331414"/>
                      <a:ext cx="154880" cy="204456"/>
                      <a:chOff x="4303314" y="3840571"/>
                      <a:chExt cx="450723" cy="595001"/>
                    </a:xfrm>
                  </p:grpSpPr>
                  <p:sp>
                    <p:nvSpPr>
                      <p:cNvPr id="768" name="Freeform: Shape 76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9" name="Oval 76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0" name="Group 76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1" name="Oval 77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3" name="Group 772"/>
                    <p:cNvGrpSpPr/>
                    <p:nvPr/>
                  </p:nvGrpSpPr>
                  <p:grpSpPr>
                    <a:xfrm>
                      <a:off x="3058444" y="2804509"/>
                      <a:ext cx="154880" cy="204456"/>
                      <a:chOff x="4303314" y="3840571"/>
                      <a:chExt cx="450723" cy="595001"/>
                    </a:xfrm>
                  </p:grpSpPr>
                  <p:sp>
                    <p:nvSpPr>
                      <p:cNvPr id="774" name="Freeform: Shape 77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75" name="Oval 77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6" name="Group 77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7" name="Oval 77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9" name="Group 778"/>
                    <p:cNvGrpSpPr/>
                    <p:nvPr/>
                  </p:nvGrpSpPr>
                  <p:grpSpPr>
                    <a:xfrm>
                      <a:off x="2989792" y="2918829"/>
                      <a:ext cx="154880" cy="204456"/>
                      <a:chOff x="4303314" y="3840571"/>
                      <a:chExt cx="450723" cy="595001"/>
                    </a:xfrm>
                  </p:grpSpPr>
                  <p:sp>
                    <p:nvSpPr>
                      <p:cNvPr id="780" name="Freeform: Shape 77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1" name="Oval 78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2" name="Group 78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3" name="Oval 78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8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85" name="Group 784"/>
                    <p:cNvGrpSpPr/>
                    <p:nvPr/>
                  </p:nvGrpSpPr>
                  <p:grpSpPr>
                    <a:xfrm>
                      <a:off x="2373798" y="3178048"/>
                      <a:ext cx="154880" cy="204456"/>
                      <a:chOff x="4303314" y="3840571"/>
                      <a:chExt cx="450723" cy="595001"/>
                    </a:xfrm>
                  </p:grpSpPr>
                  <p:sp>
                    <p:nvSpPr>
                      <p:cNvPr id="786" name="Freeform: Shape 78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7" name="Oval 78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8" name="Group 78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9" name="Oval 78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9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grpSp>
            <p:nvGrpSpPr>
              <p:cNvPr id="3" name="Group 2"/>
              <p:cNvGrpSpPr/>
              <p:nvPr/>
            </p:nvGrpSpPr>
            <p:grpSpPr>
              <a:xfrm>
                <a:off x="6478896" y="5106179"/>
                <a:ext cx="154880" cy="204456"/>
                <a:chOff x="3458498" y="5347343"/>
                <a:chExt cx="154880" cy="204456"/>
              </a:xfrm>
            </p:grpSpPr>
            <p:sp>
              <p:nvSpPr>
                <p:cNvPr id="520" name="Freeform: Shape 519"/>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1" name="Oval 520"/>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2"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nvGrpSpPr>
              <p:cNvPr id="526" name="Group 525"/>
              <p:cNvGrpSpPr/>
              <p:nvPr/>
            </p:nvGrpSpPr>
            <p:grpSpPr>
              <a:xfrm>
                <a:off x="6237448" y="5328658"/>
                <a:ext cx="154880" cy="204456"/>
                <a:chOff x="3458498" y="5347343"/>
                <a:chExt cx="154880" cy="204456"/>
              </a:xfrm>
            </p:grpSpPr>
            <p:sp>
              <p:nvSpPr>
                <p:cNvPr id="527" name="Freeform: Shape 526"/>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8" name="Oval 527"/>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9"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827" name="Group 826"/>
          <p:cNvGrpSpPr/>
          <p:nvPr/>
        </p:nvGrpSpPr>
        <p:grpSpPr>
          <a:xfrm>
            <a:off x="554627" y="1903677"/>
            <a:ext cx="11170415" cy="3964391"/>
            <a:chOff x="542937" y="1866519"/>
            <a:chExt cx="10952381" cy="3887011"/>
          </a:xfrm>
        </p:grpSpPr>
        <p:sp>
          <p:nvSpPr>
            <p:cNvPr id="446" name="Oval 74"/>
            <p:cNvSpPr>
              <a:spLocks noChangeArrowheads="1"/>
            </p:cNvSpPr>
            <p:nvPr/>
          </p:nvSpPr>
          <p:spPr bwMode="auto">
            <a:xfrm>
              <a:off x="5812106" y="245225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30" name="Group 729"/>
            <p:cNvGrpSpPr/>
            <p:nvPr/>
          </p:nvGrpSpPr>
          <p:grpSpPr>
            <a:xfrm>
              <a:off x="542937" y="1866519"/>
              <a:ext cx="10952381" cy="3887011"/>
              <a:chOff x="542937" y="1866519"/>
              <a:chExt cx="10952381" cy="3887011"/>
            </a:xfrm>
          </p:grpSpPr>
          <p:grpSp>
            <p:nvGrpSpPr>
              <p:cNvPr id="728" name="Group 727"/>
              <p:cNvGrpSpPr/>
              <p:nvPr/>
            </p:nvGrpSpPr>
            <p:grpSpPr>
              <a:xfrm>
                <a:off x="542937" y="1866519"/>
                <a:ext cx="6366626" cy="3611357"/>
                <a:chOff x="542937" y="1866519"/>
                <a:chExt cx="6366626" cy="3611357"/>
              </a:xfrm>
            </p:grpSpPr>
            <p:sp>
              <p:nvSpPr>
                <p:cNvPr id="438" name="Oval 74"/>
                <p:cNvSpPr>
                  <a:spLocks noChangeArrowheads="1"/>
                </p:cNvSpPr>
                <p:nvPr/>
              </p:nvSpPr>
              <p:spPr bwMode="auto">
                <a:xfrm>
                  <a:off x="6424423" y="186651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9" name="Oval 74"/>
                <p:cNvSpPr>
                  <a:spLocks noChangeArrowheads="1"/>
                </p:cNvSpPr>
                <p:nvPr/>
              </p:nvSpPr>
              <p:spPr bwMode="auto">
                <a:xfrm>
                  <a:off x="6210825" y="191261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27" name="Group 726"/>
                <p:cNvGrpSpPr/>
                <p:nvPr/>
              </p:nvGrpSpPr>
              <p:grpSpPr>
                <a:xfrm>
                  <a:off x="542937" y="2152893"/>
                  <a:ext cx="6366626" cy="3324983"/>
                  <a:chOff x="542937" y="2152893"/>
                  <a:chExt cx="6366626" cy="3324983"/>
                </a:xfrm>
              </p:grpSpPr>
              <p:grpSp>
                <p:nvGrpSpPr>
                  <p:cNvPr id="725" name="Group 724"/>
                  <p:cNvGrpSpPr/>
                  <p:nvPr/>
                </p:nvGrpSpPr>
                <p:grpSpPr>
                  <a:xfrm>
                    <a:off x="542937" y="2442210"/>
                    <a:ext cx="3882536" cy="3025541"/>
                    <a:chOff x="542937" y="2442210"/>
                    <a:chExt cx="3882536" cy="3025541"/>
                  </a:xfrm>
                </p:grpSpPr>
                <p:sp>
                  <p:nvSpPr>
                    <p:cNvPr id="304" name="Oval 74"/>
                    <p:cNvSpPr>
                      <a:spLocks noChangeArrowheads="1"/>
                    </p:cNvSpPr>
                    <p:nvPr/>
                  </p:nvSpPr>
                  <p:spPr bwMode="auto">
                    <a:xfrm>
                      <a:off x="1585785" y="24422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5" name="Oval 74"/>
                    <p:cNvSpPr>
                      <a:spLocks noChangeArrowheads="1"/>
                    </p:cNvSpPr>
                    <p:nvPr/>
                  </p:nvSpPr>
                  <p:spPr bwMode="auto">
                    <a:xfrm>
                      <a:off x="1675129" y="279736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6" name="Oval 74"/>
                    <p:cNvSpPr>
                      <a:spLocks noChangeArrowheads="1"/>
                    </p:cNvSpPr>
                    <p:nvPr/>
                  </p:nvSpPr>
                  <p:spPr bwMode="auto">
                    <a:xfrm>
                      <a:off x="1968023" y="308498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8" name="Oval 74"/>
                    <p:cNvSpPr>
                      <a:spLocks noChangeArrowheads="1"/>
                    </p:cNvSpPr>
                    <p:nvPr/>
                  </p:nvSpPr>
                  <p:spPr bwMode="auto">
                    <a:xfrm>
                      <a:off x="4247673" y="50591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9" name="Oval 74"/>
                    <p:cNvSpPr>
                      <a:spLocks noChangeArrowheads="1"/>
                    </p:cNvSpPr>
                    <p:nvPr/>
                  </p:nvSpPr>
                  <p:spPr bwMode="auto">
                    <a:xfrm>
                      <a:off x="2401411" y="332406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0" name="Oval 74"/>
                    <p:cNvSpPr>
                      <a:spLocks noChangeArrowheads="1"/>
                    </p:cNvSpPr>
                    <p:nvPr/>
                  </p:nvSpPr>
                  <p:spPr bwMode="auto">
                    <a:xfrm>
                      <a:off x="2518886" y="33081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2" name="Oval 74"/>
                    <p:cNvSpPr>
                      <a:spLocks noChangeArrowheads="1"/>
                    </p:cNvSpPr>
                    <p:nvPr/>
                  </p:nvSpPr>
                  <p:spPr bwMode="auto">
                    <a:xfrm>
                      <a:off x="2609849" y="28120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3" name="Oval 74"/>
                    <p:cNvSpPr>
                      <a:spLocks noChangeArrowheads="1"/>
                    </p:cNvSpPr>
                    <p:nvPr/>
                  </p:nvSpPr>
                  <p:spPr bwMode="auto">
                    <a:xfrm>
                      <a:off x="2851467"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1" name="Oval 74"/>
                    <p:cNvSpPr>
                      <a:spLocks noChangeArrowheads="1"/>
                    </p:cNvSpPr>
                    <p:nvPr/>
                  </p:nvSpPr>
                  <p:spPr bwMode="auto">
                    <a:xfrm>
                      <a:off x="2231899" y="291655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5" name="Oval 74"/>
                    <p:cNvSpPr>
                      <a:spLocks noChangeArrowheads="1"/>
                    </p:cNvSpPr>
                    <p:nvPr/>
                  </p:nvSpPr>
                  <p:spPr bwMode="auto">
                    <a:xfrm>
                      <a:off x="3120549" y="274097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6" name="Oval 74"/>
                    <p:cNvSpPr>
                      <a:spLocks noChangeArrowheads="1"/>
                    </p:cNvSpPr>
                    <p:nvPr/>
                  </p:nvSpPr>
                  <p:spPr bwMode="auto">
                    <a:xfrm>
                      <a:off x="3089219" y="29538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1" name="Oval 74"/>
                    <p:cNvSpPr>
                      <a:spLocks noChangeArrowheads="1"/>
                    </p:cNvSpPr>
                    <p:nvPr/>
                  </p:nvSpPr>
                  <p:spPr bwMode="auto">
                    <a:xfrm>
                      <a:off x="4334033" y="4383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2" name="Oval 74"/>
                    <p:cNvSpPr>
                      <a:spLocks noChangeArrowheads="1"/>
                    </p:cNvSpPr>
                    <p:nvPr/>
                  </p:nvSpPr>
                  <p:spPr bwMode="auto">
                    <a:xfrm>
                      <a:off x="4100353" y="5018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3" name="Oval 74"/>
                    <p:cNvSpPr>
                      <a:spLocks noChangeArrowheads="1"/>
                    </p:cNvSpPr>
                    <p:nvPr/>
                  </p:nvSpPr>
                  <p:spPr bwMode="auto">
                    <a:xfrm>
                      <a:off x="4074953" y="49829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4" name="Oval 74"/>
                    <p:cNvSpPr>
                      <a:spLocks noChangeArrowheads="1"/>
                    </p:cNvSpPr>
                    <p:nvPr/>
                  </p:nvSpPr>
                  <p:spPr bwMode="auto">
                    <a:xfrm>
                      <a:off x="3338606" y="537377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7" name="Oval 74"/>
                    <p:cNvSpPr>
                      <a:spLocks noChangeArrowheads="1"/>
                    </p:cNvSpPr>
                    <p:nvPr/>
                  </p:nvSpPr>
                  <p:spPr bwMode="auto">
                    <a:xfrm>
                      <a:off x="3486689" y="364593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8" name="Oval 74"/>
                    <p:cNvSpPr>
                      <a:spLocks noChangeArrowheads="1"/>
                    </p:cNvSpPr>
                    <p:nvPr/>
                  </p:nvSpPr>
                  <p:spPr bwMode="auto">
                    <a:xfrm>
                      <a:off x="3056905" y="339992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9" name="Oval 74"/>
                    <p:cNvSpPr>
                      <a:spLocks noChangeArrowheads="1"/>
                    </p:cNvSpPr>
                    <p:nvPr/>
                  </p:nvSpPr>
                  <p:spPr bwMode="auto">
                    <a:xfrm>
                      <a:off x="2324175" y="358964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0" name="Oval 74"/>
                    <p:cNvSpPr>
                      <a:spLocks noChangeArrowheads="1"/>
                    </p:cNvSpPr>
                    <p:nvPr/>
                  </p:nvSpPr>
                  <p:spPr bwMode="auto">
                    <a:xfrm>
                      <a:off x="2899543" y="31468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1" name="Oval 74"/>
                    <p:cNvSpPr>
                      <a:spLocks noChangeArrowheads="1"/>
                    </p:cNvSpPr>
                    <p:nvPr/>
                  </p:nvSpPr>
                  <p:spPr bwMode="auto">
                    <a:xfrm>
                      <a:off x="1629231" y="254723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2" name="Oval 74"/>
                    <p:cNvSpPr>
                      <a:spLocks noChangeArrowheads="1"/>
                    </p:cNvSpPr>
                    <p:nvPr/>
                  </p:nvSpPr>
                  <p:spPr bwMode="auto">
                    <a:xfrm>
                      <a:off x="1729441" y="260478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3" name="Oval 74"/>
                    <p:cNvSpPr>
                      <a:spLocks noChangeArrowheads="1"/>
                    </p:cNvSpPr>
                    <p:nvPr/>
                  </p:nvSpPr>
                  <p:spPr bwMode="auto">
                    <a:xfrm>
                      <a:off x="3418955" y="25650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4" name="Oval 74"/>
                    <p:cNvSpPr>
                      <a:spLocks noChangeArrowheads="1"/>
                    </p:cNvSpPr>
                    <p:nvPr/>
                  </p:nvSpPr>
                  <p:spPr bwMode="auto">
                    <a:xfrm>
                      <a:off x="3344526" y="27501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5" name="Oval 74"/>
                    <p:cNvSpPr>
                      <a:spLocks noChangeArrowheads="1"/>
                    </p:cNvSpPr>
                    <p:nvPr/>
                  </p:nvSpPr>
                  <p:spPr bwMode="auto">
                    <a:xfrm>
                      <a:off x="3240416" y="285019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6" name="Oval 74"/>
                    <p:cNvSpPr>
                      <a:spLocks noChangeArrowheads="1"/>
                    </p:cNvSpPr>
                    <p:nvPr/>
                  </p:nvSpPr>
                  <p:spPr bwMode="auto">
                    <a:xfrm>
                      <a:off x="542937" y="35685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7" name="Oval 74"/>
                    <p:cNvSpPr>
                      <a:spLocks noChangeArrowheads="1"/>
                    </p:cNvSpPr>
                    <p:nvPr/>
                  </p:nvSpPr>
                  <p:spPr bwMode="auto">
                    <a:xfrm>
                      <a:off x="1765086" y="311791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8" name="Oval 74"/>
                    <p:cNvSpPr>
                      <a:spLocks noChangeArrowheads="1"/>
                    </p:cNvSpPr>
                    <p:nvPr/>
                  </p:nvSpPr>
                  <p:spPr bwMode="auto">
                    <a:xfrm>
                      <a:off x="1857480" y="30200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9" name="Oval 74"/>
                    <p:cNvSpPr>
                      <a:spLocks noChangeArrowheads="1"/>
                    </p:cNvSpPr>
                    <p:nvPr/>
                  </p:nvSpPr>
                  <p:spPr bwMode="auto">
                    <a:xfrm>
                      <a:off x="2443047" y="317133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726" name="Group 725"/>
                  <p:cNvGrpSpPr/>
                  <p:nvPr/>
                </p:nvGrpSpPr>
                <p:grpSpPr>
                  <a:xfrm>
                    <a:off x="5286394" y="2152893"/>
                    <a:ext cx="1623169" cy="3324983"/>
                    <a:chOff x="5286394" y="2152893"/>
                    <a:chExt cx="1623169" cy="3324983"/>
                  </a:xfrm>
                </p:grpSpPr>
                <p:sp>
                  <p:nvSpPr>
                    <p:cNvPr id="327" name="Oval 74"/>
                    <p:cNvSpPr>
                      <a:spLocks noChangeArrowheads="1"/>
                    </p:cNvSpPr>
                    <p:nvPr/>
                  </p:nvSpPr>
                  <p:spPr bwMode="auto">
                    <a:xfrm>
                      <a:off x="5760016" y="275577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8" name="Oval 74"/>
                    <p:cNvSpPr>
                      <a:spLocks noChangeArrowheads="1"/>
                    </p:cNvSpPr>
                    <p:nvPr/>
                  </p:nvSpPr>
                  <p:spPr bwMode="auto">
                    <a:xfrm>
                      <a:off x="5687218" y="253507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0" name="Oval 74"/>
                    <p:cNvSpPr>
                      <a:spLocks noChangeArrowheads="1"/>
                    </p:cNvSpPr>
                    <p:nvPr/>
                  </p:nvSpPr>
                  <p:spPr bwMode="auto">
                    <a:xfrm>
                      <a:off x="6059011" y="26233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5" name="Oval 74"/>
                    <p:cNvSpPr>
                      <a:spLocks noChangeArrowheads="1"/>
                    </p:cNvSpPr>
                    <p:nvPr/>
                  </p:nvSpPr>
                  <p:spPr bwMode="auto">
                    <a:xfrm>
                      <a:off x="6604404" y="509941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6" name="Oval 74"/>
                    <p:cNvSpPr>
                      <a:spLocks noChangeArrowheads="1"/>
                    </p:cNvSpPr>
                    <p:nvPr/>
                  </p:nvSpPr>
                  <p:spPr bwMode="auto">
                    <a:xfrm>
                      <a:off x="6248804" y="538389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1" name="Oval 74"/>
                    <p:cNvSpPr>
                      <a:spLocks noChangeArrowheads="1"/>
                    </p:cNvSpPr>
                    <p:nvPr/>
                  </p:nvSpPr>
                  <p:spPr bwMode="auto">
                    <a:xfrm>
                      <a:off x="5286394" y="29611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2" name="Oval 74"/>
                    <p:cNvSpPr>
                      <a:spLocks noChangeArrowheads="1"/>
                    </p:cNvSpPr>
                    <p:nvPr/>
                  </p:nvSpPr>
                  <p:spPr bwMode="auto">
                    <a:xfrm>
                      <a:off x="5533436" y="2882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3" name="Oval 74"/>
                    <p:cNvSpPr>
                      <a:spLocks noChangeArrowheads="1"/>
                    </p:cNvSpPr>
                    <p:nvPr/>
                  </p:nvSpPr>
                  <p:spPr bwMode="auto">
                    <a:xfrm>
                      <a:off x="5661424" y="286949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4" name="Oval 74"/>
                    <p:cNvSpPr>
                      <a:spLocks noChangeArrowheads="1"/>
                    </p:cNvSpPr>
                    <p:nvPr/>
                  </p:nvSpPr>
                  <p:spPr bwMode="auto">
                    <a:xfrm>
                      <a:off x="6392944" y="29895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5" name="Oval 74"/>
                    <p:cNvSpPr>
                      <a:spLocks noChangeArrowheads="1"/>
                    </p:cNvSpPr>
                    <p:nvPr/>
                  </p:nvSpPr>
                  <p:spPr bwMode="auto">
                    <a:xfrm>
                      <a:off x="6368578"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6" name="Oval 74"/>
                    <p:cNvSpPr>
                      <a:spLocks noChangeArrowheads="1"/>
                    </p:cNvSpPr>
                    <p:nvPr/>
                  </p:nvSpPr>
                  <p:spPr bwMode="auto">
                    <a:xfrm>
                      <a:off x="6451330" y="267443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7" name="Oval 74"/>
                    <p:cNvSpPr>
                      <a:spLocks noChangeArrowheads="1"/>
                    </p:cNvSpPr>
                    <p:nvPr/>
                  </p:nvSpPr>
                  <p:spPr bwMode="auto">
                    <a:xfrm>
                      <a:off x="6818123" y="21636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0" name="Oval 74"/>
                    <p:cNvSpPr>
                      <a:spLocks noChangeArrowheads="1"/>
                    </p:cNvSpPr>
                    <p:nvPr/>
                  </p:nvSpPr>
                  <p:spPr bwMode="auto">
                    <a:xfrm>
                      <a:off x="6007893" y="21528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1" name="Oval 74"/>
                    <p:cNvSpPr>
                      <a:spLocks noChangeArrowheads="1"/>
                    </p:cNvSpPr>
                    <p:nvPr/>
                  </p:nvSpPr>
                  <p:spPr bwMode="auto">
                    <a:xfrm>
                      <a:off x="6294524" y="231982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2" name="Oval 74"/>
                    <p:cNvSpPr>
                      <a:spLocks noChangeArrowheads="1"/>
                    </p:cNvSpPr>
                    <p:nvPr/>
                  </p:nvSpPr>
                  <p:spPr bwMode="auto">
                    <a:xfrm>
                      <a:off x="6350228" y="25713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3" name="Oval 74"/>
                    <p:cNvSpPr>
                      <a:spLocks noChangeArrowheads="1"/>
                    </p:cNvSpPr>
                    <p:nvPr/>
                  </p:nvSpPr>
                  <p:spPr bwMode="auto">
                    <a:xfrm>
                      <a:off x="6269168" y="27027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4" name="Oval 74"/>
                    <p:cNvSpPr>
                      <a:spLocks noChangeArrowheads="1"/>
                    </p:cNvSpPr>
                    <p:nvPr/>
                  </p:nvSpPr>
                  <p:spPr bwMode="auto">
                    <a:xfrm>
                      <a:off x="6240450" y="254817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5" name="Oval 74"/>
                    <p:cNvSpPr>
                      <a:spLocks noChangeArrowheads="1"/>
                    </p:cNvSpPr>
                    <p:nvPr/>
                  </p:nvSpPr>
                  <p:spPr bwMode="auto">
                    <a:xfrm>
                      <a:off x="6190096" y="246210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7" name="Oval 74"/>
                    <p:cNvSpPr>
                      <a:spLocks noChangeArrowheads="1"/>
                    </p:cNvSpPr>
                    <p:nvPr/>
                  </p:nvSpPr>
                  <p:spPr bwMode="auto">
                    <a:xfrm>
                      <a:off x="5921738" y="246032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8" name="Oval 74"/>
                    <p:cNvSpPr>
                      <a:spLocks noChangeArrowheads="1"/>
                    </p:cNvSpPr>
                    <p:nvPr/>
                  </p:nvSpPr>
                  <p:spPr bwMode="auto">
                    <a:xfrm>
                      <a:off x="5888623" y="258694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9" name="Oval 74"/>
                    <p:cNvSpPr>
                      <a:spLocks noChangeArrowheads="1"/>
                    </p:cNvSpPr>
                    <p:nvPr/>
                  </p:nvSpPr>
                  <p:spPr bwMode="auto">
                    <a:xfrm>
                      <a:off x="5932707" y="271769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1" name="Oval 74"/>
                    <p:cNvSpPr>
                      <a:spLocks noChangeArrowheads="1"/>
                    </p:cNvSpPr>
                    <p:nvPr/>
                  </p:nvSpPr>
                  <p:spPr bwMode="auto">
                    <a:xfrm>
                      <a:off x="5548503" y="225194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0" name="Oval 74"/>
                    <p:cNvSpPr>
                      <a:spLocks noChangeArrowheads="1"/>
                    </p:cNvSpPr>
                    <p:nvPr/>
                  </p:nvSpPr>
                  <p:spPr bwMode="auto">
                    <a:xfrm>
                      <a:off x="5388644" y="23334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9" name="Oval 74"/>
                    <p:cNvSpPr>
                      <a:spLocks noChangeArrowheads="1"/>
                    </p:cNvSpPr>
                    <p:nvPr/>
                  </p:nvSpPr>
                  <p:spPr bwMode="auto">
                    <a:xfrm>
                      <a:off x="5546514" y="240061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3" name="Oval 74"/>
                    <p:cNvSpPr>
                      <a:spLocks noChangeArrowheads="1"/>
                    </p:cNvSpPr>
                    <p:nvPr/>
                  </p:nvSpPr>
                  <p:spPr bwMode="auto">
                    <a:xfrm>
                      <a:off x="5815662" y="23258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4" name="Oval 74"/>
                    <p:cNvSpPr>
                      <a:spLocks noChangeArrowheads="1"/>
                    </p:cNvSpPr>
                    <p:nvPr/>
                  </p:nvSpPr>
                  <p:spPr bwMode="auto">
                    <a:xfrm>
                      <a:off x="6081598" y="230970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5" name="Oval 74"/>
                    <p:cNvSpPr>
                      <a:spLocks noChangeArrowheads="1"/>
                    </p:cNvSpPr>
                    <p:nvPr/>
                  </p:nvSpPr>
                  <p:spPr bwMode="auto">
                    <a:xfrm>
                      <a:off x="6042282" y="239908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729" name="Group 728"/>
              <p:cNvGrpSpPr/>
              <p:nvPr/>
            </p:nvGrpSpPr>
            <p:grpSpPr>
              <a:xfrm>
                <a:off x="8050645" y="2850512"/>
                <a:ext cx="3444673" cy="2903018"/>
                <a:chOff x="8050645" y="2850512"/>
                <a:chExt cx="3444673" cy="2903018"/>
              </a:xfrm>
            </p:grpSpPr>
            <p:sp>
              <p:nvSpPr>
                <p:cNvPr id="307" name="Oval 74"/>
                <p:cNvSpPr>
                  <a:spLocks noChangeArrowheads="1"/>
                </p:cNvSpPr>
                <p:nvPr/>
              </p:nvSpPr>
              <p:spPr bwMode="auto">
                <a:xfrm>
                  <a:off x="10550683" y="54422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8" name="Oval 74"/>
                <p:cNvSpPr>
                  <a:spLocks noChangeArrowheads="1"/>
                </p:cNvSpPr>
                <p:nvPr/>
              </p:nvSpPr>
              <p:spPr bwMode="auto">
                <a:xfrm>
                  <a:off x="10417968" y="562067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9" name="Oval 74"/>
                <p:cNvSpPr>
                  <a:spLocks noChangeArrowheads="1"/>
                </p:cNvSpPr>
                <p:nvPr/>
              </p:nvSpPr>
              <p:spPr bwMode="auto">
                <a:xfrm>
                  <a:off x="10226389" y="296522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0" name="Oval 74"/>
                <p:cNvSpPr>
                  <a:spLocks noChangeArrowheads="1"/>
                </p:cNvSpPr>
                <p:nvPr/>
              </p:nvSpPr>
              <p:spPr bwMode="auto">
                <a:xfrm>
                  <a:off x="10095706" y="3095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1" name="Oval 74"/>
                <p:cNvSpPr>
                  <a:spLocks noChangeArrowheads="1"/>
                </p:cNvSpPr>
                <p:nvPr/>
              </p:nvSpPr>
              <p:spPr bwMode="auto">
                <a:xfrm>
                  <a:off x="9884282" y="30078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2" name="Oval 74"/>
                <p:cNvSpPr>
                  <a:spLocks noChangeArrowheads="1"/>
                </p:cNvSpPr>
                <p:nvPr/>
              </p:nvSpPr>
              <p:spPr bwMode="auto">
                <a:xfrm>
                  <a:off x="9784873" y="286340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3" name="Oval 74"/>
                <p:cNvSpPr>
                  <a:spLocks noChangeArrowheads="1"/>
                </p:cNvSpPr>
                <p:nvPr/>
              </p:nvSpPr>
              <p:spPr bwMode="auto">
                <a:xfrm>
                  <a:off x="9486673" y="285051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4" name="Oval 74"/>
                <p:cNvSpPr>
                  <a:spLocks noChangeArrowheads="1"/>
                </p:cNvSpPr>
                <p:nvPr/>
              </p:nvSpPr>
              <p:spPr bwMode="auto">
                <a:xfrm>
                  <a:off x="9530714" y="325301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5" name="Oval 74"/>
                <p:cNvSpPr>
                  <a:spLocks noChangeArrowheads="1"/>
                </p:cNvSpPr>
                <p:nvPr/>
              </p:nvSpPr>
              <p:spPr bwMode="auto">
                <a:xfrm>
                  <a:off x="9377330" y="347933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6" name="Oval 74"/>
                <p:cNvSpPr>
                  <a:spLocks noChangeArrowheads="1"/>
                </p:cNvSpPr>
                <p:nvPr/>
              </p:nvSpPr>
              <p:spPr bwMode="auto">
                <a:xfrm>
                  <a:off x="8050645" y="36460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7" name="Oval 74"/>
                <p:cNvSpPr>
                  <a:spLocks noChangeArrowheads="1"/>
                </p:cNvSpPr>
                <p:nvPr/>
              </p:nvSpPr>
              <p:spPr bwMode="auto">
                <a:xfrm>
                  <a:off x="8210517" y="397309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0" name="Oval 74"/>
                <p:cNvSpPr>
                  <a:spLocks noChangeArrowheads="1"/>
                </p:cNvSpPr>
                <p:nvPr/>
              </p:nvSpPr>
              <p:spPr bwMode="auto">
                <a:xfrm>
                  <a:off x="9006997" y="417258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0" name="Oval 74"/>
                <p:cNvSpPr>
                  <a:spLocks noChangeArrowheads="1"/>
                </p:cNvSpPr>
                <p:nvPr/>
              </p:nvSpPr>
              <p:spPr bwMode="auto">
                <a:xfrm>
                  <a:off x="11403878" y="56595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2" name="Oval 74"/>
                <p:cNvSpPr>
                  <a:spLocks noChangeArrowheads="1"/>
                </p:cNvSpPr>
                <p:nvPr/>
              </p:nvSpPr>
              <p:spPr bwMode="auto">
                <a:xfrm>
                  <a:off x="10499205"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4" name="Oval 74"/>
                <p:cNvSpPr>
                  <a:spLocks noChangeArrowheads="1"/>
                </p:cNvSpPr>
                <p:nvPr/>
              </p:nvSpPr>
              <p:spPr bwMode="auto">
                <a:xfrm>
                  <a:off x="9631280" y="38041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5" name="Oval 74"/>
                <p:cNvSpPr>
                  <a:spLocks noChangeArrowheads="1"/>
                </p:cNvSpPr>
                <p:nvPr/>
              </p:nvSpPr>
              <p:spPr bwMode="auto">
                <a:xfrm>
                  <a:off x="9691497" y="34082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6" name="Oval 74"/>
                <p:cNvSpPr>
                  <a:spLocks noChangeArrowheads="1"/>
                </p:cNvSpPr>
                <p:nvPr/>
              </p:nvSpPr>
              <p:spPr bwMode="auto">
                <a:xfrm>
                  <a:off x="8939743"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7" name="Oval 74"/>
                <p:cNvSpPr>
                  <a:spLocks noChangeArrowheads="1"/>
                </p:cNvSpPr>
                <p:nvPr/>
              </p:nvSpPr>
              <p:spPr bwMode="auto">
                <a:xfrm>
                  <a:off x="9192206" y="42759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9" name="Oval 74"/>
                <p:cNvSpPr>
                  <a:spLocks noChangeArrowheads="1"/>
                </p:cNvSpPr>
                <p:nvPr/>
              </p:nvSpPr>
              <p:spPr bwMode="auto">
                <a:xfrm>
                  <a:off x="8229875" y="329615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0" name="Oval 74"/>
                <p:cNvSpPr>
                  <a:spLocks noChangeArrowheads="1"/>
                </p:cNvSpPr>
                <p:nvPr/>
              </p:nvSpPr>
              <p:spPr bwMode="auto">
                <a:xfrm>
                  <a:off x="8117320" y="37146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6" name="Oval 74"/>
                <p:cNvSpPr>
                  <a:spLocks noChangeArrowheads="1"/>
                </p:cNvSpPr>
                <p:nvPr/>
              </p:nvSpPr>
              <p:spPr bwMode="auto">
                <a:xfrm>
                  <a:off x="9503491" y="53848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sp>
        <p:nvSpPr>
          <p:cNvPr id="525" name="Rectangle 524"/>
          <p:cNvSpPr/>
          <p:nvPr/>
        </p:nvSpPr>
        <p:spPr bwMode="auto">
          <a:xfrm>
            <a:off x="471587"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2</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4080">
                <a:solidFill>
                  <a:srgbClr val="0078D7"/>
                </a:solidFill>
                <a:latin typeface="Segoe UI Semibold" panose="020B0702040204020203" pitchFamily="34" charset="0"/>
                <a:cs typeface="Segoe UI Semibold" panose="020B0702040204020203" pitchFamily="34" charset="0"/>
              </a:rPr>
              <a:t>Mil</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kilometers</a:t>
            </a:r>
            <a:br>
              <a:rPr lang="en-US" sz="2448">
                <a:solidFill>
                  <a:srgbClr val="0078D7"/>
                </a:solidFill>
                <a:latin typeface="Segoe UI"/>
                <a:cs typeface="Segoe UI" pitchFamily="34" charset="0"/>
              </a:rPr>
            </a:br>
            <a:r>
              <a:rPr lang="en-US" sz="1836">
                <a:solidFill>
                  <a:srgbClr val="0078D7"/>
                </a:solidFill>
                <a:latin typeface="Segoe UI"/>
                <a:ea typeface="Segoe UI" pitchFamily="34" charset="0"/>
                <a:cs typeface="Segoe UI" pitchFamily="34" charset="0"/>
              </a:rPr>
              <a:t>intra-datacenter fiber</a:t>
            </a:r>
          </a:p>
        </p:txBody>
      </p:sp>
      <p:sp>
        <p:nvSpPr>
          <p:cNvPr id="530" name="Rectangle 529"/>
          <p:cNvSpPr/>
          <p:nvPr/>
        </p:nvSpPr>
        <p:spPr bwMode="auto">
          <a:xfrm>
            <a:off x="2787750"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93260"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72+</a:t>
            </a:r>
          </a:p>
          <a:p>
            <a:pPr defTabSz="932111" fontAlgn="base">
              <a:spcBef>
                <a:spcPts val="204"/>
              </a:spcBef>
              <a:spcAft>
                <a:spcPts val="408"/>
              </a:spcAft>
              <a:defRPr/>
            </a:pPr>
            <a:r>
              <a:rPr lang="en-US" sz="2448">
                <a:solidFill>
                  <a:srgbClr val="0078D7"/>
                </a:solidFill>
                <a:latin typeface="Segoe UI"/>
                <a:cs typeface="Segoe UI" pitchFamily="34" charset="0"/>
              </a:rPr>
              <a:t>Tb per second</a:t>
            </a:r>
          </a:p>
          <a:p>
            <a:pPr defTabSz="932111" fontAlgn="base">
              <a:spcBef>
                <a:spcPts val="204"/>
              </a:spcBef>
              <a:spcAft>
                <a:spcPts val="408"/>
              </a:spcAft>
              <a:defRPr/>
            </a:pPr>
            <a:r>
              <a:rPr lang="en-US" sz="1632">
                <a:solidFill>
                  <a:srgbClr val="0078D7"/>
                </a:solidFill>
                <a:latin typeface="Segoe UI Semibold" panose="020B0702040204020203" pitchFamily="34" charset="0"/>
                <a:ea typeface="Segoe UI" pitchFamily="34" charset="0"/>
                <a:cs typeface="Segoe UI Semibold" panose="020B0702040204020203" pitchFamily="34" charset="0"/>
              </a:rPr>
              <a:t>Backbone</a:t>
            </a:r>
          </a:p>
        </p:txBody>
      </p:sp>
      <p:sp>
        <p:nvSpPr>
          <p:cNvPr id="524" name="Rectangle 523"/>
          <p:cNvSpPr/>
          <p:nvPr/>
        </p:nvSpPr>
        <p:spPr bwMode="auto">
          <a:xfrm>
            <a:off x="7420075"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100+</a:t>
            </a:r>
            <a:br>
              <a:rPr lang="en-US" sz="2448">
                <a:solidFill>
                  <a:srgbClr val="0078D7"/>
                </a:solidFill>
                <a:latin typeface="Segoe UI Light"/>
                <a:ea typeface="Segoe UI" pitchFamily="34" charset="0"/>
                <a:cs typeface="Segoe UI" pitchFamily="34" charset="0"/>
              </a:rPr>
            </a:br>
            <a:r>
              <a:rPr lang="en-US" sz="2448">
                <a:solidFill>
                  <a:srgbClr val="0078D7"/>
                </a:solidFill>
                <a:latin typeface="Segoe UI"/>
                <a:cs typeface="Segoe UI" pitchFamily="34" charset="0"/>
              </a:rPr>
              <a:t>datacenters </a:t>
            </a:r>
          </a:p>
        </p:txBody>
      </p:sp>
      <p:sp>
        <p:nvSpPr>
          <p:cNvPr id="523" name="Rectangle 522"/>
          <p:cNvSpPr/>
          <p:nvPr/>
        </p:nvSpPr>
        <p:spPr bwMode="auto">
          <a:xfrm>
            <a:off x="5103913"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42</a:t>
            </a:r>
            <a:br>
              <a:rPr lang="en-US" sz="4896">
                <a:solidFill>
                  <a:srgbClr val="0078D7"/>
                </a:solidFill>
                <a:latin typeface="Franklin Gothic Medium"/>
                <a:ea typeface="Segoe UI" pitchFamily="34" charset="0"/>
                <a:cs typeface="Segoe UI" pitchFamily="34" charset="0"/>
              </a:rPr>
            </a:br>
            <a:r>
              <a:rPr lang="en-US" sz="2448">
                <a:solidFill>
                  <a:srgbClr val="0078D7"/>
                </a:solidFill>
                <a:latin typeface="Segoe UI"/>
                <a:ea typeface="Segoe UI" pitchFamily="34" charset="0"/>
                <a:cs typeface="Segoe UI" pitchFamily="34" charset="0"/>
              </a:rPr>
              <a:t>Azure regions</a:t>
            </a:r>
            <a:endParaRPr lang="en-US" sz="1632">
              <a:solidFill>
                <a:srgbClr val="0078D7"/>
              </a:solidFill>
              <a:latin typeface="Segoe UI"/>
              <a:ea typeface="Segoe UI" pitchFamily="34" charset="0"/>
              <a:cs typeface="Segoe UI" pitchFamily="34" charset="0"/>
            </a:endParaRPr>
          </a:p>
        </p:txBody>
      </p:sp>
      <p:sp>
        <p:nvSpPr>
          <p:cNvPr id="501" name="Rectangle 500"/>
          <p:cNvSpPr/>
          <p:nvPr/>
        </p:nvSpPr>
        <p:spPr bwMode="auto">
          <a:xfrm>
            <a:off x="9736238"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Millions</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of servers</a:t>
            </a:r>
          </a:p>
        </p:txBody>
      </p:sp>
      <p:sp>
        <p:nvSpPr>
          <p:cNvPr id="531" name="Rectangle 530"/>
          <p:cNvSpPr/>
          <p:nvPr/>
        </p:nvSpPr>
        <p:spPr bwMode="auto">
          <a:xfrm flipH="1">
            <a:off x="882" y="-1"/>
            <a:ext cx="12434711" cy="7022026"/>
          </a:xfrm>
          <a:prstGeom prst="rect">
            <a:avLst/>
          </a:prstGeom>
          <a:solidFill>
            <a:srgbClr val="001F5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a:solidFill>
                <a:srgbClr val="505050"/>
              </a:solidFill>
              <a:latin typeface="Segoe UI Light"/>
              <a:ea typeface="Segoe UI" pitchFamily="34" charset="0"/>
              <a:cs typeface="Segoe UI" pitchFamily="34" charset="0"/>
            </a:endParaRPr>
          </a:p>
        </p:txBody>
      </p:sp>
      <p:cxnSp>
        <p:nvCxnSpPr>
          <p:cNvPr id="532" name="Straight Connector 531"/>
          <p:cNvCxnSpPr>
            <a:cxnSpLocks/>
          </p:cNvCxnSpPr>
          <p:nvPr/>
        </p:nvCxnSpPr>
        <p:spPr>
          <a:xfrm>
            <a:off x="564225" y="2123860"/>
            <a:ext cx="3814621" cy="3311910"/>
          </a:xfrm>
          <a:prstGeom prst="line">
            <a:avLst/>
          </a:prstGeom>
          <a:noFill/>
          <a:ln w="9525" cap="flat" cmpd="sng" algn="ctr">
            <a:solidFill>
              <a:srgbClr val="0078D7"/>
            </a:solidFill>
            <a:prstDash val="solid"/>
            <a:headEnd type="none"/>
            <a:tailEnd type="none"/>
          </a:ln>
          <a:effectLst/>
        </p:spPr>
      </p:cxnSp>
      <p:cxnSp>
        <p:nvCxnSpPr>
          <p:cNvPr id="533" name="Straight Connector 532"/>
          <p:cNvCxnSpPr>
            <a:cxnSpLocks/>
          </p:cNvCxnSpPr>
          <p:nvPr/>
        </p:nvCxnSpPr>
        <p:spPr>
          <a:xfrm flipH="1">
            <a:off x="8025052" y="2143289"/>
            <a:ext cx="3814621" cy="3311910"/>
          </a:xfrm>
          <a:prstGeom prst="line">
            <a:avLst/>
          </a:prstGeom>
          <a:noFill/>
          <a:ln w="9525" cap="flat" cmpd="sng" algn="ctr">
            <a:solidFill>
              <a:srgbClr val="0078D7"/>
            </a:solidFill>
            <a:prstDash val="solid"/>
            <a:headEnd type="none"/>
            <a:tailEnd type="none"/>
          </a:ln>
          <a:effectLst/>
        </p:spPr>
      </p:cxnSp>
      <p:grpSp>
        <p:nvGrpSpPr>
          <p:cNvPr id="534" name="Group 533"/>
          <p:cNvGrpSpPr/>
          <p:nvPr/>
        </p:nvGrpSpPr>
        <p:grpSpPr>
          <a:xfrm>
            <a:off x="3882879" y="5511478"/>
            <a:ext cx="1615082" cy="1493006"/>
            <a:chOff x="3806225" y="5403901"/>
            <a:chExt cx="1583557" cy="1463864"/>
          </a:xfrm>
        </p:grpSpPr>
        <p:sp>
          <p:nvSpPr>
            <p:cNvPr id="535" name="Freeform: Shape 207"/>
            <p:cNvSpPr/>
            <p:nvPr/>
          </p:nvSpPr>
          <p:spPr bwMode="auto">
            <a:xfrm>
              <a:off x="3806225" y="5403901"/>
              <a:ext cx="1583557" cy="1463864"/>
            </a:xfrm>
            <a:custGeom>
              <a:avLst/>
              <a:gdLst>
                <a:gd name="connsiteX0" fmla="*/ 530832 w 1583557"/>
                <a:gd name="connsiteY0" fmla="*/ 0 h 1463864"/>
                <a:gd name="connsiteX1" fmla="*/ 1583557 w 1583557"/>
                <a:gd name="connsiteY1" fmla="*/ 856047 h 1463864"/>
                <a:gd name="connsiteX2" fmla="*/ 1510374 w 1583557"/>
                <a:gd name="connsiteY2" fmla="*/ 944745 h 1463864"/>
                <a:gd name="connsiteX3" fmla="*/ 1353408 w 1583557"/>
                <a:gd name="connsiteY3" fmla="*/ 1458616 h 1463864"/>
                <a:gd name="connsiteX4" fmla="*/ 1353937 w 1583557"/>
                <a:gd name="connsiteY4" fmla="*/ 1463864 h 1463864"/>
                <a:gd name="connsiteX5" fmla="*/ 265 w 1583557"/>
                <a:gd name="connsiteY5" fmla="*/ 1463864 h 1463864"/>
                <a:gd name="connsiteX6" fmla="*/ 0 w 1583557"/>
                <a:gd name="connsiteY6" fmla="*/ 1458616 h 1463864"/>
                <a:gd name="connsiteX7" fmla="*/ 518928 w 1583557"/>
                <a:gd name="connsiteY7" fmla="*/ 13097 h 1463864"/>
                <a:gd name="connsiteX8" fmla="*/ 530832 w 1583557"/>
                <a:gd name="connsiteY8" fmla="*/ 0 h 146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557" h="1463864">
                  <a:moveTo>
                    <a:pt x="530832" y="0"/>
                  </a:moveTo>
                  <a:lnTo>
                    <a:pt x="1583557" y="856047"/>
                  </a:lnTo>
                  <a:lnTo>
                    <a:pt x="1510374" y="944745"/>
                  </a:lnTo>
                  <a:cubicBezTo>
                    <a:pt x="1411274" y="1091433"/>
                    <a:pt x="1353408" y="1268267"/>
                    <a:pt x="1353408" y="1458616"/>
                  </a:cubicBezTo>
                  <a:lnTo>
                    <a:pt x="1353937" y="1463864"/>
                  </a:lnTo>
                  <a:lnTo>
                    <a:pt x="265" y="1463864"/>
                  </a:lnTo>
                  <a:lnTo>
                    <a:pt x="0" y="1458616"/>
                  </a:lnTo>
                  <a:cubicBezTo>
                    <a:pt x="0" y="909525"/>
                    <a:pt x="194743" y="405919"/>
                    <a:pt x="518928" y="13097"/>
                  </a:cubicBezTo>
                  <a:lnTo>
                    <a:pt x="530832" y="0"/>
                  </a:lnTo>
                  <a:close/>
                </a:path>
              </a:pathLst>
            </a:custGeom>
            <a:solidFill>
              <a:srgbClr val="001B9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6" name="Picture 53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08524" y="6229515"/>
              <a:ext cx="647186" cy="369672"/>
            </a:xfrm>
            <a:prstGeom prst="rect">
              <a:avLst/>
            </a:prstGeom>
          </p:spPr>
        </p:pic>
      </p:grpSp>
      <p:grpSp>
        <p:nvGrpSpPr>
          <p:cNvPr id="537" name="Group 536"/>
          <p:cNvGrpSpPr/>
          <p:nvPr/>
        </p:nvGrpSpPr>
        <p:grpSpPr>
          <a:xfrm>
            <a:off x="6223014" y="4694588"/>
            <a:ext cx="1735231" cy="1681619"/>
            <a:chOff x="6100683" y="4602955"/>
            <a:chExt cx="1701361" cy="1648796"/>
          </a:xfrm>
        </p:grpSpPr>
        <p:sp>
          <p:nvSpPr>
            <p:cNvPr id="538" name="Freeform: Shape 210"/>
            <p:cNvSpPr/>
            <p:nvPr/>
          </p:nvSpPr>
          <p:spPr bwMode="auto">
            <a:xfrm>
              <a:off x="6100683" y="4602955"/>
              <a:ext cx="1701361" cy="1648796"/>
            </a:xfrm>
            <a:custGeom>
              <a:avLst/>
              <a:gdLst>
                <a:gd name="connsiteX0" fmla="*/ 0 w 1701361"/>
                <a:gd name="connsiteY0" fmla="*/ 0 h 1648796"/>
                <a:gd name="connsiteX1" fmla="*/ 209490 w 1701361"/>
                <a:gd name="connsiteY1" fmla="*/ 10578 h 1648796"/>
                <a:gd name="connsiteX2" fmla="*/ 1584037 w 1701361"/>
                <a:gd name="connsiteY2" fmla="*/ 664444 h 1648796"/>
                <a:gd name="connsiteX3" fmla="*/ 1701361 w 1701361"/>
                <a:gd name="connsiteY3" fmla="*/ 793532 h 1648796"/>
                <a:gd name="connsiteX4" fmla="*/ 649598 w 1701361"/>
                <a:gd name="connsiteY4" fmla="*/ 1648796 h 1648796"/>
                <a:gd name="connsiteX5" fmla="*/ 627033 w 1701361"/>
                <a:gd name="connsiteY5" fmla="*/ 1621448 h 1648796"/>
                <a:gd name="connsiteX6" fmla="*/ 71111 w 1701361"/>
                <a:gd name="connsiteY6" fmla="*/ 1356998 h 1648796"/>
                <a:gd name="connsiteX7" fmla="*/ 0 w 1701361"/>
                <a:gd name="connsiteY7" fmla="*/ 1353408 h 1648796"/>
                <a:gd name="connsiteX8" fmla="*/ 0 w 1701361"/>
                <a:gd name="connsiteY8" fmla="*/ 0 h 1648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361" h="1648796">
                  <a:moveTo>
                    <a:pt x="0" y="0"/>
                  </a:moveTo>
                  <a:lnTo>
                    <a:pt x="209490" y="10578"/>
                  </a:lnTo>
                  <a:cubicBezTo>
                    <a:pt x="744252" y="64886"/>
                    <a:pt x="1224202" y="304608"/>
                    <a:pt x="1584037" y="664444"/>
                  </a:cubicBezTo>
                  <a:lnTo>
                    <a:pt x="1701361" y="793532"/>
                  </a:lnTo>
                  <a:lnTo>
                    <a:pt x="649598" y="1648796"/>
                  </a:lnTo>
                  <a:lnTo>
                    <a:pt x="627033" y="1621448"/>
                  </a:lnTo>
                  <a:cubicBezTo>
                    <a:pt x="481502" y="1475916"/>
                    <a:pt x="287391" y="1378963"/>
                    <a:pt x="71111" y="1356998"/>
                  </a:cubicBezTo>
                  <a:lnTo>
                    <a:pt x="0" y="1353408"/>
                  </a:lnTo>
                  <a:lnTo>
                    <a:pt x="0" y="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9" name="Picture 5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457371" y="5242560"/>
              <a:ext cx="292181" cy="389366"/>
            </a:xfrm>
            <a:prstGeom prst="rect">
              <a:avLst/>
            </a:prstGeom>
          </p:spPr>
        </p:pic>
        <p:pic>
          <p:nvPicPr>
            <p:cNvPr id="540" name="Picture 5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15511" y="5242560"/>
              <a:ext cx="292181" cy="389366"/>
            </a:xfrm>
            <a:prstGeom prst="rect">
              <a:avLst/>
            </a:prstGeom>
          </p:spPr>
        </p:pic>
      </p:grpSp>
      <p:grpSp>
        <p:nvGrpSpPr>
          <p:cNvPr id="541" name="Group 540"/>
          <p:cNvGrpSpPr/>
          <p:nvPr/>
        </p:nvGrpSpPr>
        <p:grpSpPr>
          <a:xfrm>
            <a:off x="4455688" y="4682574"/>
            <a:ext cx="1721613" cy="1666025"/>
            <a:chOff x="4367853" y="4591176"/>
            <a:chExt cx="1688009" cy="1633506"/>
          </a:xfrm>
        </p:grpSpPr>
        <p:sp>
          <p:nvSpPr>
            <p:cNvPr id="542" name="Freeform: Shape 211"/>
            <p:cNvSpPr/>
            <p:nvPr/>
          </p:nvSpPr>
          <p:spPr bwMode="auto">
            <a:xfrm>
              <a:off x="4367853" y="4591176"/>
              <a:ext cx="1688009" cy="1633506"/>
            </a:xfrm>
            <a:custGeom>
              <a:avLst/>
              <a:gdLst>
                <a:gd name="connsiteX0" fmla="*/ 1688009 w 1688009"/>
                <a:gd name="connsiteY0" fmla="*/ 0 h 1633506"/>
                <a:gd name="connsiteX1" fmla="*/ 1688009 w 1688009"/>
                <a:gd name="connsiteY1" fmla="*/ 1353407 h 1633506"/>
                <a:gd name="connsiteX2" fmla="*/ 1616897 w 1688009"/>
                <a:gd name="connsiteY2" fmla="*/ 1356998 h 1633506"/>
                <a:gd name="connsiteX3" fmla="*/ 1060975 w 1688009"/>
                <a:gd name="connsiteY3" fmla="*/ 1621448 h 1633506"/>
                <a:gd name="connsiteX4" fmla="*/ 1051026 w 1688009"/>
                <a:gd name="connsiteY4" fmla="*/ 1633506 h 1633506"/>
                <a:gd name="connsiteX5" fmla="*/ 0 w 1688009"/>
                <a:gd name="connsiteY5" fmla="*/ 778841 h 1633506"/>
                <a:gd name="connsiteX6" fmla="*/ 103971 w 1688009"/>
                <a:gd name="connsiteY6" fmla="*/ 664444 h 1633506"/>
                <a:gd name="connsiteX7" fmla="*/ 1478518 w 1688009"/>
                <a:gd name="connsiteY7" fmla="*/ 10578 h 1633506"/>
                <a:gd name="connsiteX8" fmla="*/ 1688009 w 1688009"/>
                <a:gd name="connsiteY8" fmla="*/ 0 h 16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009" h="1633506">
                  <a:moveTo>
                    <a:pt x="1688009" y="0"/>
                  </a:moveTo>
                  <a:lnTo>
                    <a:pt x="1688009" y="1353407"/>
                  </a:lnTo>
                  <a:lnTo>
                    <a:pt x="1616897" y="1356998"/>
                  </a:lnTo>
                  <a:cubicBezTo>
                    <a:pt x="1400618" y="1378963"/>
                    <a:pt x="1206507" y="1475916"/>
                    <a:pt x="1060975" y="1621448"/>
                  </a:cubicBezTo>
                  <a:lnTo>
                    <a:pt x="1051026" y="1633506"/>
                  </a:lnTo>
                  <a:lnTo>
                    <a:pt x="0" y="778841"/>
                  </a:lnTo>
                  <a:lnTo>
                    <a:pt x="103971" y="664444"/>
                  </a:lnTo>
                  <a:cubicBezTo>
                    <a:pt x="463807" y="304608"/>
                    <a:pt x="943756" y="64886"/>
                    <a:pt x="1478518" y="10578"/>
                  </a:cubicBezTo>
                  <a:lnTo>
                    <a:pt x="1688009" y="0"/>
                  </a:lnTo>
                  <a:close/>
                </a:path>
              </a:pathLst>
            </a:custGeom>
            <a:solidFill>
              <a:srgbClr val="001F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43" name="Picture 5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226558" y="5234940"/>
              <a:ext cx="409074" cy="497261"/>
            </a:xfrm>
            <a:prstGeom prst="rect">
              <a:avLst/>
            </a:prstGeom>
          </p:spPr>
        </p:pic>
      </p:grpSp>
      <p:cxnSp>
        <p:nvCxnSpPr>
          <p:cNvPr id="544" name="Straight Connector 543"/>
          <p:cNvCxnSpPr>
            <a:cxnSpLocks/>
          </p:cNvCxnSpPr>
          <p:nvPr/>
        </p:nvCxnSpPr>
        <p:spPr>
          <a:xfrm flipH="1" flipV="1">
            <a:off x="6218242" y="1845777"/>
            <a:ext cx="1" cy="2751355"/>
          </a:xfrm>
          <a:prstGeom prst="line">
            <a:avLst/>
          </a:prstGeom>
          <a:noFill/>
          <a:ln w="9525" cap="flat" cmpd="sng" algn="ctr">
            <a:solidFill>
              <a:srgbClr val="0078D7"/>
            </a:solidFill>
            <a:prstDash val="solid"/>
            <a:headEnd type="none"/>
            <a:tailEnd type="none"/>
          </a:ln>
          <a:effectLst/>
        </p:spPr>
      </p:cxnSp>
      <p:grpSp>
        <p:nvGrpSpPr>
          <p:cNvPr id="545" name="Group 544"/>
          <p:cNvGrpSpPr/>
          <p:nvPr/>
        </p:nvGrpSpPr>
        <p:grpSpPr>
          <a:xfrm>
            <a:off x="6916136" y="5534121"/>
            <a:ext cx="1602214" cy="1477890"/>
            <a:chOff x="6780276" y="5426102"/>
            <a:chExt cx="1570941" cy="1449043"/>
          </a:xfrm>
        </p:grpSpPr>
        <p:sp>
          <p:nvSpPr>
            <p:cNvPr id="546" name="Freeform: Shape 206"/>
            <p:cNvSpPr/>
            <p:nvPr/>
          </p:nvSpPr>
          <p:spPr bwMode="auto">
            <a:xfrm>
              <a:off x="6780276" y="5426102"/>
              <a:ext cx="1570941" cy="1449043"/>
            </a:xfrm>
            <a:custGeom>
              <a:avLst/>
              <a:gdLst>
                <a:gd name="connsiteX0" fmla="*/ 1053302 w 1570941"/>
                <a:gd name="connsiteY0" fmla="*/ 0 h 1449043"/>
                <a:gd name="connsiteX1" fmla="*/ 1182834 w 1570941"/>
                <a:gd name="connsiteY1" fmla="*/ 173221 h 1449043"/>
                <a:gd name="connsiteX2" fmla="*/ 1570941 w 1570941"/>
                <a:gd name="connsiteY2" fmla="*/ 1443795 h 1449043"/>
                <a:gd name="connsiteX3" fmla="*/ 1570676 w 1570941"/>
                <a:gd name="connsiteY3" fmla="*/ 1449043 h 1449043"/>
                <a:gd name="connsiteX4" fmla="*/ 217004 w 1570941"/>
                <a:gd name="connsiteY4" fmla="*/ 1449043 h 1449043"/>
                <a:gd name="connsiteX5" fmla="*/ 217533 w 1570941"/>
                <a:gd name="connsiteY5" fmla="*/ 1443795 h 1449043"/>
                <a:gd name="connsiteX6" fmla="*/ 60567 w 1570941"/>
                <a:gd name="connsiteY6" fmla="*/ 929924 h 1449043"/>
                <a:gd name="connsiteX7" fmla="*/ 0 w 1570941"/>
                <a:gd name="connsiteY7" fmla="*/ 856516 h 1449043"/>
                <a:gd name="connsiteX8" fmla="*/ 1053302 w 1570941"/>
                <a:gd name="connsiteY8" fmla="*/ 0 h 144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941" h="1449043">
                  <a:moveTo>
                    <a:pt x="1053302" y="0"/>
                  </a:moveTo>
                  <a:lnTo>
                    <a:pt x="1182834" y="173221"/>
                  </a:lnTo>
                  <a:cubicBezTo>
                    <a:pt x="1427865" y="535914"/>
                    <a:pt x="1570941" y="973146"/>
                    <a:pt x="1570941" y="1443795"/>
                  </a:cubicBezTo>
                  <a:lnTo>
                    <a:pt x="1570676" y="1449043"/>
                  </a:lnTo>
                  <a:lnTo>
                    <a:pt x="217004" y="1449043"/>
                  </a:lnTo>
                  <a:lnTo>
                    <a:pt x="217533" y="1443795"/>
                  </a:lnTo>
                  <a:cubicBezTo>
                    <a:pt x="217533" y="1253446"/>
                    <a:pt x="159667" y="1076612"/>
                    <a:pt x="60567" y="929924"/>
                  </a:cubicBezTo>
                  <a:lnTo>
                    <a:pt x="0" y="856516"/>
                  </a:lnTo>
                  <a:lnTo>
                    <a:pt x="1053302" y="0"/>
                  </a:lnTo>
                  <a:close/>
                </a:path>
              </a:pathLst>
            </a:custGeom>
            <a:solidFill>
              <a:srgbClr val="00BDF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grpSp>
          <p:nvGrpSpPr>
            <p:cNvPr id="547" name="Group 546"/>
            <p:cNvGrpSpPr/>
            <p:nvPr/>
          </p:nvGrpSpPr>
          <p:grpSpPr>
            <a:xfrm>
              <a:off x="7416801" y="6179062"/>
              <a:ext cx="536574" cy="422069"/>
              <a:chOff x="7754938" y="6999288"/>
              <a:chExt cx="639763" cy="503238"/>
            </a:xfrm>
          </p:grpSpPr>
          <p:sp>
            <p:nvSpPr>
              <p:cNvPr id="548" name="Freeform 5"/>
              <p:cNvSpPr>
                <a:spLocks noEditPoints="1"/>
              </p:cNvSpPr>
              <p:nvPr/>
            </p:nvSpPr>
            <p:spPr bwMode="auto">
              <a:xfrm>
                <a:off x="7754938" y="6999288"/>
                <a:ext cx="639763" cy="225425"/>
              </a:xfrm>
              <a:custGeom>
                <a:avLst/>
                <a:gdLst>
                  <a:gd name="T0" fmla="*/ 132 w 148"/>
                  <a:gd name="T1" fmla="*/ 52 h 52"/>
                  <a:gd name="T2" fmla="*/ 15 w 148"/>
                  <a:gd name="T3" fmla="*/ 52 h 52"/>
                  <a:gd name="T4" fmla="*/ 0 w 148"/>
                  <a:gd name="T5" fmla="*/ 37 h 52"/>
                  <a:gd name="T6" fmla="*/ 0 w 148"/>
                  <a:gd name="T7" fmla="*/ 16 h 52"/>
                  <a:gd name="T8" fmla="*/ 15 w 148"/>
                  <a:gd name="T9" fmla="*/ 0 h 52"/>
                  <a:gd name="T10" fmla="*/ 132 w 148"/>
                  <a:gd name="T11" fmla="*/ 0 h 52"/>
                  <a:gd name="T12" fmla="*/ 148 w 148"/>
                  <a:gd name="T13" fmla="*/ 16 h 52"/>
                  <a:gd name="T14" fmla="*/ 148 w 148"/>
                  <a:gd name="T15" fmla="*/ 37 h 52"/>
                  <a:gd name="T16" fmla="*/ 132 w 148"/>
                  <a:gd name="T17" fmla="*/ 52 h 52"/>
                  <a:gd name="T18" fmla="*/ 15 w 148"/>
                  <a:gd name="T19" fmla="*/ 8 h 52"/>
                  <a:gd name="T20" fmla="*/ 8 w 148"/>
                  <a:gd name="T21" fmla="*/ 16 h 52"/>
                  <a:gd name="T22" fmla="*/ 8 w 148"/>
                  <a:gd name="T23" fmla="*/ 37 h 52"/>
                  <a:gd name="T24" fmla="*/ 15 w 148"/>
                  <a:gd name="T25" fmla="*/ 44 h 52"/>
                  <a:gd name="T26" fmla="*/ 132 w 148"/>
                  <a:gd name="T27" fmla="*/ 44 h 52"/>
                  <a:gd name="T28" fmla="*/ 140 w 148"/>
                  <a:gd name="T29" fmla="*/ 37 h 52"/>
                  <a:gd name="T30" fmla="*/ 140 w 148"/>
                  <a:gd name="T31" fmla="*/ 16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7"/>
                    </a:cubicBezTo>
                    <a:cubicBezTo>
                      <a:pt x="0" y="16"/>
                      <a:pt x="0" y="16"/>
                      <a:pt x="0" y="16"/>
                    </a:cubicBezTo>
                    <a:cubicBezTo>
                      <a:pt x="0" y="7"/>
                      <a:pt x="6" y="0"/>
                      <a:pt x="15" y="0"/>
                    </a:cubicBezTo>
                    <a:cubicBezTo>
                      <a:pt x="132" y="0"/>
                      <a:pt x="132" y="0"/>
                      <a:pt x="132" y="0"/>
                    </a:cubicBezTo>
                    <a:cubicBezTo>
                      <a:pt x="141" y="0"/>
                      <a:pt x="148" y="7"/>
                      <a:pt x="148" y="16"/>
                    </a:cubicBezTo>
                    <a:cubicBezTo>
                      <a:pt x="148" y="37"/>
                      <a:pt x="148" y="37"/>
                      <a:pt x="148" y="37"/>
                    </a:cubicBezTo>
                    <a:cubicBezTo>
                      <a:pt x="148" y="45"/>
                      <a:pt x="141" y="52"/>
                      <a:pt x="132" y="52"/>
                    </a:cubicBezTo>
                    <a:close/>
                    <a:moveTo>
                      <a:pt x="15" y="8"/>
                    </a:moveTo>
                    <a:cubicBezTo>
                      <a:pt x="11" y="8"/>
                      <a:pt x="8" y="12"/>
                      <a:pt x="8" y="16"/>
                    </a:cubicBezTo>
                    <a:cubicBezTo>
                      <a:pt x="8" y="37"/>
                      <a:pt x="8" y="37"/>
                      <a:pt x="8" y="37"/>
                    </a:cubicBezTo>
                    <a:cubicBezTo>
                      <a:pt x="8" y="41"/>
                      <a:pt x="11" y="44"/>
                      <a:pt x="15" y="44"/>
                    </a:cubicBezTo>
                    <a:cubicBezTo>
                      <a:pt x="132" y="44"/>
                      <a:pt x="132" y="44"/>
                      <a:pt x="132" y="44"/>
                    </a:cubicBezTo>
                    <a:cubicBezTo>
                      <a:pt x="136" y="44"/>
                      <a:pt x="140" y="41"/>
                      <a:pt x="140" y="37"/>
                    </a:cubicBezTo>
                    <a:cubicBezTo>
                      <a:pt x="140" y="16"/>
                      <a:pt x="140" y="16"/>
                      <a:pt x="140" y="16"/>
                    </a:cubicBezTo>
                    <a:cubicBezTo>
                      <a:pt x="140" y="12"/>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49" name="Oval 6"/>
              <p:cNvSpPr>
                <a:spLocks noChangeArrowheads="1"/>
              </p:cNvSpPr>
              <p:nvPr/>
            </p:nvSpPr>
            <p:spPr bwMode="auto">
              <a:xfrm>
                <a:off x="8243888" y="7086601"/>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0" name="Rectangle 7"/>
              <p:cNvSpPr>
                <a:spLocks noChangeArrowheads="1"/>
              </p:cNvSpPr>
              <p:nvPr/>
            </p:nvSpPr>
            <p:spPr bwMode="auto">
              <a:xfrm>
                <a:off x="7837488" y="7094538"/>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1" name="Freeform 8"/>
              <p:cNvSpPr>
                <a:spLocks noEditPoints="1"/>
              </p:cNvSpPr>
              <p:nvPr/>
            </p:nvSpPr>
            <p:spPr bwMode="auto">
              <a:xfrm>
                <a:off x="7754938" y="7277101"/>
                <a:ext cx="639763" cy="225425"/>
              </a:xfrm>
              <a:custGeom>
                <a:avLst/>
                <a:gdLst>
                  <a:gd name="T0" fmla="*/ 132 w 148"/>
                  <a:gd name="T1" fmla="*/ 52 h 52"/>
                  <a:gd name="T2" fmla="*/ 15 w 148"/>
                  <a:gd name="T3" fmla="*/ 52 h 52"/>
                  <a:gd name="T4" fmla="*/ 0 w 148"/>
                  <a:gd name="T5" fmla="*/ 36 h 52"/>
                  <a:gd name="T6" fmla="*/ 0 w 148"/>
                  <a:gd name="T7" fmla="*/ 15 h 52"/>
                  <a:gd name="T8" fmla="*/ 15 w 148"/>
                  <a:gd name="T9" fmla="*/ 0 h 52"/>
                  <a:gd name="T10" fmla="*/ 132 w 148"/>
                  <a:gd name="T11" fmla="*/ 0 h 52"/>
                  <a:gd name="T12" fmla="*/ 148 w 148"/>
                  <a:gd name="T13" fmla="*/ 15 h 52"/>
                  <a:gd name="T14" fmla="*/ 148 w 148"/>
                  <a:gd name="T15" fmla="*/ 36 h 52"/>
                  <a:gd name="T16" fmla="*/ 132 w 148"/>
                  <a:gd name="T17" fmla="*/ 52 h 52"/>
                  <a:gd name="T18" fmla="*/ 15 w 148"/>
                  <a:gd name="T19" fmla="*/ 8 h 52"/>
                  <a:gd name="T20" fmla="*/ 8 w 148"/>
                  <a:gd name="T21" fmla="*/ 15 h 52"/>
                  <a:gd name="T22" fmla="*/ 8 w 148"/>
                  <a:gd name="T23" fmla="*/ 36 h 52"/>
                  <a:gd name="T24" fmla="*/ 15 w 148"/>
                  <a:gd name="T25" fmla="*/ 44 h 52"/>
                  <a:gd name="T26" fmla="*/ 132 w 148"/>
                  <a:gd name="T27" fmla="*/ 44 h 52"/>
                  <a:gd name="T28" fmla="*/ 140 w 148"/>
                  <a:gd name="T29" fmla="*/ 36 h 52"/>
                  <a:gd name="T30" fmla="*/ 140 w 148"/>
                  <a:gd name="T31" fmla="*/ 15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6"/>
                    </a:cubicBezTo>
                    <a:cubicBezTo>
                      <a:pt x="0" y="15"/>
                      <a:pt x="0" y="15"/>
                      <a:pt x="0" y="15"/>
                    </a:cubicBezTo>
                    <a:cubicBezTo>
                      <a:pt x="0" y="7"/>
                      <a:pt x="6" y="0"/>
                      <a:pt x="15" y="0"/>
                    </a:cubicBezTo>
                    <a:cubicBezTo>
                      <a:pt x="132" y="0"/>
                      <a:pt x="132" y="0"/>
                      <a:pt x="132" y="0"/>
                    </a:cubicBezTo>
                    <a:cubicBezTo>
                      <a:pt x="141" y="0"/>
                      <a:pt x="148" y="7"/>
                      <a:pt x="148" y="15"/>
                    </a:cubicBezTo>
                    <a:cubicBezTo>
                      <a:pt x="148" y="36"/>
                      <a:pt x="148" y="36"/>
                      <a:pt x="148" y="36"/>
                    </a:cubicBezTo>
                    <a:cubicBezTo>
                      <a:pt x="148" y="45"/>
                      <a:pt x="141" y="52"/>
                      <a:pt x="132" y="52"/>
                    </a:cubicBezTo>
                    <a:close/>
                    <a:moveTo>
                      <a:pt x="15" y="8"/>
                    </a:moveTo>
                    <a:cubicBezTo>
                      <a:pt x="11" y="8"/>
                      <a:pt x="8" y="11"/>
                      <a:pt x="8" y="15"/>
                    </a:cubicBezTo>
                    <a:cubicBezTo>
                      <a:pt x="8" y="36"/>
                      <a:pt x="8" y="36"/>
                      <a:pt x="8" y="36"/>
                    </a:cubicBezTo>
                    <a:cubicBezTo>
                      <a:pt x="8" y="40"/>
                      <a:pt x="11" y="44"/>
                      <a:pt x="15" y="44"/>
                    </a:cubicBezTo>
                    <a:cubicBezTo>
                      <a:pt x="132" y="44"/>
                      <a:pt x="132" y="44"/>
                      <a:pt x="132" y="44"/>
                    </a:cubicBezTo>
                    <a:cubicBezTo>
                      <a:pt x="136" y="44"/>
                      <a:pt x="140" y="40"/>
                      <a:pt x="140" y="36"/>
                    </a:cubicBezTo>
                    <a:cubicBezTo>
                      <a:pt x="140" y="15"/>
                      <a:pt x="140" y="15"/>
                      <a:pt x="140" y="15"/>
                    </a:cubicBezTo>
                    <a:cubicBezTo>
                      <a:pt x="140" y="11"/>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2" name="Oval 9"/>
              <p:cNvSpPr>
                <a:spLocks noChangeArrowheads="1"/>
              </p:cNvSpPr>
              <p:nvPr/>
            </p:nvSpPr>
            <p:spPr bwMode="auto">
              <a:xfrm>
                <a:off x="8243888" y="7364413"/>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3" name="Rectangle 10"/>
              <p:cNvSpPr>
                <a:spLocks noChangeArrowheads="1"/>
              </p:cNvSpPr>
              <p:nvPr/>
            </p:nvSpPr>
            <p:spPr bwMode="auto">
              <a:xfrm>
                <a:off x="7837488" y="7372351"/>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grpSp>
        <p:nvGrpSpPr>
          <p:cNvPr id="554" name="Group 553"/>
          <p:cNvGrpSpPr/>
          <p:nvPr/>
        </p:nvGrpSpPr>
        <p:grpSpPr>
          <a:xfrm>
            <a:off x="495289" y="4565038"/>
            <a:ext cx="3302238" cy="2008929"/>
            <a:chOff x="484757" y="4437187"/>
            <a:chExt cx="3237782" cy="1969717"/>
          </a:xfrm>
        </p:grpSpPr>
        <p:sp>
          <p:nvSpPr>
            <p:cNvPr id="555" name="Rectangle 554"/>
            <p:cNvSpPr/>
            <p:nvPr/>
          </p:nvSpPr>
          <p:spPr>
            <a:xfrm>
              <a:off x="2236001" y="5813228"/>
              <a:ext cx="148653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ACCESS APPROVAL</a:t>
              </a:r>
            </a:p>
          </p:txBody>
        </p:sp>
        <p:grpSp>
          <p:nvGrpSpPr>
            <p:cNvPr id="556" name="Group 555"/>
            <p:cNvGrpSpPr/>
            <p:nvPr/>
          </p:nvGrpSpPr>
          <p:grpSpPr>
            <a:xfrm>
              <a:off x="484757" y="5018913"/>
              <a:ext cx="1161344" cy="1021786"/>
              <a:chOff x="455751" y="4149648"/>
              <a:chExt cx="1161344" cy="1021786"/>
            </a:xfrm>
            <a:noFill/>
          </p:grpSpPr>
          <p:sp>
            <p:nvSpPr>
              <p:cNvPr id="568" name="Rectangle 567"/>
              <p:cNvSpPr/>
              <p:nvPr/>
            </p:nvSpPr>
            <p:spPr>
              <a:xfrm>
                <a:off x="455751" y="4740193"/>
                <a:ext cx="1161344" cy="431241"/>
              </a:xfrm>
              <a:prstGeom prst="rect">
                <a:avLst/>
              </a:prstGeom>
              <a:grpFill/>
              <a:ln w="3175">
                <a:noFill/>
                <a:prstDash val="sysDot"/>
                <a:miter lim="800000"/>
                <a:headEnd/>
                <a:tailEnd type="oval" w="lg" len="lg"/>
              </a:ln>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Background check</a:t>
                </a:r>
              </a:p>
            </p:txBody>
          </p:sp>
          <p:sp>
            <p:nvSpPr>
              <p:cNvPr id="569" name="Freeform 166"/>
              <p:cNvSpPr>
                <a:spLocks/>
              </p:cNvSpPr>
              <p:nvPr/>
            </p:nvSpPr>
            <p:spPr bwMode="auto">
              <a:xfrm>
                <a:off x="893380"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0" name="Freeform 167"/>
              <p:cNvSpPr>
                <a:spLocks/>
              </p:cNvSpPr>
              <p:nvPr/>
            </p:nvSpPr>
            <p:spPr bwMode="auto">
              <a:xfrm>
                <a:off x="870422" y="4391672"/>
                <a:ext cx="86533" cy="204261"/>
              </a:xfrm>
              <a:custGeom>
                <a:avLst/>
                <a:gdLst>
                  <a:gd name="T0" fmla="*/ 20 w 74"/>
                  <a:gd name="T1" fmla="*/ 0 h 179"/>
                  <a:gd name="T2" fmla="*/ 20 w 74"/>
                  <a:gd name="T3" fmla="*/ 0 h 179"/>
                  <a:gd name="T4" fmla="*/ 68 w 74"/>
                  <a:gd name="T5" fmla="*/ 0 h 179"/>
                  <a:gd name="T6" fmla="*/ 62 w 74"/>
                  <a:gd name="T7" fmla="*/ 19 h 179"/>
                  <a:gd name="T8" fmla="*/ 62 w 74"/>
                  <a:gd name="T9" fmla="*/ 90 h 179"/>
                  <a:gd name="T10" fmla="*/ 74 w 74"/>
                  <a:gd name="T11" fmla="*/ 114 h 179"/>
                  <a:gd name="T12" fmla="*/ 74 w 74"/>
                  <a:gd name="T13" fmla="*/ 164 h 179"/>
                  <a:gd name="T14" fmla="*/ 59 w 74"/>
                  <a:gd name="T15" fmla="*/ 179 h 179"/>
                  <a:gd name="T16" fmla="*/ 45 w 74"/>
                  <a:gd name="T17" fmla="*/ 167 h 179"/>
                  <a:gd name="T18" fmla="*/ 30 w 74"/>
                  <a:gd name="T19" fmla="*/ 179 h 179"/>
                  <a:gd name="T20" fmla="*/ 15 w 74"/>
                  <a:gd name="T21" fmla="*/ 164 h 179"/>
                  <a:gd name="T22" fmla="*/ 15 w 74"/>
                  <a:gd name="T23" fmla="*/ 94 h 179"/>
                  <a:gd name="T24" fmla="*/ 0 w 74"/>
                  <a:gd name="T25" fmla="*/ 76 h 179"/>
                  <a:gd name="T26" fmla="*/ 0 w 74"/>
                  <a:gd name="T27" fmla="*/ 20 h 179"/>
                  <a:gd name="T28" fmla="*/ 20 w 74"/>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20" y="0"/>
                    </a:moveTo>
                    <a:lnTo>
                      <a:pt x="20" y="0"/>
                    </a:lnTo>
                    <a:lnTo>
                      <a:pt x="68" y="0"/>
                    </a:lnTo>
                    <a:cubicBezTo>
                      <a:pt x="64" y="5"/>
                      <a:pt x="62" y="12"/>
                      <a:pt x="62" y="19"/>
                    </a:cubicBezTo>
                    <a:lnTo>
                      <a:pt x="62" y="90"/>
                    </a:lnTo>
                    <a:cubicBezTo>
                      <a:pt x="62" y="100"/>
                      <a:pt x="67" y="109"/>
                      <a:pt x="74" y="114"/>
                    </a:cubicBezTo>
                    <a:lnTo>
                      <a:pt x="74" y="164"/>
                    </a:lnTo>
                    <a:cubicBezTo>
                      <a:pt x="74" y="172"/>
                      <a:pt x="68" y="179"/>
                      <a:pt x="59" y="179"/>
                    </a:cubicBezTo>
                    <a:cubicBezTo>
                      <a:pt x="52" y="179"/>
                      <a:pt x="46" y="174"/>
                      <a:pt x="45" y="167"/>
                    </a:cubicBezTo>
                    <a:cubicBezTo>
                      <a:pt x="43" y="174"/>
                      <a:pt x="37" y="179"/>
                      <a:pt x="30" y="179"/>
                    </a:cubicBezTo>
                    <a:cubicBezTo>
                      <a:pt x="22" y="179"/>
                      <a:pt x="15" y="172"/>
                      <a:pt x="15" y="164"/>
                    </a:cubicBezTo>
                    <a:lnTo>
                      <a:pt x="15" y="94"/>
                    </a:lnTo>
                    <a:cubicBezTo>
                      <a:pt x="7" y="92"/>
                      <a:pt x="0" y="85"/>
                      <a:pt x="0" y="76"/>
                    </a:cubicBezTo>
                    <a:lnTo>
                      <a:pt x="0" y="20"/>
                    </a:lnTo>
                    <a:cubicBezTo>
                      <a:pt x="0" y="9"/>
                      <a:pt x="9" y="0"/>
                      <a:pt x="20"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1" name="Freeform 168"/>
              <p:cNvSpPr>
                <a:spLocks/>
              </p:cNvSpPr>
              <p:nvPr/>
            </p:nvSpPr>
            <p:spPr bwMode="auto">
              <a:xfrm>
                <a:off x="1114127" y="4391672"/>
                <a:ext cx="86533" cy="204261"/>
              </a:xfrm>
              <a:custGeom>
                <a:avLst/>
                <a:gdLst>
                  <a:gd name="T0" fmla="*/ 14 w 74"/>
                  <a:gd name="T1" fmla="*/ 90 h 179"/>
                  <a:gd name="T2" fmla="*/ 14 w 74"/>
                  <a:gd name="T3" fmla="*/ 90 h 179"/>
                  <a:gd name="T4" fmla="*/ 14 w 74"/>
                  <a:gd name="T5" fmla="*/ 19 h 179"/>
                  <a:gd name="T6" fmla="*/ 7 w 74"/>
                  <a:gd name="T7" fmla="*/ 0 h 179"/>
                  <a:gd name="T8" fmla="*/ 55 w 74"/>
                  <a:gd name="T9" fmla="*/ 0 h 179"/>
                  <a:gd name="T10" fmla="*/ 74 w 74"/>
                  <a:gd name="T11" fmla="*/ 20 h 179"/>
                  <a:gd name="T12" fmla="*/ 74 w 74"/>
                  <a:gd name="T13" fmla="*/ 76 h 179"/>
                  <a:gd name="T14" fmla="*/ 59 w 74"/>
                  <a:gd name="T15" fmla="*/ 94 h 179"/>
                  <a:gd name="T16" fmla="*/ 59 w 74"/>
                  <a:gd name="T17" fmla="*/ 164 h 179"/>
                  <a:gd name="T18" fmla="*/ 44 w 74"/>
                  <a:gd name="T19" fmla="*/ 179 h 179"/>
                  <a:gd name="T20" fmla="*/ 30 w 74"/>
                  <a:gd name="T21" fmla="*/ 167 h 179"/>
                  <a:gd name="T22" fmla="*/ 15 w 74"/>
                  <a:gd name="T23" fmla="*/ 179 h 179"/>
                  <a:gd name="T24" fmla="*/ 0 w 74"/>
                  <a:gd name="T25" fmla="*/ 164 h 179"/>
                  <a:gd name="T26" fmla="*/ 0 w 74"/>
                  <a:gd name="T27" fmla="*/ 115 h 179"/>
                  <a:gd name="T28" fmla="*/ 14 w 74"/>
                  <a:gd name="T29"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14" y="90"/>
                    </a:moveTo>
                    <a:lnTo>
                      <a:pt x="14" y="90"/>
                    </a:lnTo>
                    <a:lnTo>
                      <a:pt x="14" y="19"/>
                    </a:lnTo>
                    <a:cubicBezTo>
                      <a:pt x="14" y="12"/>
                      <a:pt x="11" y="5"/>
                      <a:pt x="7" y="0"/>
                    </a:cubicBezTo>
                    <a:lnTo>
                      <a:pt x="55" y="0"/>
                    </a:lnTo>
                    <a:cubicBezTo>
                      <a:pt x="66" y="0"/>
                      <a:pt x="74" y="9"/>
                      <a:pt x="74" y="20"/>
                    </a:cubicBezTo>
                    <a:lnTo>
                      <a:pt x="74" y="76"/>
                    </a:lnTo>
                    <a:cubicBezTo>
                      <a:pt x="74" y="85"/>
                      <a:pt x="68" y="92"/>
                      <a:pt x="59" y="94"/>
                    </a:cubicBezTo>
                    <a:lnTo>
                      <a:pt x="59" y="164"/>
                    </a:lnTo>
                    <a:cubicBezTo>
                      <a:pt x="59" y="172"/>
                      <a:pt x="53" y="179"/>
                      <a:pt x="44" y="179"/>
                    </a:cubicBezTo>
                    <a:cubicBezTo>
                      <a:pt x="37" y="179"/>
                      <a:pt x="31" y="174"/>
                      <a:pt x="30" y="167"/>
                    </a:cubicBezTo>
                    <a:cubicBezTo>
                      <a:pt x="28" y="174"/>
                      <a:pt x="22" y="179"/>
                      <a:pt x="15" y="179"/>
                    </a:cubicBezTo>
                    <a:cubicBezTo>
                      <a:pt x="7" y="179"/>
                      <a:pt x="0" y="172"/>
                      <a:pt x="0" y="164"/>
                    </a:cubicBezTo>
                    <a:lnTo>
                      <a:pt x="0" y="115"/>
                    </a:lnTo>
                    <a:cubicBezTo>
                      <a:pt x="8" y="110"/>
                      <a:pt x="14" y="100"/>
                      <a:pt x="14" y="9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2" name="Freeform 169"/>
              <p:cNvSpPr>
                <a:spLocks/>
              </p:cNvSpPr>
              <p:nvPr/>
            </p:nvSpPr>
            <p:spPr bwMode="auto">
              <a:xfrm>
                <a:off x="1119425"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3" name="Freeform 170"/>
              <p:cNvSpPr>
                <a:spLocks/>
              </p:cNvSpPr>
              <p:nvPr/>
            </p:nvSpPr>
            <p:spPr bwMode="auto">
              <a:xfrm>
                <a:off x="964019" y="4389955"/>
                <a:ext cx="146576" cy="252322"/>
              </a:xfrm>
              <a:custGeom>
                <a:avLst/>
                <a:gdLst>
                  <a:gd name="T0" fmla="*/ 19 w 125"/>
                  <a:gd name="T1" fmla="*/ 0 h 221"/>
                  <a:gd name="T2" fmla="*/ 19 w 125"/>
                  <a:gd name="T3" fmla="*/ 0 h 221"/>
                  <a:gd name="T4" fmla="*/ 44 w 125"/>
                  <a:gd name="T5" fmla="*/ 0 h 221"/>
                  <a:gd name="T6" fmla="*/ 63 w 125"/>
                  <a:gd name="T7" fmla="*/ 25 h 221"/>
                  <a:gd name="T8" fmla="*/ 82 w 125"/>
                  <a:gd name="T9" fmla="*/ 0 h 221"/>
                  <a:gd name="T10" fmla="*/ 106 w 125"/>
                  <a:gd name="T11" fmla="*/ 0 h 221"/>
                  <a:gd name="T12" fmla="*/ 125 w 125"/>
                  <a:gd name="T13" fmla="*/ 20 h 221"/>
                  <a:gd name="T14" fmla="*/ 125 w 125"/>
                  <a:gd name="T15" fmla="*/ 91 h 221"/>
                  <a:gd name="T16" fmla="*/ 106 w 125"/>
                  <a:gd name="T17" fmla="*/ 110 h 221"/>
                  <a:gd name="T18" fmla="*/ 100 w 125"/>
                  <a:gd name="T19" fmla="*/ 110 h 221"/>
                  <a:gd name="T20" fmla="*/ 100 w 125"/>
                  <a:gd name="T21" fmla="*/ 202 h 221"/>
                  <a:gd name="T22" fmla="*/ 81 w 125"/>
                  <a:gd name="T23" fmla="*/ 221 h 221"/>
                  <a:gd name="T24" fmla="*/ 63 w 125"/>
                  <a:gd name="T25" fmla="*/ 209 h 221"/>
                  <a:gd name="T26" fmla="*/ 45 w 125"/>
                  <a:gd name="T27" fmla="*/ 221 h 221"/>
                  <a:gd name="T28" fmla="*/ 26 w 125"/>
                  <a:gd name="T29" fmla="*/ 202 h 221"/>
                  <a:gd name="T30" fmla="*/ 26 w 125"/>
                  <a:gd name="T31" fmla="*/ 110 h 221"/>
                  <a:gd name="T32" fmla="*/ 19 w 125"/>
                  <a:gd name="T33" fmla="*/ 110 h 221"/>
                  <a:gd name="T34" fmla="*/ 0 w 125"/>
                  <a:gd name="T35" fmla="*/ 91 h 221"/>
                  <a:gd name="T36" fmla="*/ 0 w 125"/>
                  <a:gd name="T37" fmla="*/ 20 h 221"/>
                  <a:gd name="T38" fmla="*/ 19 w 125"/>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221">
                    <a:moveTo>
                      <a:pt x="19" y="0"/>
                    </a:moveTo>
                    <a:lnTo>
                      <a:pt x="19" y="0"/>
                    </a:lnTo>
                    <a:lnTo>
                      <a:pt x="44" y="0"/>
                    </a:lnTo>
                    <a:lnTo>
                      <a:pt x="63" y="25"/>
                    </a:lnTo>
                    <a:lnTo>
                      <a:pt x="82" y="0"/>
                    </a:lnTo>
                    <a:lnTo>
                      <a:pt x="106" y="0"/>
                    </a:lnTo>
                    <a:cubicBezTo>
                      <a:pt x="117" y="0"/>
                      <a:pt x="125" y="9"/>
                      <a:pt x="125" y="20"/>
                    </a:cubicBezTo>
                    <a:lnTo>
                      <a:pt x="125" y="91"/>
                    </a:lnTo>
                    <a:cubicBezTo>
                      <a:pt x="125" y="102"/>
                      <a:pt x="117" y="110"/>
                      <a:pt x="106" y="110"/>
                    </a:cubicBezTo>
                    <a:lnTo>
                      <a:pt x="100" y="110"/>
                    </a:lnTo>
                    <a:lnTo>
                      <a:pt x="100" y="202"/>
                    </a:lnTo>
                    <a:cubicBezTo>
                      <a:pt x="100" y="213"/>
                      <a:pt x="91" y="221"/>
                      <a:pt x="81" y="221"/>
                    </a:cubicBezTo>
                    <a:cubicBezTo>
                      <a:pt x="73" y="221"/>
                      <a:pt x="66" y="216"/>
                      <a:pt x="63" y="209"/>
                    </a:cubicBezTo>
                    <a:cubicBezTo>
                      <a:pt x="60" y="216"/>
                      <a:pt x="53" y="221"/>
                      <a:pt x="45" y="221"/>
                    </a:cubicBezTo>
                    <a:cubicBezTo>
                      <a:pt x="34" y="221"/>
                      <a:pt x="26" y="213"/>
                      <a:pt x="26" y="202"/>
                    </a:cubicBezTo>
                    <a:lnTo>
                      <a:pt x="26" y="110"/>
                    </a:lnTo>
                    <a:lnTo>
                      <a:pt x="19" y="110"/>
                    </a:lnTo>
                    <a:cubicBezTo>
                      <a:pt x="9" y="110"/>
                      <a:pt x="0" y="102"/>
                      <a:pt x="0" y="91"/>
                    </a:cubicBezTo>
                    <a:lnTo>
                      <a:pt x="0" y="20"/>
                    </a:lnTo>
                    <a:cubicBezTo>
                      <a:pt x="0" y="9"/>
                      <a:pt x="9" y="0"/>
                      <a:pt x="19"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4" name="Freeform 171"/>
              <p:cNvSpPr>
                <a:spLocks/>
              </p:cNvSpPr>
              <p:nvPr/>
            </p:nvSpPr>
            <p:spPr bwMode="auto">
              <a:xfrm>
                <a:off x="999338" y="4304131"/>
                <a:ext cx="74171" cy="72092"/>
              </a:xfrm>
              <a:custGeom>
                <a:avLst/>
                <a:gdLst>
                  <a:gd name="T0" fmla="*/ 32 w 63"/>
                  <a:gd name="T1" fmla="*/ 63 h 63"/>
                  <a:gd name="T2" fmla="*/ 32 w 63"/>
                  <a:gd name="T3" fmla="*/ 63 h 63"/>
                  <a:gd name="T4" fmla="*/ 0 w 63"/>
                  <a:gd name="T5" fmla="*/ 32 h 63"/>
                  <a:gd name="T6" fmla="*/ 32 w 63"/>
                  <a:gd name="T7" fmla="*/ 0 h 63"/>
                  <a:gd name="T8" fmla="*/ 63 w 63"/>
                  <a:gd name="T9" fmla="*/ 32 h 63"/>
                  <a:gd name="T10" fmla="*/ 32 w 63"/>
                  <a:gd name="T11" fmla="*/ 63 h 63"/>
                </a:gdLst>
                <a:ahLst/>
                <a:cxnLst>
                  <a:cxn ang="0">
                    <a:pos x="T0" y="T1"/>
                  </a:cxn>
                  <a:cxn ang="0">
                    <a:pos x="T2" y="T3"/>
                  </a:cxn>
                  <a:cxn ang="0">
                    <a:pos x="T4" y="T5"/>
                  </a:cxn>
                  <a:cxn ang="0">
                    <a:pos x="T6" y="T7"/>
                  </a:cxn>
                  <a:cxn ang="0">
                    <a:pos x="T8" y="T9"/>
                  </a:cxn>
                  <a:cxn ang="0">
                    <a:pos x="T10" y="T11"/>
                  </a:cxn>
                </a:cxnLst>
                <a:rect l="0" t="0" r="r" b="b"/>
                <a:pathLst>
                  <a:path w="63" h="63">
                    <a:moveTo>
                      <a:pt x="32" y="63"/>
                    </a:moveTo>
                    <a:lnTo>
                      <a:pt x="32" y="63"/>
                    </a:lnTo>
                    <a:cubicBezTo>
                      <a:pt x="16" y="63"/>
                      <a:pt x="0" y="50"/>
                      <a:pt x="0" y="32"/>
                    </a:cubicBezTo>
                    <a:cubicBezTo>
                      <a:pt x="0" y="14"/>
                      <a:pt x="14" y="0"/>
                      <a:pt x="32" y="0"/>
                    </a:cubicBezTo>
                    <a:cubicBezTo>
                      <a:pt x="49" y="0"/>
                      <a:pt x="63" y="14"/>
                      <a:pt x="63" y="32"/>
                    </a:cubicBezTo>
                    <a:cubicBezTo>
                      <a:pt x="63" y="50"/>
                      <a:pt x="48" y="63"/>
                      <a:pt x="32" y="63"/>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5" name="Freeform 172"/>
              <p:cNvSpPr>
                <a:spLocks/>
              </p:cNvSpPr>
              <p:nvPr/>
            </p:nvSpPr>
            <p:spPr bwMode="auto">
              <a:xfrm>
                <a:off x="847464" y="4149648"/>
                <a:ext cx="377919" cy="152767"/>
              </a:xfrm>
              <a:custGeom>
                <a:avLst/>
                <a:gdLst>
                  <a:gd name="T0" fmla="*/ 4 w 323"/>
                  <a:gd name="T1" fmla="*/ 79 h 134"/>
                  <a:gd name="T2" fmla="*/ 4 w 323"/>
                  <a:gd name="T3" fmla="*/ 79 h 134"/>
                  <a:gd name="T4" fmla="*/ 319 w 323"/>
                  <a:gd name="T5" fmla="*/ 79 h 134"/>
                  <a:gd name="T6" fmla="*/ 323 w 323"/>
                  <a:gd name="T7" fmla="*/ 88 h 134"/>
                  <a:gd name="T8" fmla="*/ 319 w 323"/>
                  <a:gd name="T9" fmla="*/ 96 h 134"/>
                  <a:gd name="T10" fmla="*/ 286 w 323"/>
                  <a:gd name="T11" fmla="*/ 130 h 134"/>
                  <a:gd name="T12" fmla="*/ 272 w 323"/>
                  <a:gd name="T13" fmla="*/ 131 h 134"/>
                  <a:gd name="T14" fmla="*/ 223 w 323"/>
                  <a:gd name="T15" fmla="*/ 101 h 134"/>
                  <a:gd name="T16" fmla="*/ 210 w 323"/>
                  <a:gd name="T17" fmla="*/ 82 h 134"/>
                  <a:gd name="T18" fmla="*/ 210 w 323"/>
                  <a:gd name="T19" fmla="*/ 65 h 134"/>
                  <a:gd name="T20" fmla="*/ 113 w 323"/>
                  <a:gd name="T21" fmla="*/ 65 h 134"/>
                  <a:gd name="T22" fmla="*/ 113 w 323"/>
                  <a:gd name="T23" fmla="*/ 82 h 134"/>
                  <a:gd name="T24" fmla="*/ 100 w 323"/>
                  <a:gd name="T25" fmla="*/ 101 h 134"/>
                  <a:gd name="T26" fmla="*/ 51 w 323"/>
                  <a:gd name="T27" fmla="*/ 131 h 134"/>
                  <a:gd name="T28" fmla="*/ 36 w 323"/>
                  <a:gd name="T29" fmla="*/ 130 h 134"/>
                  <a:gd name="T30" fmla="*/ 3 w 323"/>
                  <a:gd name="T31" fmla="*/ 96 h 134"/>
                  <a:gd name="T32" fmla="*/ 0 w 323"/>
                  <a:gd name="T33" fmla="*/ 88 h 134"/>
                  <a:gd name="T34" fmla="*/ 4 w 323"/>
                  <a:gd name="T35"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34">
                    <a:moveTo>
                      <a:pt x="4" y="79"/>
                    </a:moveTo>
                    <a:lnTo>
                      <a:pt x="4" y="79"/>
                    </a:lnTo>
                    <a:cubicBezTo>
                      <a:pt x="94" y="0"/>
                      <a:pt x="229" y="0"/>
                      <a:pt x="319" y="79"/>
                    </a:cubicBezTo>
                    <a:cubicBezTo>
                      <a:pt x="321" y="82"/>
                      <a:pt x="323" y="84"/>
                      <a:pt x="323" y="88"/>
                    </a:cubicBezTo>
                    <a:cubicBezTo>
                      <a:pt x="323" y="91"/>
                      <a:pt x="322" y="94"/>
                      <a:pt x="319" y="96"/>
                    </a:cubicBezTo>
                    <a:cubicBezTo>
                      <a:pt x="300" y="116"/>
                      <a:pt x="303" y="113"/>
                      <a:pt x="286" y="130"/>
                    </a:cubicBezTo>
                    <a:cubicBezTo>
                      <a:pt x="283" y="134"/>
                      <a:pt x="276" y="134"/>
                      <a:pt x="272" y="131"/>
                    </a:cubicBezTo>
                    <a:cubicBezTo>
                      <a:pt x="257" y="118"/>
                      <a:pt x="241" y="108"/>
                      <a:pt x="223" y="101"/>
                    </a:cubicBezTo>
                    <a:cubicBezTo>
                      <a:pt x="215" y="98"/>
                      <a:pt x="210" y="90"/>
                      <a:pt x="210" y="82"/>
                    </a:cubicBezTo>
                    <a:lnTo>
                      <a:pt x="210" y="65"/>
                    </a:lnTo>
                    <a:cubicBezTo>
                      <a:pt x="178" y="57"/>
                      <a:pt x="145" y="57"/>
                      <a:pt x="113" y="65"/>
                    </a:cubicBezTo>
                    <a:lnTo>
                      <a:pt x="113" y="82"/>
                    </a:lnTo>
                    <a:cubicBezTo>
                      <a:pt x="113" y="90"/>
                      <a:pt x="108" y="98"/>
                      <a:pt x="100" y="101"/>
                    </a:cubicBezTo>
                    <a:cubicBezTo>
                      <a:pt x="82" y="108"/>
                      <a:pt x="65" y="118"/>
                      <a:pt x="51" y="131"/>
                    </a:cubicBezTo>
                    <a:cubicBezTo>
                      <a:pt x="46" y="134"/>
                      <a:pt x="40" y="134"/>
                      <a:pt x="36" y="130"/>
                    </a:cubicBezTo>
                    <a:cubicBezTo>
                      <a:pt x="20" y="113"/>
                      <a:pt x="23" y="116"/>
                      <a:pt x="3" y="96"/>
                    </a:cubicBezTo>
                    <a:cubicBezTo>
                      <a:pt x="1" y="94"/>
                      <a:pt x="0" y="91"/>
                      <a:pt x="0" y="88"/>
                    </a:cubicBezTo>
                    <a:cubicBezTo>
                      <a:pt x="0" y="84"/>
                      <a:pt x="1" y="82"/>
                      <a:pt x="4" y="79"/>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grpSp>
        <p:grpSp>
          <p:nvGrpSpPr>
            <p:cNvPr id="557" name="Group 556"/>
            <p:cNvGrpSpPr/>
            <p:nvPr/>
          </p:nvGrpSpPr>
          <p:grpSpPr>
            <a:xfrm>
              <a:off x="1429568" y="4437187"/>
              <a:ext cx="1161344" cy="946836"/>
              <a:chOff x="1671272" y="4224598"/>
              <a:chExt cx="1161344" cy="946836"/>
            </a:xfrm>
            <a:solidFill>
              <a:srgbClr val="FFFFFF"/>
            </a:solidFill>
          </p:grpSpPr>
          <p:grpSp>
            <p:nvGrpSpPr>
              <p:cNvPr id="558" name="Group 557"/>
              <p:cNvGrpSpPr/>
              <p:nvPr/>
            </p:nvGrpSpPr>
            <p:grpSpPr>
              <a:xfrm>
                <a:off x="2055896" y="4224598"/>
                <a:ext cx="392096" cy="368617"/>
                <a:chOff x="5277860" y="3548824"/>
                <a:chExt cx="1413454" cy="1386878"/>
              </a:xfrm>
              <a:grpFill/>
            </p:grpSpPr>
            <p:sp>
              <p:nvSpPr>
                <p:cNvPr id="560" name="Man's Body"/>
                <p:cNvSpPr>
                  <a:spLocks/>
                </p:cNvSpPr>
                <p:nvPr/>
              </p:nvSpPr>
              <p:spPr bwMode="auto">
                <a:xfrm>
                  <a:off x="5392664" y="3677502"/>
                  <a:ext cx="492497" cy="598735"/>
                </a:xfrm>
                <a:custGeom>
                  <a:avLst/>
                  <a:gdLst>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25721 w 716749"/>
                    <a:gd name="connsiteY21" fmla="*/ 601673 h 871362"/>
                    <a:gd name="connsiteX22" fmla="*/ 189649 w 716749"/>
                    <a:gd name="connsiteY22" fmla="*/ 578809 h 871362"/>
                    <a:gd name="connsiteX23" fmla="*/ 348432 w 716749"/>
                    <a:gd name="connsiteY23" fmla="*/ 647569 h 871362"/>
                    <a:gd name="connsiteX24" fmla="*/ 434280 w 716749"/>
                    <a:gd name="connsiteY24" fmla="*/ 621574 h 871362"/>
                    <a:gd name="connsiteX25" fmla="*/ 433343 w 716749"/>
                    <a:gd name="connsiteY25" fmla="*/ 617114 h 871362"/>
                    <a:gd name="connsiteX26" fmla="*/ 447663 w 716749"/>
                    <a:gd name="connsiteY26" fmla="*/ 603030 h 871362"/>
                    <a:gd name="connsiteX27" fmla="*/ 353281 w 716749"/>
                    <a:gd name="connsiteY27" fmla="*/ 622524 h 871362"/>
                    <a:gd name="connsiteX28" fmla="*/ 228840 w 716749"/>
                    <a:gd name="connsiteY28" fmla="*/ 558317 h 871362"/>
                    <a:gd name="connsiteX29" fmla="*/ 257122 w 716749"/>
                    <a:gd name="connsiteY29" fmla="*/ 499120 h 871362"/>
                    <a:gd name="connsiteX30" fmla="*/ 349093 w 716749"/>
                    <a:gd name="connsiteY30" fmla="*/ 167 h 871362"/>
                    <a:gd name="connsiteX31" fmla="*/ 475948 w 716749"/>
                    <a:gd name="connsiteY31" fmla="*/ 42250 h 871362"/>
                    <a:gd name="connsiteX32" fmla="*/ 523135 w 716749"/>
                    <a:gd name="connsiteY32" fmla="*/ 125796 h 871362"/>
                    <a:gd name="connsiteX33" fmla="*/ 517697 w 716749"/>
                    <a:gd name="connsiteY33" fmla="*/ 186030 h 871362"/>
                    <a:gd name="connsiteX34" fmla="*/ 504770 w 716749"/>
                    <a:gd name="connsiteY34" fmla="*/ 213819 h 871362"/>
                    <a:gd name="connsiteX35" fmla="*/ 504770 w 716749"/>
                    <a:gd name="connsiteY35" fmla="*/ 254364 h 871362"/>
                    <a:gd name="connsiteX36" fmla="*/ 523353 w 716749"/>
                    <a:gd name="connsiteY36" fmla="*/ 269398 h 871362"/>
                    <a:gd name="connsiteX37" fmla="*/ 503558 w 716749"/>
                    <a:gd name="connsiteY37" fmla="*/ 358232 h 871362"/>
                    <a:gd name="connsiteX38" fmla="*/ 492246 w 716749"/>
                    <a:gd name="connsiteY38" fmla="*/ 365977 h 871362"/>
                    <a:gd name="connsiteX39" fmla="*/ 444576 w 716749"/>
                    <a:gd name="connsiteY39" fmla="*/ 473034 h 871362"/>
                    <a:gd name="connsiteX40" fmla="*/ 356911 w 716749"/>
                    <a:gd name="connsiteY40" fmla="*/ 522690 h 871362"/>
                    <a:gd name="connsiteX41" fmla="*/ 262783 w 716749"/>
                    <a:gd name="connsiteY41" fmla="*/ 460734 h 871362"/>
                    <a:gd name="connsiteX42" fmla="*/ 221576 w 716749"/>
                    <a:gd name="connsiteY42" fmla="*/ 361421 h 871362"/>
                    <a:gd name="connsiteX43" fmla="*/ 188449 w 716749"/>
                    <a:gd name="connsiteY43" fmla="*/ 283520 h 871362"/>
                    <a:gd name="connsiteX44" fmla="*/ 201376 w 716749"/>
                    <a:gd name="connsiteY44" fmla="*/ 261653 h 871362"/>
                    <a:gd name="connsiteX45" fmla="*/ 173905 w 716749"/>
                    <a:gd name="connsiteY45" fmla="*/ 181930 h 871362"/>
                    <a:gd name="connsiteX46" fmla="*/ 283790 w 716749"/>
                    <a:gd name="connsiteY46" fmla="*/ 17472 h 871362"/>
                    <a:gd name="connsiteX47" fmla="*/ 349093 w 716749"/>
                    <a:gd name="connsiteY47"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47663 w 716749"/>
                    <a:gd name="connsiteY24" fmla="*/ 603030 h 871362"/>
                    <a:gd name="connsiteX25" fmla="*/ 353281 w 716749"/>
                    <a:gd name="connsiteY25" fmla="*/ 622524 h 871362"/>
                    <a:gd name="connsiteX26" fmla="*/ 228840 w 716749"/>
                    <a:gd name="connsiteY26" fmla="*/ 558317 h 871362"/>
                    <a:gd name="connsiteX27" fmla="*/ 257122 w 716749"/>
                    <a:gd name="connsiteY27" fmla="*/ 499120 h 871362"/>
                    <a:gd name="connsiteX28" fmla="*/ 349093 w 716749"/>
                    <a:gd name="connsiteY28" fmla="*/ 167 h 871362"/>
                    <a:gd name="connsiteX29" fmla="*/ 475948 w 716749"/>
                    <a:gd name="connsiteY29" fmla="*/ 42250 h 871362"/>
                    <a:gd name="connsiteX30" fmla="*/ 523135 w 716749"/>
                    <a:gd name="connsiteY30" fmla="*/ 125796 h 871362"/>
                    <a:gd name="connsiteX31" fmla="*/ 517697 w 716749"/>
                    <a:gd name="connsiteY31" fmla="*/ 186030 h 871362"/>
                    <a:gd name="connsiteX32" fmla="*/ 504770 w 716749"/>
                    <a:gd name="connsiteY32" fmla="*/ 213819 h 871362"/>
                    <a:gd name="connsiteX33" fmla="*/ 504770 w 716749"/>
                    <a:gd name="connsiteY33" fmla="*/ 254364 h 871362"/>
                    <a:gd name="connsiteX34" fmla="*/ 523353 w 716749"/>
                    <a:gd name="connsiteY34" fmla="*/ 269398 h 871362"/>
                    <a:gd name="connsiteX35" fmla="*/ 503558 w 716749"/>
                    <a:gd name="connsiteY35" fmla="*/ 358232 h 871362"/>
                    <a:gd name="connsiteX36" fmla="*/ 492246 w 716749"/>
                    <a:gd name="connsiteY36" fmla="*/ 365977 h 871362"/>
                    <a:gd name="connsiteX37" fmla="*/ 444576 w 716749"/>
                    <a:gd name="connsiteY37" fmla="*/ 473034 h 871362"/>
                    <a:gd name="connsiteX38" fmla="*/ 356911 w 716749"/>
                    <a:gd name="connsiteY38" fmla="*/ 522690 h 871362"/>
                    <a:gd name="connsiteX39" fmla="*/ 262783 w 716749"/>
                    <a:gd name="connsiteY39" fmla="*/ 460734 h 871362"/>
                    <a:gd name="connsiteX40" fmla="*/ 221576 w 716749"/>
                    <a:gd name="connsiteY40" fmla="*/ 361421 h 871362"/>
                    <a:gd name="connsiteX41" fmla="*/ 188449 w 716749"/>
                    <a:gd name="connsiteY41" fmla="*/ 283520 h 871362"/>
                    <a:gd name="connsiteX42" fmla="*/ 201376 w 716749"/>
                    <a:gd name="connsiteY42" fmla="*/ 261653 h 871362"/>
                    <a:gd name="connsiteX43" fmla="*/ 173905 w 716749"/>
                    <a:gd name="connsiteY43" fmla="*/ 181930 h 871362"/>
                    <a:gd name="connsiteX44" fmla="*/ 283790 w 716749"/>
                    <a:gd name="connsiteY44" fmla="*/ 17472 h 871362"/>
                    <a:gd name="connsiteX45" fmla="*/ 349093 w 716749"/>
                    <a:gd name="connsiteY45" fmla="*/ 167 h 87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1" y="254367"/>
                        <a:pt x="523353" y="255742"/>
                        <a:pt x="523353" y="269398"/>
                      </a:cubicBezTo>
                      <a:cubicBezTo>
                        <a:pt x="523353" y="283062"/>
                        <a:pt x="503565" y="358204"/>
                        <a:pt x="503558" y="358232"/>
                      </a:cubicBezTo>
                      <a:cubicBezTo>
                        <a:pt x="503542" y="358258"/>
                        <a:pt x="498297"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7" y="261601"/>
                        <a:pt x="175925" y="191494"/>
                        <a:pt x="173905" y="181930"/>
                      </a:cubicBezTo>
                      <a:cubicBezTo>
                        <a:pt x="172289" y="172819"/>
                        <a:pt x="155322" y="11550"/>
                        <a:pt x="283790" y="17472"/>
                      </a:cubicBezTo>
                      <a:cubicBezTo>
                        <a:pt x="302575" y="4488"/>
                        <a:pt x="325167" y="-1064"/>
                        <a:pt x="34909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a:extLst/>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1" name="Rectangle 560"/>
                <p:cNvSpPr/>
                <p:nvPr/>
              </p:nvSpPr>
              <p:spPr>
                <a:xfrm>
                  <a:off x="5962667" y="3904245"/>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2" name="Rounded Rectangle 581"/>
                <p:cNvSpPr/>
                <p:nvPr/>
              </p:nvSpPr>
              <p:spPr>
                <a:xfrm>
                  <a:off x="5277860" y="3548824"/>
                  <a:ext cx="1413454" cy="1386878"/>
                </a:xfrm>
                <a:custGeom>
                  <a:avLst/>
                  <a:gdLst/>
                  <a:ahLst/>
                  <a:cxnLst/>
                  <a:rect l="l" t="t" r="r" b="b"/>
                  <a:pathLst>
                    <a:path w="1413454" h="1386878">
                      <a:moveTo>
                        <a:pt x="145143" y="44720"/>
                      </a:moveTo>
                      <a:cubicBezTo>
                        <a:pt x="90155" y="44720"/>
                        <a:pt x="45578" y="89297"/>
                        <a:pt x="45578" y="144285"/>
                      </a:cubicBezTo>
                      <a:lnTo>
                        <a:pt x="45578" y="1242592"/>
                      </a:lnTo>
                      <a:cubicBezTo>
                        <a:pt x="45578" y="1297580"/>
                        <a:pt x="90155" y="1342157"/>
                        <a:pt x="145143" y="1342157"/>
                      </a:cubicBezTo>
                      <a:lnTo>
                        <a:pt x="1268310" y="1342157"/>
                      </a:lnTo>
                      <a:cubicBezTo>
                        <a:pt x="1323298" y="1342157"/>
                        <a:pt x="1367875" y="1297580"/>
                        <a:pt x="1367875" y="1242592"/>
                      </a:cubicBezTo>
                      <a:lnTo>
                        <a:pt x="1367875" y="144285"/>
                      </a:lnTo>
                      <a:cubicBezTo>
                        <a:pt x="1367875" y="89297"/>
                        <a:pt x="1323298" y="44720"/>
                        <a:pt x="1268310" y="44720"/>
                      </a:cubicBezTo>
                      <a:close/>
                      <a:moveTo>
                        <a:pt x="144527" y="0"/>
                      </a:moveTo>
                      <a:lnTo>
                        <a:pt x="1268927" y="0"/>
                      </a:lnTo>
                      <a:cubicBezTo>
                        <a:pt x="1348747" y="0"/>
                        <a:pt x="1413454" y="64707"/>
                        <a:pt x="1413454" y="144527"/>
                      </a:cubicBezTo>
                      <a:lnTo>
                        <a:pt x="1413454" y="1242351"/>
                      </a:lnTo>
                      <a:cubicBezTo>
                        <a:pt x="1413454" y="1322171"/>
                        <a:pt x="1348747" y="1386878"/>
                        <a:pt x="1268927" y="1386878"/>
                      </a:cubicBezTo>
                      <a:lnTo>
                        <a:pt x="144527" y="1386878"/>
                      </a:lnTo>
                      <a:cubicBezTo>
                        <a:pt x="64707" y="1386878"/>
                        <a:pt x="0" y="1322171"/>
                        <a:pt x="0" y="1242351"/>
                      </a:cubicBezTo>
                      <a:lnTo>
                        <a:pt x="0" y="144527"/>
                      </a:lnTo>
                      <a:cubicBezTo>
                        <a:pt x="0" y="64707"/>
                        <a:pt x="64707" y="0"/>
                        <a:pt x="144527" y="0"/>
                      </a:cubicBezTo>
                      <a:close/>
                    </a:path>
                  </a:pathLst>
                </a:custGeom>
                <a:grpFill/>
                <a:ln w="38100">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3" name="Rectangle 562"/>
                <p:cNvSpPr/>
                <p:nvPr/>
              </p:nvSpPr>
              <p:spPr>
                <a:xfrm>
                  <a:off x="5962667" y="4202921"/>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4" name="Rectangle 563"/>
                <p:cNvSpPr/>
                <p:nvPr/>
              </p:nvSpPr>
              <p:spPr>
                <a:xfrm>
                  <a:off x="5962667" y="4053583"/>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5" name="Rectangle 564"/>
                <p:cNvSpPr/>
                <p:nvPr/>
              </p:nvSpPr>
              <p:spPr>
                <a:xfrm>
                  <a:off x="5395465" y="4352259"/>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6" name="Rectangle 565"/>
                <p:cNvSpPr/>
                <p:nvPr/>
              </p:nvSpPr>
              <p:spPr>
                <a:xfrm>
                  <a:off x="5395465" y="4501597"/>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7" name="Rectangle 566"/>
                <p:cNvSpPr/>
                <p:nvPr/>
              </p:nvSpPr>
              <p:spPr>
                <a:xfrm>
                  <a:off x="5395465" y="4650933"/>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grpSp>
          <p:sp>
            <p:nvSpPr>
              <p:cNvPr id="559" name="Rectangle 558"/>
              <p:cNvSpPr/>
              <p:nvPr/>
            </p:nvSpPr>
            <p:spPr>
              <a:xfrm>
                <a:off x="1671272" y="4740193"/>
                <a:ext cx="1161344" cy="431241"/>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System</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check</a:t>
                </a:r>
              </a:p>
            </p:txBody>
          </p:sp>
        </p:grpSp>
      </p:grpSp>
      <p:grpSp>
        <p:nvGrpSpPr>
          <p:cNvPr id="576" name="Group 575"/>
          <p:cNvGrpSpPr/>
          <p:nvPr/>
        </p:nvGrpSpPr>
        <p:grpSpPr>
          <a:xfrm>
            <a:off x="2616874" y="1959979"/>
            <a:ext cx="3279776" cy="2626177"/>
            <a:chOff x="2564931" y="1895727"/>
            <a:chExt cx="3215759" cy="2574917"/>
          </a:xfrm>
        </p:grpSpPr>
        <p:sp>
          <p:nvSpPr>
            <p:cNvPr id="577" name="Rectangle 576"/>
            <p:cNvSpPr/>
            <p:nvPr/>
          </p:nvSpPr>
          <p:spPr>
            <a:xfrm>
              <a:off x="4017321" y="4078399"/>
              <a:ext cx="1486538"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PERIMETER</a:t>
              </a:r>
            </a:p>
          </p:txBody>
        </p:sp>
        <p:grpSp>
          <p:nvGrpSpPr>
            <p:cNvPr id="578" name="Group 577"/>
            <p:cNvGrpSpPr/>
            <p:nvPr/>
          </p:nvGrpSpPr>
          <p:grpSpPr>
            <a:xfrm>
              <a:off x="4545816" y="2563647"/>
              <a:ext cx="1234874" cy="815864"/>
              <a:chOff x="4431792" y="2219944"/>
              <a:chExt cx="1234874" cy="815864"/>
            </a:xfrm>
          </p:grpSpPr>
          <p:sp>
            <p:nvSpPr>
              <p:cNvPr id="588" name="Rectangle 587">
                <a:extLst/>
              </p:cNvPr>
              <p:cNvSpPr/>
              <p:nvPr/>
            </p:nvSpPr>
            <p:spPr bwMode="auto">
              <a:xfrm>
                <a:off x="4769550" y="2219944"/>
                <a:ext cx="559358" cy="35334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89" name="Rectangle 588">
                <a:extLst/>
              </p:cNvPr>
              <p:cNvSpPr/>
              <p:nvPr/>
            </p:nvSpPr>
            <p:spPr bwMode="auto">
              <a:xfrm>
                <a:off x="5120010" y="2374424"/>
                <a:ext cx="89528" cy="19886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90" name="TextBox 110"/>
              <p:cNvSpPr txBox="1">
                <a:spLocks noChangeArrowheads="1"/>
              </p:cNvSpPr>
              <p:nvPr/>
            </p:nvSpPr>
            <p:spPr bwMode="auto">
              <a:xfrm>
                <a:off x="5036774" y="2246992"/>
                <a:ext cx="279857" cy="326293"/>
              </a:xfrm>
              <a:prstGeom prst="rect">
                <a:avLst/>
              </a:prstGeom>
              <a:noFill/>
              <a:ln w="9525">
                <a:solidFill>
                  <a:srgbClr val="FFFFFF"/>
                </a:solidFill>
                <a:miter lim="800000"/>
                <a:headEnd/>
                <a:tailEnd/>
              </a:ln>
              <a:extLst/>
            </p:spPr>
            <p:txBody>
              <a:bodyPr wrap="square">
                <a:no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endParaRPr lang="en-US" altLang="en-US" sz="918" kern="0">
                  <a:solidFill>
                    <a:srgbClr val="FFFFFF"/>
                  </a:solidFill>
                  <a:latin typeface="Segoe UI Light"/>
                </a:endParaRPr>
              </a:p>
            </p:txBody>
          </p:sp>
          <p:cxnSp>
            <p:nvCxnSpPr>
              <p:cNvPr id="591" name="Straight Arrow Connector 590">
                <a:extLst/>
              </p:cNvPr>
              <p:cNvCxnSpPr/>
              <p:nvPr/>
            </p:nvCxnSpPr>
            <p:spPr bwMode="auto">
              <a:xfrm>
                <a:off x="4827705" y="2314680"/>
                <a:ext cx="250219" cy="59743"/>
              </a:xfrm>
              <a:prstGeom prst="straightConnector1">
                <a:avLst/>
              </a:prstGeom>
              <a:noFill/>
              <a:ln w="9525" cap="flat" cmpd="sng" algn="ctr">
                <a:solidFill>
                  <a:srgbClr val="FFFFFF"/>
                </a:solidFill>
                <a:prstDash val="solid"/>
                <a:tailEnd type="triangle"/>
              </a:ln>
              <a:effectLst/>
            </p:spPr>
          </p:cxnSp>
          <p:sp>
            <p:nvSpPr>
              <p:cNvPr id="592" name="TextBox 21"/>
              <p:cNvSpPr txBox="1">
                <a:spLocks noChangeArrowheads="1"/>
              </p:cNvSpPr>
              <p:nvPr/>
            </p:nvSpPr>
            <p:spPr bwMode="auto">
              <a:xfrm>
                <a:off x="4431792" y="2699624"/>
                <a:ext cx="123487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One d</a:t>
                </a:r>
                <a:r>
                  <a:rPr lang="en-US" altLang="en-US" sz="1224" kern="0" err="1">
                    <a:solidFill>
                      <a:srgbClr val="FFFFFF"/>
                    </a:solidFill>
                    <a:latin typeface="Segoe UI"/>
                    <a:cs typeface="Segoe UI" panose="020B0502040204020203" pitchFamily="34" charset="0"/>
                  </a:rPr>
                  <a:t>efined</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access point</a:t>
                </a:r>
              </a:p>
            </p:txBody>
          </p:sp>
        </p:grpSp>
        <p:grpSp>
          <p:nvGrpSpPr>
            <p:cNvPr id="579" name="Group 578"/>
            <p:cNvGrpSpPr/>
            <p:nvPr/>
          </p:nvGrpSpPr>
          <p:grpSpPr>
            <a:xfrm>
              <a:off x="2564931" y="2977072"/>
              <a:ext cx="1455150" cy="862592"/>
              <a:chOff x="2946189" y="3393280"/>
              <a:chExt cx="1455150" cy="862592"/>
            </a:xfrm>
          </p:grpSpPr>
          <p:sp>
            <p:nvSpPr>
              <p:cNvPr id="584" name="Freeform 7"/>
              <p:cNvSpPr>
                <a:spLocks/>
              </p:cNvSpPr>
              <p:nvPr/>
            </p:nvSpPr>
            <p:spPr bwMode="auto">
              <a:xfrm>
                <a:off x="3856790" y="3609015"/>
                <a:ext cx="110084" cy="751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5" name="Freeform 9"/>
              <p:cNvSpPr>
                <a:spLocks/>
              </p:cNvSpPr>
              <p:nvPr/>
            </p:nvSpPr>
            <p:spPr bwMode="auto">
              <a:xfrm>
                <a:off x="3497214" y="3393280"/>
                <a:ext cx="423876" cy="437206"/>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6" name="Freeform 13"/>
              <p:cNvSpPr>
                <a:spLocks/>
              </p:cNvSpPr>
              <p:nvPr/>
            </p:nvSpPr>
            <p:spPr bwMode="auto">
              <a:xfrm>
                <a:off x="3652568" y="3529262"/>
                <a:ext cx="57100" cy="63688"/>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7" name="TextBox 20"/>
              <p:cNvSpPr txBox="1">
                <a:spLocks noChangeArrowheads="1"/>
              </p:cNvSpPr>
              <p:nvPr/>
            </p:nvSpPr>
            <p:spPr bwMode="auto">
              <a:xfrm>
                <a:off x="2946189" y="3917420"/>
                <a:ext cx="1455150" cy="338452"/>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Video</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coverage</a:t>
                </a:r>
              </a:p>
            </p:txBody>
          </p:sp>
        </p:grpSp>
        <p:grpSp>
          <p:nvGrpSpPr>
            <p:cNvPr id="580" name="Group 579"/>
            <p:cNvGrpSpPr/>
            <p:nvPr/>
          </p:nvGrpSpPr>
          <p:grpSpPr>
            <a:xfrm>
              <a:off x="3550200" y="1895727"/>
              <a:ext cx="905204" cy="848233"/>
              <a:chOff x="2002588" y="2187575"/>
              <a:chExt cx="905204" cy="848233"/>
            </a:xfrm>
          </p:grpSpPr>
          <p:sp>
            <p:nvSpPr>
              <p:cNvPr id="581" name="Freeform: Shape 315">
                <a:extLst/>
              </p:cNvPr>
              <p:cNvSpPr/>
              <p:nvPr/>
            </p:nvSpPr>
            <p:spPr bwMode="auto">
              <a:xfrm>
                <a:off x="2183721" y="2187575"/>
                <a:ext cx="418021" cy="418078"/>
              </a:xfrm>
              <a:custGeom>
                <a:avLst/>
                <a:gdLst>
                  <a:gd name="connsiteX0" fmla="*/ 87613 w 1632856"/>
                  <a:gd name="connsiteY0" fmla="*/ 887143 h 1633083"/>
                  <a:gd name="connsiteX1" fmla="*/ 980815 w 1632856"/>
                  <a:gd name="connsiteY1" fmla="*/ 887143 h 1633083"/>
                  <a:gd name="connsiteX2" fmla="*/ 980815 w 1632856"/>
                  <a:gd name="connsiteY2" fmla="*/ 1545395 h 1633083"/>
                  <a:gd name="connsiteX3" fmla="*/ 87613 w 1632856"/>
                  <a:gd name="connsiteY3" fmla="*/ 1545395 h 1633083"/>
                  <a:gd name="connsiteX4" fmla="*/ 0 w 1632856"/>
                  <a:gd name="connsiteY4" fmla="*/ 0 h 1633083"/>
                  <a:gd name="connsiteX5" fmla="*/ 1632856 w 1632856"/>
                  <a:gd name="connsiteY5" fmla="*/ 0 h 1633083"/>
                  <a:gd name="connsiteX6" fmla="*/ 1632856 w 1632856"/>
                  <a:gd name="connsiteY6" fmla="*/ 1633083 h 1633083"/>
                  <a:gd name="connsiteX7" fmla="*/ 1068428 w 1632856"/>
                  <a:gd name="connsiteY7" fmla="*/ 1633083 h 1633083"/>
                  <a:gd name="connsiteX8" fmla="*/ 1068428 w 1632856"/>
                  <a:gd name="connsiteY8" fmla="*/ 564506 h 1633083"/>
                  <a:gd name="connsiteX9" fmla="*/ 0 w 1632856"/>
                  <a:gd name="connsiteY9" fmla="*/ 564506 h 163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2856" h="1633083">
                    <a:moveTo>
                      <a:pt x="87613" y="887143"/>
                    </a:moveTo>
                    <a:lnTo>
                      <a:pt x="980815" y="887143"/>
                    </a:lnTo>
                    <a:lnTo>
                      <a:pt x="980815" y="1545395"/>
                    </a:lnTo>
                    <a:lnTo>
                      <a:pt x="87613" y="1545395"/>
                    </a:lnTo>
                    <a:close/>
                    <a:moveTo>
                      <a:pt x="0" y="0"/>
                    </a:moveTo>
                    <a:lnTo>
                      <a:pt x="1632856" y="0"/>
                    </a:lnTo>
                    <a:lnTo>
                      <a:pt x="1632856" y="1633083"/>
                    </a:lnTo>
                    <a:lnTo>
                      <a:pt x="1068428" y="1633083"/>
                    </a:lnTo>
                    <a:lnTo>
                      <a:pt x="1068428" y="564506"/>
                    </a:lnTo>
                    <a:lnTo>
                      <a:pt x="0" y="564506"/>
                    </a:lnTo>
                    <a:close/>
                  </a:path>
                </a:pathLst>
              </a:custGeom>
              <a:noFill/>
              <a:ln w="9525" cap="flat" cmpd="sng" algn="ctr">
                <a:solidFill>
                  <a:srgbClr val="FFFFFF"/>
                </a:solidFill>
                <a:prstDash val="dash"/>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2" name="Freeform: Shape 316">
                <a:extLst/>
              </p:cNvPr>
              <p:cNvSpPr/>
              <p:nvPr/>
            </p:nvSpPr>
            <p:spPr bwMode="auto">
              <a:xfrm>
                <a:off x="2183721" y="2204033"/>
                <a:ext cx="397804" cy="401620"/>
              </a:xfrm>
              <a:custGeom>
                <a:avLst/>
                <a:gdLst>
                  <a:gd name="connsiteX0" fmla="*/ 87613 w 1553886"/>
                  <a:gd name="connsiteY0" fmla="*/ 822854 h 1568794"/>
                  <a:gd name="connsiteX1" fmla="*/ 87613 w 1553886"/>
                  <a:gd name="connsiteY1" fmla="*/ 1481106 h 1568794"/>
                  <a:gd name="connsiteX2" fmla="*/ 980815 w 1553886"/>
                  <a:gd name="connsiteY2" fmla="*/ 1481106 h 1568794"/>
                  <a:gd name="connsiteX3" fmla="*/ 980815 w 1553886"/>
                  <a:gd name="connsiteY3" fmla="*/ 822854 h 1568794"/>
                  <a:gd name="connsiteX4" fmla="*/ 1553530 w 1553886"/>
                  <a:gd name="connsiteY4" fmla="*/ 0 h 1568794"/>
                  <a:gd name="connsiteX5" fmla="*/ 1553886 w 1553886"/>
                  <a:gd name="connsiteY5" fmla="*/ 128934 h 1568794"/>
                  <a:gd name="connsiteX6" fmla="*/ 1521563 w 1553886"/>
                  <a:gd name="connsiteY6" fmla="*/ 96789 h 1568794"/>
                  <a:gd name="connsiteX7" fmla="*/ 1068428 w 1553886"/>
                  <a:gd name="connsiteY7" fmla="*/ 552433 h 1568794"/>
                  <a:gd name="connsiteX8" fmla="*/ 1068428 w 1553886"/>
                  <a:gd name="connsiteY8" fmla="*/ 1568794 h 1568794"/>
                  <a:gd name="connsiteX9" fmla="*/ 0 w 1553886"/>
                  <a:gd name="connsiteY9" fmla="*/ 1568794 h 1568794"/>
                  <a:gd name="connsiteX10" fmla="*/ 0 w 1553886"/>
                  <a:gd name="connsiteY10" fmla="*/ 500217 h 1568794"/>
                  <a:gd name="connsiteX11" fmla="*/ 991776 w 1553886"/>
                  <a:gd name="connsiteY11" fmla="*/ 500217 h 1568794"/>
                  <a:gd name="connsiteX12" fmla="*/ 1456918 w 1553886"/>
                  <a:gd name="connsiteY12" fmla="*/ 32500 h 1568794"/>
                  <a:gd name="connsiteX13" fmla="*/ 1424596 w 1553886"/>
                  <a:gd name="connsiteY13" fmla="*/ 355 h 15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3886" h="1568794">
                    <a:moveTo>
                      <a:pt x="87613" y="822854"/>
                    </a:moveTo>
                    <a:lnTo>
                      <a:pt x="87613" y="1481106"/>
                    </a:lnTo>
                    <a:lnTo>
                      <a:pt x="980815" y="1481106"/>
                    </a:lnTo>
                    <a:lnTo>
                      <a:pt x="980815" y="822854"/>
                    </a:lnTo>
                    <a:close/>
                    <a:moveTo>
                      <a:pt x="1553530" y="0"/>
                    </a:moveTo>
                    <a:lnTo>
                      <a:pt x="1553886" y="128934"/>
                    </a:lnTo>
                    <a:lnTo>
                      <a:pt x="1521563" y="96789"/>
                    </a:lnTo>
                    <a:lnTo>
                      <a:pt x="1068428" y="552433"/>
                    </a:lnTo>
                    <a:lnTo>
                      <a:pt x="1068428" y="1568794"/>
                    </a:lnTo>
                    <a:lnTo>
                      <a:pt x="0" y="1568794"/>
                    </a:lnTo>
                    <a:lnTo>
                      <a:pt x="0" y="500217"/>
                    </a:lnTo>
                    <a:lnTo>
                      <a:pt x="991776" y="500217"/>
                    </a:lnTo>
                    <a:lnTo>
                      <a:pt x="1456918" y="32500"/>
                    </a:lnTo>
                    <a:lnTo>
                      <a:pt x="1424596" y="355"/>
                    </a:lnTo>
                    <a:close/>
                  </a:path>
                </a:pathLst>
              </a:custGeom>
              <a:noFill/>
              <a:ln w="9525" cap="flat" cmpd="sng" algn="ctr">
                <a:solidFill>
                  <a:srgbClr val="FFFFFF"/>
                </a:solidFill>
                <a:prstDash val="solid"/>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3" name="TextBox 18"/>
              <p:cNvSpPr txBox="1">
                <a:spLocks noChangeArrowheads="1"/>
              </p:cNvSpPr>
              <p:nvPr/>
            </p:nvSpPr>
            <p:spPr bwMode="auto">
              <a:xfrm>
                <a:off x="2002588" y="2699624"/>
                <a:ext cx="90520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Perimeter</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fencing</a:t>
                </a:r>
              </a:p>
            </p:txBody>
          </p:sp>
        </p:grpSp>
      </p:grpSp>
      <p:grpSp>
        <p:nvGrpSpPr>
          <p:cNvPr id="593" name="Group 592"/>
          <p:cNvGrpSpPr/>
          <p:nvPr/>
        </p:nvGrpSpPr>
        <p:grpSpPr>
          <a:xfrm>
            <a:off x="6446513" y="1662363"/>
            <a:ext cx="3180652" cy="2911713"/>
            <a:chOff x="6495581" y="1615764"/>
            <a:chExt cx="3118569" cy="2854880"/>
          </a:xfrm>
        </p:grpSpPr>
        <p:sp>
          <p:nvSpPr>
            <p:cNvPr id="594" name="Rectangle 593"/>
            <p:cNvSpPr/>
            <p:nvPr/>
          </p:nvSpPr>
          <p:spPr>
            <a:xfrm>
              <a:off x="6790417" y="4078399"/>
              <a:ext cx="1318617"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BUILDING</a:t>
              </a:r>
            </a:p>
          </p:txBody>
        </p:sp>
        <p:grpSp>
          <p:nvGrpSpPr>
            <p:cNvPr id="595" name="Group 594"/>
            <p:cNvGrpSpPr/>
            <p:nvPr/>
          </p:nvGrpSpPr>
          <p:grpSpPr>
            <a:xfrm>
              <a:off x="7508798" y="1615764"/>
              <a:ext cx="1532110" cy="982600"/>
              <a:chOff x="6339415" y="3483005"/>
              <a:chExt cx="1532110" cy="982600"/>
            </a:xfrm>
            <a:solidFill>
              <a:srgbClr val="FFFFFF"/>
            </a:solidFill>
          </p:grpSpPr>
          <p:sp>
            <p:nvSpPr>
              <p:cNvPr id="807" name="Rectangle 806"/>
              <p:cNvSpPr/>
              <p:nvPr/>
            </p:nvSpPr>
            <p:spPr>
              <a:xfrm>
                <a:off x="6339415" y="4003940"/>
                <a:ext cx="1532110" cy="461665"/>
              </a:xfrm>
              <a:prstGeom prst="rect">
                <a:avLst/>
              </a:prstGeom>
              <a:no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Two-factor authentication with biometrics</a:t>
                </a:r>
              </a:p>
            </p:txBody>
          </p:sp>
          <p:sp>
            <p:nvSpPr>
              <p:cNvPr id="808" name="Freeform 164"/>
              <p:cNvSpPr>
                <a:spLocks noEditPoints="1"/>
              </p:cNvSpPr>
              <p:nvPr/>
            </p:nvSpPr>
            <p:spPr bwMode="black">
              <a:xfrm>
                <a:off x="6961154" y="3483005"/>
                <a:ext cx="324259" cy="403181"/>
              </a:xfrm>
              <a:custGeom>
                <a:avLst/>
                <a:gdLst>
                  <a:gd name="T0" fmla="*/ 346370 w 288"/>
                  <a:gd name="T1" fmla="*/ 585015 h 399"/>
                  <a:gd name="T2" fmla="*/ 304053 w 288"/>
                  <a:gd name="T3" fmla="*/ 548941 h 399"/>
                  <a:gd name="T4" fmla="*/ 214718 w 288"/>
                  <a:gd name="T5" fmla="*/ 235261 h 399"/>
                  <a:gd name="T6" fmla="*/ 258602 w 288"/>
                  <a:gd name="T7" fmla="*/ 624225 h 399"/>
                  <a:gd name="T8" fmla="*/ 147325 w 288"/>
                  <a:gd name="T9" fmla="*/ 509731 h 399"/>
                  <a:gd name="T10" fmla="*/ 300919 w 288"/>
                  <a:gd name="T11" fmla="*/ 421901 h 399"/>
                  <a:gd name="T12" fmla="*/ 349504 w 288"/>
                  <a:gd name="T13" fmla="*/ 581878 h 399"/>
                  <a:gd name="T14" fmla="*/ 211583 w 288"/>
                  <a:gd name="T15" fmla="*/ 266629 h 399"/>
                  <a:gd name="T16" fmla="*/ 280544 w 288"/>
                  <a:gd name="T17" fmla="*/ 619519 h 399"/>
                  <a:gd name="T18" fmla="*/ 211583 w 288"/>
                  <a:gd name="T19" fmla="*/ 508163 h 399"/>
                  <a:gd name="T20" fmla="*/ 241362 w 288"/>
                  <a:gd name="T21" fmla="*/ 483068 h 399"/>
                  <a:gd name="T22" fmla="*/ 325995 w 288"/>
                  <a:gd name="T23" fmla="*/ 599130 h 399"/>
                  <a:gd name="T24" fmla="*/ 133219 w 288"/>
                  <a:gd name="T25" fmla="*/ 595993 h 399"/>
                  <a:gd name="T26" fmla="*/ 224122 w 288"/>
                  <a:gd name="T27" fmla="*/ 128609 h 399"/>
                  <a:gd name="T28" fmla="*/ 357341 w 288"/>
                  <a:gd name="T29" fmla="*/ 451700 h 399"/>
                  <a:gd name="T30" fmla="*/ 396523 w 288"/>
                  <a:gd name="T31" fmla="*/ 533257 h 399"/>
                  <a:gd name="T32" fmla="*/ 387119 w 288"/>
                  <a:gd name="T33" fmla="*/ 365438 h 399"/>
                  <a:gd name="T34" fmla="*/ 31346 w 288"/>
                  <a:gd name="T35" fmla="*/ 412490 h 399"/>
                  <a:gd name="T36" fmla="*/ 133219 w 288"/>
                  <a:gd name="T37" fmla="*/ 595993 h 399"/>
                  <a:gd name="T38" fmla="*/ 343235 w 288"/>
                  <a:gd name="T39" fmla="*/ 379554 h 399"/>
                  <a:gd name="T40" fmla="*/ 87768 w 288"/>
                  <a:gd name="T41" fmla="*/ 478363 h 399"/>
                  <a:gd name="T42" fmla="*/ 202180 w 288"/>
                  <a:gd name="T43" fmla="*/ 622656 h 399"/>
                  <a:gd name="T44" fmla="*/ 214718 w 288"/>
                  <a:gd name="T45" fmla="*/ 180366 h 399"/>
                  <a:gd name="T46" fmla="*/ 329130 w 288"/>
                  <a:gd name="T47" fmla="*/ 523847 h 399"/>
                  <a:gd name="T48" fmla="*/ 374581 w 288"/>
                  <a:gd name="T49" fmla="*/ 559920 h 399"/>
                  <a:gd name="T50" fmla="*/ 0 w 288"/>
                  <a:gd name="T51" fmla="*/ 316818 h 399"/>
                  <a:gd name="T52" fmla="*/ 225689 w 288"/>
                  <a:gd name="T53" fmla="*/ 79989 h 399"/>
                  <a:gd name="T54" fmla="*/ 394956 w 288"/>
                  <a:gd name="T55" fmla="*/ 467384 h 399"/>
                  <a:gd name="T56" fmla="*/ 416898 w 288"/>
                  <a:gd name="T57" fmla="*/ 501889 h 399"/>
                  <a:gd name="T58" fmla="*/ 434138 w 288"/>
                  <a:gd name="T59" fmla="*/ 346617 h 399"/>
                  <a:gd name="T60" fmla="*/ 4702 w 288"/>
                  <a:gd name="T61" fmla="*/ 254081 h 399"/>
                  <a:gd name="T62" fmla="*/ 0 w 288"/>
                  <a:gd name="T63" fmla="*/ 316818 h 399"/>
                  <a:gd name="T64" fmla="*/ 227256 w 288"/>
                  <a:gd name="T65" fmla="*/ 0 h 399"/>
                  <a:gd name="T66" fmla="*/ 225689 w 288"/>
                  <a:gd name="T67" fmla="*/ 28231 h 399"/>
                  <a:gd name="T68" fmla="*/ 222554 w 288"/>
                  <a:gd name="T69" fmla="*/ 483068 h 399"/>
                  <a:gd name="T70" fmla="*/ 214718 w 288"/>
                  <a:gd name="T71" fmla="*/ 315249 h 399"/>
                  <a:gd name="T72" fmla="*/ 203747 w 288"/>
                  <a:gd name="T73" fmla="*/ 326228 h 399"/>
                  <a:gd name="T74" fmla="*/ 222554 w 288"/>
                  <a:gd name="T75" fmla="*/ 483068 h 3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grpFill/>
              <a:ln w="6350">
                <a:noFill/>
                <a:round/>
                <a:headEnd/>
                <a:tailEnd/>
              </a:ln>
              <a:extLst/>
            </p:spPr>
            <p:txBody>
              <a:bodyPr lIns="83943" tIns="41972" rIns="83943" bIns="41972"/>
              <a:lstStyle/>
              <a:p>
                <a:pPr defTabSz="932597">
                  <a:defRPr/>
                </a:pPr>
                <a:endParaRPr lang="en-US" sz="1836" kern="0">
                  <a:solidFill>
                    <a:srgbClr val="FFFFFF"/>
                  </a:solidFill>
                  <a:latin typeface="Segoe UI Light"/>
                </a:endParaRPr>
              </a:p>
            </p:txBody>
          </p:sp>
        </p:grpSp>
        <p:grpSp>
          <p:nvGrpSpPr>
            <p:cNvPr id="596" name="Group 595"/>
            <p:cNvGrpSpPr/>
            <p:nvPr/>
          </p:nvGrpSpPr>
          <p:grpSpPr>
            <a:xfrm>
              <a:off x="6495581" y="2614461"/>
              <a:ext cx="1364752" cy="980225"/>
              <a:chOff x="7091200" y="2345504"/>
              <a:chExt cx="1364752" cy="980225"/>
            </a:xfrm>
            <a:noFill/>
          </p:grpSpPr>
          <p:sp>
            <p:nvSpPr>
              <p:cNvPr id="799" name="Rectangle 798"/>
              <p:cNvSpPr/>
              <p:nvPr/>
            </p:nvSpPr>
            <p:spPr>
              <a:xfrm>
                <a:off x="7091200" y="2864064"/>
                <a:ext cx="1364752" cy="461665"/>
              </a:xfrm>
              <a:prstGeom prst="rect">
                <a:avLst/>
              </a:prstGeom>
              <a:grp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24x7x365</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security operations</a:t>
                </a:r>
              </a:p>
            </p:txBody>
          </p:sp>
          <p:grpSp>
            <p:nvGrpSpPr>
              <p:cNvPr id="800" name="Group 799"/>
              <p:cNvGrpSpPr/>
              <p:nvPr/>
            </p:nvGrpSpPr>
            <p:grpSpPr>
              <a:xfrm>
                <a:off x="7554120" y="2345504"/>
                <a:ext cx="438912" cy="441699"/>
                <a:chOff x="1000760" y="1482811"/>
                <a:chExt cx="2076072" cy="2076072"/>
              </a:xfrm>
              <a:grpFill/>
            </p:grpSpPr>
            <p:sp>
              <p:nvSpPr>
                <p:cNvPr id="801" name="Oval 800"/>
                <p:cNvSpPr/>
                <p:nvPr/>
              </p:nvSpPr>
              <p:spPr bwMode="auto">
                <a:xfrm>
                  <a:off x="1000760" y="1482811"/>
                  <a:ext cx="2076072" cy="2076072"/>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2" name="Oval 801"/>
                <p:cNvSpPr/>
                <p:nvPr/>
              </p:nvSpPr>
              <p:spPr bwMode="auto">
                <a:xfrm>
                  <a:off x="1179109" y="1661160"/>
                  <a:ext cx="1719374" cy="1719374"/>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3" name="Oval 802"/>
                <p:cNvSpPr/>
                <p:nvPr/>
              </p:nvSpPr>
              <p:spPr bwMode="auto">
                <a:xfrm>
                  <a:off x="2667000" y="244128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4" name="Oval 803"/>
                <p:cNvSpPr/>
                <p:nvPr/>
              </p:nvSpPr>
              <p:spPr bwMode="auto">
                <a:xfrm>
                  <a:off x="1270000" y="243620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5" name="Oval 804"/>
                <p:cNvSpPr/>
                <p:nvPr/>
              </p:nvSpPr>
              <p:spPr bwMode="auto">
                <a:xfrm>
                  <a:off x="1960880" y="31626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6" name="Oval 805"/>
                <p:cNvSpPr/>
                <p:nvPr/>
              </p:nvSpPr>
              <p:spPr bwMode="auto">
                <a:xfrm>
                  <a:off x="1965960" y="17402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597" name="Group 596"/>
            <p:cNvGrpSpPr/>
            <p:nvPr/>
          </p:nvGrpSpPr>
          <p:grpSpPr>
            <a:xfrm>
              <a:off x="8378193" y="2782400"/>
              <a:ext cx="1235957" cy="1036096"/>
              <a:chOff x="9161661" y="2271245"/>
              <a:chExt cx="1235957" cy="1036096"/>
            </a:xfrm>
          </p:grpSpPr>
          <p:sp>
            <p:nvSpPr>
              <p:cNvPr id="724" name="Rectangle 723"/>
              <p:cNvSpPr/>
              <p:nvPr/>
            </p:nvSpPr>
            <p:spPr>
              <a:xfrm>
                <a:off x="9161661" y="2845676"/>
                <a:ext cx="1235957"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ctr">
                <a:noAutofit/>
              </a:bodyPr>
              <a:lstStyle/>
              <a:p>
                <a:pPr algn="ctr" defTabSz="932597">
                  <a:defRPr/>
                </a:pPr>
                <a:r>
                  <a:rPr lang="en-US" sz="1224" kern="0" dirty="0">
                    <a:solidFill>
                      <a:srgbClr val="FFFFFF"/>
                    </a:solidFill>
                    <a:latin typeface="Segoe UI"/>
                    <a:cs typeface="Segoe UI" panose="020B0502040204020203" pitchFamily="34" charset="0"/>
                  </a:rPr>
                  <a:t>Verified single-person entry</a:t>
                </a:r>
              </a:p>
            </p:txBody>
          </p:sp>
          <p:sp>
            <p:nvSpPr>
              <p:cNvPr id="798" name="Freeform: Shape 499"/>
              <p:cNvSpPr/>
              <p:nvPr/>
            </p:nvSpPr>
            <p:spPr bwMode="auto">
              <a:xfrm>
                <a:off x="9657597" y="2271245"/>
                <a:ext cx="217161" cy="534865"/>
              </a:xfrm>
              <a:custGeom>
                <a:avLst/>
                <a:gdLst>
                  <a:gd name="connsiteX0" fmla="*/ 341027 w 727774"/>
                  <a:gd name="connsiteY0" fmla="*/ 272730 h 1555223"/>
                  <a:gd name="connsiteX1" fmla="*/ 528670 w 727774"/>
                  <a:gd name="connsiteY1" fmla="*/ 293596 h 1555223"/>
                  <a:gd name="connsiteX2" fmla="*/ 528669 w 727774"/>
                  <a:gd name="connsiteY2" fmla="*/ 295029 h 1555223"/>
                  <a:gd name="connsiteX3" fmla="*/ 534517 w 727774"/>
                  <a:gd name="connsiteY3" fmla="*/ 294511 h 1555223"/>
                  <a:gd name="connsiteX4" fmla="*/ 586157 w 727774"/>
                  <a:gd name="connsiteY4" fmla="*/ 337807 h 1555223"/>
                  <a:gd name="connsiteX5" fmla="*/ 725253 w 727774"/>
                  <a:gd name="connsiteY5" fmla="*/ 807852 h 1555223"/>
                  <a:gd name="connsiteX6" fmla="*/ 684096 w 727774"/>
                  <a:gd name="connsiteY6" fmla="*/ 883604 h 1555223"/>
                  <a:gd name="connsiteX7" fmla="*/ 608345 w 727774"/>
                  <a:gd name="connsiteY7" fmla="*/ 842448 h 1555223"/>
                  <a:gd name="connsiteX8" fmla="*/ 528512 w 727774"/>
                  <a:gd name="connsiteY8" fmla="*/ 572670 h 1555223"/>
                  <a:gd name="connsiteX9" fmla="*/ 528511 w 727774"/>
                  <a:gd name="connsiteY9" fmla="*/ 1481246 h 1555223"/>
                  <a:gd name="connsiteX10" fmla="*/ 453049 w 727774"/>
                  <a:gd name="connsiteY10" fmla="*/ 1555223 h 1555223"/>
                  <a:gd name="connsiteX11" fmla="*/ 377588 w 727774"/>
                  <a:gd name="connsiteY11" fmla="*/ 1481247 h 1555223"/>
                  <a:gd name="connsiteX12" fmla="*/ 377589 w 727774"/>
                  <a:gd name="connsiteY12" fmla="*/ 908669 h 1555223"/>
                  <a:gd name="connsiteX13" fmla="*/ 347996 w 727774"/>
                  <a:gd name="connsiteY13" fmla="*/ 908669 h 1555223"/>
                  <a:gd name="connsiteX14" fmla="*/ 347996 w 727774"/>
                  <a:gd name="connsiteY14" fmla="*/ 1481247 h 1555223"/>
                  <a:gd name="connsiteX15" fmla="*/ 272533 w 727774"/>
                  <a:gd name="connsiteY15" fmla="*/ 1555222 h 1555223"/>
                  <a:gd name="connsiteX16" fmla="*/ 197073 w 727774"/>
                  <a:gd name="connsiteY16" fmla="*/ 1481247 h 1555223"/>
                  <a:gd name="connsiteX17" fmla="*/ 197073 w 727774"/>
                  <a:gd name="connsiteY17" fmla="*/ 1300374 h 1555223"/>
                  <a:gd name="connsiteX18" fmla="*/ 197073 w 727774"/>
                  <a:gd name="connsiteY18" fmla="*/ 1236839 h 1555223"/>
                  <a:gd name="connsiteX19" fmla="*/ 197199 w 727774"/>
                  <a:gd name="connsiteY19" fmla="*/ 1236839 h 1555223"/>
                  <a:gd name="connsiteX20" fmla="*/ 197199 w 727774"/>
                  <a:gd name="connsiteY20" fmla="*/ 579645 h 1555223"/>
                  <a:gd name="connsiteX21" fmla="*/ 119430 w 727774"/>
                  <a:gd name="connsiteY21" fmla="*/ 842448 h 1555223"/>
                  <a:gd name="connsiteX22" fmla="*/ 43678 w 727774"/>
                  <a:gd name="connsiteY22" fmla="*/ 883604 h 1555223"/>
                  <a:gd name="connsiteX23" fmla="*/ 2521 w 727774"/>
                  <a:gd name="connsiteY23" fmla="*/ 807852 h 1555223"/>
                  <a:gd name="connsiteX24" fmla="*/ 141618 w 727774"/>
                  <a:gd name="connsiteY24" fmla="*/ 337807 h 1555223"/>
                  <a:gd name="connsiteX25" fmla="*/ 193258 w 727774"/>
                  <a:gd name="connsiteY25" fmla="*/ 294511 h 1555223"/>
                  <a:gd name="connsiteX26" fmla="*/ 197199 w 727774"/>
                  <a:gd name="connsiteY26" fmla="*/ 294861 h 1555223"/>
                  <a:gd name="connsiteX27" fmla="*/ 197199 w 727774"/>
                  <a:gd name="connsiteY27" fmla="*/ 293772 h 1555223"/>
                  <a:gd name="connsiteX28" fmla="*/ 341027 w 727774"/>
                  <a:gd name="connsiteY28" fmla="*/ 272730 h 1555223"/>
                  <a:gd name="connsiteX29" fmla="*/ 363419 w 727774"/>
                  <a:gd name="connsiteY29" fmla="*/ 0 h 1555223"/>
                  <a:gd name="connsiteX30" fmla="*/ 491195 w 727774"/>
                  <a:gd name="connsiteY30" fmla="*/ 128089 h 1555223"/>
                  <a:gd name="connsiteX31" fmla="*/ 363419 w 727774"/>
                  <a:gd name="connsiteY31" fmla="*/ 256176 h 1555223"/>
                  <a:gd name="connsiteX32" fmla="*/ 235642 w 727774"/>
                  <a:gd name="connsiteY32" fmla="*/ 128089 h 1555223"/>
                  <a:gd name="connsiteX33" fmla="*/ 363419 w 727774"/>
                  <a:gd name="connsiteY33" fmla="*/ 0 h 15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7774" h="1555223">
                    <a:moveTo>
                      <a:pt x="341027" y="272730"/>
                    </a:moveTo>
                    <a:cubicBezTo>
                      <a:pt x="397859" y="270795"/>
                      <a:pt x="461994" y="275845"/>
                      <a:pt x="528670" y="293596"/>
                    </a:cubicBezTo>
                    <a:lnTo>
                      <a:pt x="528669" y="295029"/>
                    </a:lnTo>
                    <a:lnTo>
                      <a:pt x="534517" y="294511"/>
                    </a:lnTo>
                    <a:cubicBezTo>
                      <a:pt x="558123" y="297176"/>
                      <a:pt x="578992" y="313595"/>
                      <a:pt x="586157" y="337807"/>
                    </a:cubicBezTo>
                    <a:lnTo>
                      <a:pt x="725253" y="807852"/>
                    </a:lnTo>
                    <a:cubicBezTo>
                      <a:pt x="734806" y="840136"/>
                      <a:pt x="716380" y="874051"/>
                      <a:pt x="684096" y="883604"/>
                    </a:cubicBezTo>
                    <a:cubicBezTo>
                      <a:pt x="651813" y="893157"/>
                      <a:pt x="617898" y="874731"/>
                      <a:pt x="608345" y="842448"/>
                    </a:cubicBezTo>
                    <a:lnTo>
                      <a:pt x="528512" y="572670"/>
                    </a:lnTo>
                    <a:lnTo>
                      <a:pt x="528511" y="1481246"/>
                    </a:lnTo>
                    <a:cubicBezTo>
                      <a:pt x="528512" y="1522673"/>
                      <a:pt x="494480" y="1555222"/>
                      <a:pt x="453049" y="1555223"/>
                    </a:cubicBezTo>
                    <a:cubicBezTo>
                      <a:pt x="411620" y="1555222"/>
                      <a:pt x="377588" y="1522673"/>
                      <a:pt x="377588" y="1481247"/>
                    </a:cubicBezTo>
                    <a:lnTo>
                      <a:pt x="377589" y="908669"/>
                    </a:lnTo>
                    <a:lnTo>
                      <a:pt x="347996" y="908669"/>
                    </a:lnTo>
                    <a:lnTo>
                      <a:pt x="347996" y="1481247"/>
                    </a:lnTo>
                    <a:cubicBezTo>
                      <a:pt x="347996" y="1522674"/>
                      <a:pt x="313963" y="1555222"/>
                      <a:pt x="272533" y="1555222"/>
                    </a:cubicBezTo>
                    <a:cubicBezTo>
                      <a:pt x="231105" y="1555222"/>
                      <a:pt x="197073" y="1522674"/>
                      <a:pt x="197073" y="1481247"/>
                    </a:cubicBezTo>
                    <a:lnTo>
                      <a:pt x="197073" y="1300374"/>
                    </a:lnTo>
                    <a:lnTo>
                      <a:pt x="197073" y="1236839"/>
                    </a:lnTo>
                    <a:lnTo>
                      <a:pt x="197199" y="1236839"/>
                    </a:lnTo>
                    <a:lnTo>
                      <a:pt x="197199" y="579645"/>
                    </a:lnTo>
                    <a:lnTo>
                      <a:pt x="119430" y="842448"/>
                    </a:lnTo>
                    <a:cubicBezTo>
                      <a:pt x="109877" y="874731"/>
                      <a:pt x="75961" y="893158"/>
                      <a:pt x="43678" y="883604"/>
                    </a:cubicBezTo>
                    <a:cubicBezTo>
                      <a:pt x="11395" y="874051"/>
                      <a:pt x="-7032" y="840135"/>
                      <a:pt x="2521" y="807852"/>
                    </a:cubicBezTo>
                    <a:lnTo>
                      <a:pt x="141618" y="337807"/>
                    </a:lnTo>
                    <a:cubicBezTo>
                      <a:pt x="148783" y="313595"/>
                      <a:pt x="169652" y="297177"/>
                      <a:pt x="193258" y="294511"/>
                    </a:cubicBezTo>
                    <a:lnTo>
                      <a:pt x="197199" y="294861"/>
                    </a:lnTo>
                    <a:lnTo>
                      <a:pt x="197199" y="293772"/>
                    </a:lnTo>
                    <a:cubicBezTo>
                      <a:pt x="234664" y="283582"/>
                      <a:pt x="284194" y="274663"/>
                      <a:pt x="341027" y="272730"/>
                    </a:cubicBezTo>
                    <a:close/>
                    <a:moveTo>
                      <a:pt x="363419" y="0"/>
                    </a:moveTo>
                    <a:cubicBezTo>
                      <a:pt x="433986" y="0"/>
                      <a:pt x="491194" y="57347"/>
                      <a:pt x="491195" y="128089"/>
                    </a:cubicBezTo>
                    <a:cubicBezTo>
                      <a:pt x="491194" y="198829"/>
                      <a:pt x="433986" y="256176"/>
                      <a:pt x="363419" y="256176"/>
                    </a:cubicBezTo>
                    <a:cubicBezTo>
                      <a:pt x="292850" y="256176"/>
                      <a:pt x="235642" y="198829"/>
                      <a:pt x="235642" y="128089"/>
                    </a:cubicBezTo>
                    <a:cubicBezTo>
                      <a:pt x="235642" y="57347"/>
                      <a:pt x="292850" y="0"/>
                      <a:pt x="363419" y="0"/>
                    </a:cubicBezTo>
                    <a:close/>
                  </a:path>
                </a:pathLst>
              </a:cu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809" name="Group 808"/>
          <p:cNvGrpSpPr/>
          <p:nvPr/>
        </p:nvGrpSpPr>
        <p:grpSpPr>
          <a:xfrm>
            <a:off x="8647178" y="3482720"/>
            <a:ext cx="3683028" cy="3058899"/>
            <a:chOff x="8477531" y="3414741"/>
            <a:chExt cx="3611140" cy="2999193"/>
          </a:xfrm>
        </p:grpSpPr>
        <p:grpSp>
          <p:nvGrpSpPr>
            <p:cNvPr id="810" name="Group 809"/>
            <p:cNvGrpSpPr/>
            <p:nvPr/>
          </p:nvGrpSpPr>
          <p:grpSpPr>
            <a:xfrm>
              <a:off x="8477531" y="3414741"/>
              <a:ext cx="3611140" cy="2999193"/>
              <a:chOff x="8477531" y="3414741"/>
              <a:chExt cx="3611140" cy="2999193"/>
            </a:xfrm>
          </p:grpSpPr>
          <p:sp>
            <p:nvSpPr>
              <p:cNvPr id="812" name="Rectangle 811"/>
              <p:cNvSpPr/>
              <p:nvPr/>
            </p:nvSpPr>
            <p:spPr>
              <a:xfrm>
                <a:off x="8477531" y="5820258"/>
                <a:ext cx="188090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SERVER ENVIRONMENT</a:t>
                </a:r>
              </a:p>
            </p:txBody>
          </p:sp>
          <p:grpSp>
            <p:nvGrpSpPr>
              <p:cNvPr id="813" name="Group 812"/>
              <p:cNvGrpSpPr/>
              <p:nvPr/>
            </p:nvGrpSpPr>
            <p:grpSpPr>
              <a:xfrm>
                <a:off x="10765213" y="5170410"/>
                <a:ext cx="1323458" cy="980213"/>
                <a:chOff x="9192260" y="3875424"/>
                <a:chExt cx="1323458" cy="980213"/>
              </a:xfrm>
            </p:grpSpPr>
            <p:sp>
              <p:nvSpPr>
                <p:cNvPr id="822" name="Rectangle 821"/>
                <p:cNvSpPr/>
                <p:nvPr/>
              </p:nvSpPr>
              <p:spPr>
                <a:xfrm>
                  <a:off x="9192260" y="4393972"/>
                  <a:ext cx="1323458"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dirty="0">
                      <a:solidFill>
                        <a:srgbClr val="FFFFFF"/>
                      </a:solidFill>
                      <a:latin typeface="Segoe UI"/>
                      <a:cs typeface="Segoe UI" panose="020B0502040204020203" pitchFamily="34" charset="0"/>
                    </a:rPr>
                    <a:t>Employee and contractor vetting</a:t>
                  </a:r>
                </a:p>
              </p:txBody>
            </p:sp>
            <p:sp>
              <p:nvSpPr>
                <p:cNvPr id="823" name="Rounded Rectangle 27">
                  <a:extLst/>
                </p:cNvPr>
                <p:cNvSpPr>
                  <a:spLocks noChangeAspect="1"/>
                </p:cNvSpPr>
                <p:nvPr/>
              </p:nvSpPr>
              <p:spPr>
                <a:xfrm>
                  <a:off x="9707999" y="3875424"/>
                  <a:ext cx="291980" cy="459980"/>
                </a:xfrm>
                <a:custGeom>
                  <a:avLst/>
                  <a:gdLst/>
                  <a:ahLst/>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71675" y="2789788"/>
                      </a:lnTo>
                      <a:lnTo>
                        <a:pt x="360045" y="2789788"/>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close/>
                    </a:path>
                  </a:pathLst>
                </a:custGeom>
                <a:noFill/>
                <a:ln w="9525" cap="flat" cmpd="sng" algn="ctr">
                  <a:solidFill>
                    <a:srgbClr val="FFFFFF"/>
                  </a:solidFill>
                  <a:prstDash val="solid"/>
                </a:ln>
                <a:effectLst/>
              </p:spPr>
              <p:txBody>
                <a:bodyPr tIns="93260" bIns="9326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32559">
                    <a:defRPr/>
                  </a:pPr>
                  <a:endParaRPr lang="en-US" sz="1224">
                    <a:solidFill>
                      <a:srgbClr val="FFFFFF"/>
                    </a:solidFill>
                    <a:latin typeface="Segoe UI Light"/>
                  </a:endParaRPr>
                </a:p>
              </p:txBody>
            </p:sp>
          </p:grpSp>
          <p:grpSp>
            <p:nvGrpSpPr>
              <p:cNvPr id="814" name="Group 813"/>
              <p:cNvGrpSpPr/>
              <p:nvPr/>
            </p:nvGrpSpPr>
            <p:grpSpPr>
              <a:xfrm>
                <a:off x="9105880" y="4363903"/>
                <a:ext cx="1983952" cy="865314"/>
                <a:chOff x="9939824" y="4927083"/>
                <a:chExt cx="1983952" cy="865314"/>
              </a:xfrm>
              <a:solidFill>
                <a:srgbClr val="FFFFFF"/>
              </a:solidFill>
            </p:grpSpPr>
            <p:sp>
              <p:nvSpPr>
                <p:cNvPr id="818" name="Rectangle 817"/>
                <p:cNvSpPr/>
                <p:nvPr/>
              </p:nvSpPr>
              <p:spPr>
                <a:xfrm>
                  <a:off x="9939824" y="5330732"/>
                  <a:ext cx="1983952" cy="461665"/>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Inability to identify location of specific customer data</a:t>
                  </a:r>
                </a:p>
              </p:txBody>
            </p:sp>
            <p:grpSp>
              <p:nvGrpSpPr>
                <p:cNvPr id="819" name="Group 818"/>
                <p:cNvGrpSpPr/>
                <p:nvPr/>
              </p:nvGrpSpPr>
              <p:grpSpPr>
                <a:xfrm>
                  <a:off x="10661904" y="4927083"/>
                  <a:ext cx="539793" cy="368084"/>
                  <a:chOff x="2852057" y="1015999"/>
                  <a:chExt cx="6053817" cy="4308476"/>
                </a:xfrm>
                <a:grpFill/>
              </p:grpSpPr>
              <p:sp>
                <p:nvSpPr>
                  <p:cNvPr id="820" name="Freeform 286"/>
                  <p:cNvSpPr/>
                  <p:nvPr/>
                </p:nvSpPr>
                <p:spPr>
                  <a:xfrm>
                    <a:off x="3367314" y="1015999"/>
                    <a:ext cx="5021943" cy="3611880"/>
                  </a:xfrm>
                  <a:custGeom>
                    <a:avLst/>
                    <a:gdLst>
                      <a:gd name="connsiteX0" fmla="*/ 446584 w 5021943"/>
                      <a:gd name="connsiteY0" fmla="*/ 352044 h 3611880"/>
                      <a:gd name="connsiteX1" fmla="*/ 330127 w 5021943"/>
                      <a:gd name="connsiteY1" fmla="*/ 468501 h 3611880"/>
                      <a:gd name="connsiteX2" fmla="*/ 330127 w 5021943"/>
                      <a:gd name="connsiteY2" fmla="*/ 3143379 h 3611880"/>
                      <a:gd name="connsiteX3" fmla="*/ 446584 w 5021943"/>
                      <a:gd name="connsiteY3" fmla="*/ 3259836 h 3611880"/>
                      <a:gd name="connsiteX4" fmla="*/ 4575358 w 5021943"/>
                      <a:gd name="connsiteY4" fmla="*/ 3259836 h 3611880"/>
                      <a:gd name="connsiteX5" fmla="*/ 4691815 w 5021943"/>
                      <a:gd name="connsiteY5" fmla="*/ 3143379 h 3611880"/>
                      <a:gd name="connsiteX6" fmla="*/ 4691815 w 5021943"/>
                      <a:gd name="connsiteY6" fmla="*/ 468501 h 3611880"/>
                      <a:gd name="connsiteX7" fmla="*/ 4575358 w 5021943"/>
                      <a:gd name="connsiteY7" fmla="*/ 352044 h 3611880"/>
                      <a:gd name="connsiteX8" fmla="*/ 327706 w 5021943"/>
                      <a:gd name="connsiteY8" fmla="*/ 0 h 3611880"/>
                      <a:gd name="connsiteX9" fmla="*/ 4694237 w 5021943"/>
                      <a:gd name="connsiteY9" fmla="*/ 0 h 3611880"/>
                      <a:gd name="connsiteX10" fmla="*/ 5021943 w 5021943"/>
                      <a:gd name="connsiteY10" fmla="*/ 327706 h 3611880"/>
                      <a:gd name="connsiteX11" fmla="*/ 5021943 w 5021943"/>
                      <a:gd name="connsiteY11" fmla="*/ 3284174 h 3611880"/>
                      <a:gd name="connsiteX12" fmla="*/ 4694237 w 5021943"/>
                      <a:gd name="connsiteY12" fmla="*/ 3611880 h 3611880"/>
                      <a:gd name="connsiteX13" fmla="*/ 327706 w 5021943"/>
                      <a:gd name="connsiteY13" fmla="*/ 3611880 h 3611880"/>
                      <a:gd name="connsiteX14" fmla="*/ 0 w 5021943"/>
                      <a:gd name="connsiteY14" fmla="*/ 3284174 h 3611880"/>
                      <a:gd name="connsiteX15" fmla="*/ 0 w 5021943"/>
                      <a:gd name="connsiteY15" fmla="*/ 327706 h 3611880"/>
                      <a:gd name="connsiteX16" fmla="*/ 327706 w 5021943"/>
                      <a:gd name="connsiteY16" fmla="*/ 0 h 36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1943" h="3611880">
                        <a:moveTo>
                          <a:pt x="446584" y="352044"/>
                        </a:moveTo>
                        <a:cubicBezTo>
                          <a:pt x="382267" y="352044"/>
                          <a:pt x="330127" y="404184"/>
                          <a:pt x="330127" y="468501"/>
                        </a:cubicBezTo>
                        <a:lnTo>
                          <a:pt x="330127" y="3143379"/>
                        </a:lnTo>
                        <a:cubicBezTo>
                          <a:pt x="330127" y="3207696"/>
                          <a:pt x="382267" y="3259836"/>
                          <a:pt x="446584" y="3259836"/>
                        </a:cubicBezTo>
                        <a:lnTo>
                          <a:pt x="4575358" y="3259836"/>
                        </a:lnTo>
                        <a:cubicBezTo>
                          <a:pt x="4639675" y="3259836"/>
                          <a:pt x="4691815" y="3207696"/>
                          <a:pt x="4691815" y="3143379"/>
                        </a:cubicBezTo>
                        <a:lnTo>
                          <a:pt x="4691815" y="468501"/>
                        </a:lnTo>
                        <a:cubicBezTo>
                          <a:pt x="4691815" y="404184"/>
                          <a:pt x="4639675" y="352044"/>
                          <a:pt x="4575358" y="352044"/>
                        </a:cubicBezTo>
                        <a:close/>
                        <a:moveTo>
                          <a:pt x="327706" y="0"/>
                        </a:moveTo>
                        <a:lnTo>
                          <a:pt x="4694237" y="0"/>
                        </a:lnTo>
                        <a:cubicBezTo>
                          <a:pt x="4875224" y="0"/>
                          <a:pt x="5021943" y="146719"/>
                          <a:pt x="5021943" y="327706"/>
                        </a:cubicBezTo>
                        <a:lnTo>
                          <a:pt x="5021943" y="3284174"/>
                        </a:lnTo>
                        <a:cubicBezTo>
                          <a:pt x="5021943" y="3465161"/>
                          <a:pt x="4875224" y="3611880"/>
                          <a:pt x="4694237" y="3611880"/>
                        </a:cubicBezTo>
                        <a:lnTo>
                          <a:pt x="327706" y="3611880"/>
                        </a:lnTo>
                        <a:cubicBezTo>
                          <a:pt x="146719" y="3611880"/>
                          <a:pt x="0" y="3465161"/>
                          <a:pt x="0" y="3284174"/>
                        </a:cubicBezTo>
                        <a:lnTo>
                          <a:pt x="0" y="327706"/>
                        </a:lnTo>
                        <a:cubicBezTo>
                          <a:pt x="0" y="146719"/>
                          <a:pt x="146719" y="0"/>
                          <a:pt x="327706" y="0"/>
                        </a:cubicBez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sp>
                <p:nvSpPr>
                  <p:cNvPr id="821" name="Freeform 287"/>
                  <p:cNvSpPr/>
                  <p:nvPr/>
                </p:nvSpPr>
                <p:spPr>
                  <a:xfrm>
                    <a:off x="2852057" y="4887459"/>
                    <a:ext cx="6053817" cy="437016"/>
                  </a:xfrm>
                  <a:custGeom>
                    <a:avLst/>
                    <a:gdLst>
                      <a:gd name="connsiteX0" fmla="*/ 2880278 w 6053817"/>
                      <a:gd name="connsiteY0" fmla="*/ 113679 h 437016"/>
                      <a:gd name="connsiteX1" fmla="*/ 2783686 w 6053817"/>
                      <a:gd name="connsiteY1" fmla="*/ 177705 h 437016"/>
                      <a:gd name="connsiteX2" fmla="*/ 2775448 w 6053817"/>
                      <a:gd name="connsiteY2" fmla="*/ 218509 h 437016"/>
                      <a:gd name="connsiteX3" fmla="*/ 2775448 w 6053817"/>
                      <a:gd name="connsiteY3" fmla="*/ 218508 h 437016"/>
                      <a:gd name="connsiteX4" fmla="*/ 2775448 w 6053817"/>
                      <a:gd name="connsiteY4" fmla="*/ 218509 h 437016"/>
                      <a:gd name="connsiteX5" fmla="*/ 2775448 w 6053817"/>
                      <a:gd name="connsiteY5" fmla="*/ 218509 h 437016"/>
                      <a:gd name="connsiteX6" fmla="*/ 2783686 w 6053817"/>
                      <a:gd name="connsiteY6" fmla="*/ 259313 h 437016"/>
                      <a:gd name="connsiteX7" fmla="*/ 2880278 w 6053817"/>
                      <a:gd name="connsiteY7" fmla="*/ 323338 h 437016"/>
                      <a:gd name="connsiteX8" fmla="*/ 3173538 w 6053817"/>
                      <a:gd name="connsiteY8" fmla="*/ 323339 h 437016"/>
                      <a:gd name="connsiteX9" fmla="*/ 3278368 w 6053817"/>
                      <a:gd name="connsiteY9" fmla="*/ 218509 h 437016"/>
                      <a:gd name="connsiteX10" fmla="*/ 3278369 w 6053817"/>
                      <a:gd name="connsiteY10" fmla="*/ 218509 h 437016"/>
                      <a:gd name="connsiteX11" fmla="*/ 3173539 w 6053817"/>
                      <a:gd name="connsiteY11" fmla="*/ 113679 h 437016"/>
                      <a:gd name="connsiteX12" fmla="*/ 0 w 6053817"/>
                      <a:gd name="connsiteY12" fmla="*/ 0 h 437016"/>
                      <a:gd name="connsiteX13" fmla="*/ 6053817 w 6053817"/>
                      <a:gd name="connsiteY13" fmla="*/ 0 h 437016"/>
                      <a:gd name="connsiteX14" fmla="*/ 6053817 w 6053817"/>
                      <a:gd name="connsiteY14" fmla="*/ 437016 h 437016"/>
                      <a:gd name="connsiteX15" fmla="*/ 0 w 6053817"/>
                      <a:gd name="connsiteY15" fmla="*/ 437016 h 4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3817" h="437016">
                        <a:moveTo>
                          <a:pt x="2880278" y="113679"/>
                        </a:moveTo>
                        <a:cubicBezTo>
                          <a:pt x="2836856" y="113679"/>
                          <a:pt x="2799600" y="140080"/>
                          <a:pt x="2783686" y="177705"/>
                        </a:cubicBezTo>
                        <a:lnTo>
                          <a:pt x="2775448" y="218509"/>
                        </a:lnTo>
                        <a:lnTo>
                          <a:pt x="2775448" y="218508"/>
                        </a:lnTo>
                        <a:lnTo>
                          <a:pt x="2775448" y="218509"/>
                        </a:lnTo>
                        <a:lnTo>
                          <a:pt x="2775448" y="218509"/>
                        </a:lnTo>
                        <a:lnTo>
                          <a:pt x="2783686" y="259313"/>
                        </a:lnTo>
                        <a:cubicBezTo>
                          <a:pt x="2799600" y="296938"/>
                          <a:pt x="2836856" y="323338"/>
                          <a:pt x="2880278" y="323338"/>
                        </a:cubicBezTo>
                        <a:lnTo>
                          <a:pt x="3173538" y="323339"/>
                        </a:lnTo>
                        <a:cubicBezTo>
                          <a:pt x="3231434" y="323339"/>
                          <a:pt x="3278368" y="276405"/>
                          <a:pt x="3278368" y="218509"/>
                        </a:cubicBezTo>
                        <a:lnTo>
                          <a:pt x="3278369" y="218509"/>
                        </a:lnTo>
                        <a:cubicBezTo>
                          <a:pt x="3278369" y="160613"/>
                          <a:pt x="3231435" y="113679"/>
                          <a:pt x="3173539" y="113679"/>
                        </a:cubicBezTo>
                        <a:close/>
                        <a:moveTo>
                          <a:pt x="0" y="0"/>
                        </a:moveTo>
                        <a:lnTo>
                          <a:pt x="6053817" y="0"/>
                        </a:lnTo>
                        <a:lnTo>
                          <a:pt x="6053817" y="437016"/>
                        </a:lnTo>
                        <a:lnTo>
                          <a:pt x="0" y="437016"/>
                        </a:ln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grpSp>
          </p:grpSp>
          <p:grpSp>
            <p:nvGrpSpPr>
              <p:cNvPr id="815" name="Group 814"/>
              <p:cNvGrpSpPr/>
              <p:nvPr/>
            </p:nvGrpSpPr>
            <p:grpSpPr>
              <a:xfrm>
                <a:off x="10717924" y="3414741"/>
                <a:ext cx="1170552" cy="873090"/>
                <a:chOff x="10960120" y="5854772"/>
                <a:chExt cx="1170552" cy="873090"/>
              </a:xfrm>
            </p:grpSpPr>
            <p:sp>
              <p:nvSpPr>
                <p:cNvPr id="816" name="Rectangle 815"/>
                <p:cNvSpPr/>
                <p:nvPr/>
              </p:nvSpPr>
              <p:spPr>
                <a:xfrm>
                  <a:off x="10960120" y="6266197"/>
                  <a:ext cx="1170552"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Secure destruction bins</a:t>
                  </a:r>
                </a:p>
              </p:txBody>
            </p:sp>
            <p:sp>
              <p:nvSpPr>
                <p:cNvPr id="817" name="Freeform 6"/>
                <p:cNvSpPr>
                  <a:spLocks/>
                </p:cNvSpPr>
                <p:nvPr/>
              </p:nvSpPr>
              <p:spPr bwMode="auto">
                <a:xfrm>
                  <a:off x="11338661" y="5854772"/>
                  <a:ext cx="390320" cy="374922"/>
                </a:xfrm>
                <a:custGeom>
                  <a:avLst/>
                  <a:gdLst>
                    <a:gd name="T0" fmla="*/ 229 w 458"/>
                    <a:gd name="T1" fmla="*/ 1 h 408"/>
                    <a:gd name="T2" fmla="*/ 418 w 458"/>
                    <a:gd name="T3" fmla="*/ 1 h 408"/>
                    <a:gd name="T4" fmla="*/ 440 w 458"/>
                    <a:gd name="T5" fmla="*/ 5 h 408"/>
                    <a:gd name="T6" fmla="*/ 456 w 458"/>
                    <a:gd name="T7" fmla="*/ 33 h 408"/>
                    <a:gd name="T8" fmla="*/ 434 w 458"/>
                    <a:gd name="T9" fmla="*/ 56 h 408"/>
                    <a:gd name="T10" fmla="*/ 421 w 458"/>
                    <a:gd name="T11" fmla="*/ 69 h 408"/>
                    <a:gd name="T12" fmla="*/ 387 w 458"/>
                    <a:gd name="T13" fmla="*/ 276 h 408"/>
                    <a:gd name="T14" fmla="*/ 369 w 458"/>
                    <a:gd name="T15" fmla="*/ 379 h 408"/>
                    <a:gd name="T16" fmla="*/ 335 w 458"/>
                    <a:gd name="T17" fmla="*/ 408 h 408"/>
                    <a:gd name="T18" fmla="*/ 120 w 458"/>
                    <a:gd name="T19" fmla="*/ 408 h 408"/>
                    <a:gd name="T20" fmla="*/ 88 w 458"/>
                    <a:gd name="T21" fmla="*/ 381 h 408"/>
                    <a:gd name="T22" fmla="*/ 59 w 458"/>
                    <a:gd name="T23" fmla="*/ 210 h 408"/>
                    <a:gd name="T24" fmla="*/ 36 w 458"/>
                    <a:gd name="T25" fmla="*/ 67 h 408"/>
                    <a:gd name="T26" fmla="*/ 25 w 458"/>
                    <a:gd name="T27" fmla="*/ 57 h 408"/>
                    <a:gd name="T28" fmla="*/ 0 w 458"/>
                    <a:gd name="T29" fmla="*/ 29 h 408"/>
                    <a:gd name="T30" fmla="*/ 32 w 458"/>
                    <a:gd name="T31" fmla="*/ 1 h 408"/>
                    <a:gd name="T32" fmla="*/ 112 w 458"/>
                    <a:gd name="T33" fmla="*/ 1 h 408"/>
                    <a:gd name="T34" fmla="*/ 229 w 458"/>
                    <a:gd name="T35" fmla="*/ 1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408">
                      <a:moveTo>
                        <a:pt x="229" y="1"/>
                      </a:moveTo>
                      <a:cubicBezTo>
                        <a:pt x="292" y="1"/>
                        <a:pt x="355" y="1"/>
                        <a:pt x="418" y="1"/>
                      </a:cubicBezTo>
                      <a:cubicBezTo>
                        <a:pt x="426" y="1"/>
                        <a:pt x="433" y="1"/>
                        <a:pt x="440" y="5"/>
                      </a:cubicBezTo>
                      <a:cubicBezTo>
                        <a:pt x="451" y="11"/>
                        <a:pt x="458" y="20"/>
                        <a:pt x="456" y="33"/>
                      </a:cubicBezTo>
                      <a:cubicBezTo>
                        <a:pt x="454" y="45"/>
                        <a:pt x="448" y="55"/>
                        <a:pt x="434" y="56"/>
                      </a:cubicBezTo>
                      <a:cubicBezTo>
                        <a:pt x="426" y="57"/>
                        <a:pt x="422" y="60"/>
                        <a:pt x="421" y="69"/>
                      </a:cubicBezTo>
                      <a:cubicBezTo>
                        <a:pt x="410" y="138"/>
                        <a:pt x="398" y="207"/>
                        <a:pt x="387" y="276"/>
                      </a:cubicBezTo>
                      <a:cubicBezTo>
                        <a:pt x="381" y="310"/>
                        <a:pt x="375" y="345"/>
                        <a:pt x="369" y="379"/>
                      </a:cubicBezTo>
                      <a:cubicBezTo>
                        <a:pt x="365" y="399"/>
                        <a:pt x="355" y="408"/>
                        <a:pt x="335" y="408"/>
                      </a:cubicBezTo>
                      <a:cubicBezTo>
                        <a:pt x="263" y="408"/>
                        <a:pt x="192" y="408"/>
                        <a:pt x="120" y="408"/>
                      </a:cubicBezTo>
                      <a:cubicBezTo>
                        <a:pt x="102" y="408"/>
                        <a:pt x="91" y="399"/>
                        <a:pt x="88" y="381"/>
                      </a:cubicBezTo>
                      <a:cubicBezTo>
                        <a:pt x="78" y="324"/>
                        <a:pt x="68" y="267"/>
                        <a:pt x="59" y="210"/>
                      </a:cubicBezTo>
                      <a:cubicBezTo>
                        <a:pt x="51" y="162"/>
                        <a:pt x="43" y="114"/>
                        <a:pt x="36" y="67"/>
                      </a:cubicBezTo>
                      <a:cubicBezTo>
                        <a:pt x="34" y="60"/>
                        <a:pt x="31" y="58"/>
                        <a:pt x="25" y="57"/>
                      </a:cubicBezTo>
                      <a:cubicBezTo>
                        <a:pt x="10" y="53"/>
                        <a:pt x="0" y="41"/>
                        <a:pt x="0" y="29"/>
                      </a:cubicBezTo>
                      <a:cubicBezTo>
                        <a:pt x="1" y="13"/>
                        <a:pt x="14" y="1"/>
                        <a:pt x="32" y="1"/>
                      </a:cubicBezTo>
                      <a:cubicBezTo>
                        <a:pt x="59" y="0"/>
                        <a:pt x="85" y="1"/>
                        <a:pt x="112" y="1"/>
                      </a:cubicBezTo>
                      <a:cubicBezTo>
                        <a:pt x="151" y="1"/>
                        <a:pt x="190" y="1"/>
                        <a:pt x="229"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sp>
          <p:nvSpPr>
            <p:cNvPr id="811" name="Rectangle 74"/>
            <p:cNvSpPr/>
            <p:nvPr/>
          </p:nvSpPr>
          <p:spPr>
            <a:xfrm>
              <a:off x="11191350" y="3474753"/>
              <a:ext cx="200446" cy="224089"/>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73">
                <a:solidFill>
                  <a:srgbClr val="FFFFFF"/>
                </a:solidFill>
                <a:latin typeface="Segoe UI"/>
              </a:endParaRPr>
            </a:p>
          </p:txBody>
        </p:sp>
      </p:grpSp>
      <p:sp>
        <p:nvSpPr>
          <p:cNvPr id="824" name="Title 1"/>
          <p:cNvSpPr>
            <a:spLocks noGrp="1"/>
          </p:cNvSpPr>
          <p:nvPr>
            <p:ph type="title"/>
          </p:nvPr>
        </p:nvSpPr>
        <p:spPr>
          <a:xfrm>
            <a:off x="275481" y="361890"/>
            <a:ext cx="11887878" cy="917575"/>
          </a:xfrm>
        </p:spPr>
        <p:txBody>
          <a:bodyPr/>
          <a:lstStyle/>
          <a:p>
            <a:r>
              <a:rPr lang="en-US" dirty="0">
                <a:solidFill>
                  <a:schemeClr val="bg1"/>
                </a:solidFill>
              </a:rPr>
              <a:t>Datacenter security</a:t>
            </a:r>
          </a:p>
        </p:txBody>
      </p:sp>
    </p:spTree>
    <p:extLst>
      <p:ext uri="{BB962C8B-B14F-4D97-AF65-F5344CB8AC3E}">
        <p14:creationId xmlns:p14="http://schemas.microsoft.com/office/powerpoint/2010/main" val="68988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500"/>
                                        <p:tgtEl>
                                          <p:spTgt spid="4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750"/>
                                        <p:tgtEl>
                                          <p:spTgt spid="5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0"/>
                                        </p:tgtEl>
                                        <p:attrNameLst>
                                          <p:attrName>style.visibility</p:attrName>
                                        </p:attrNameLst>
                                      </p:cBhvr>
                                      <p:to>
                                        <p:strVal val="visible"/>
                                      </p:to>
                                    </p:set>
                                    <p:animEffect transition="in" filter="fade">
                                      <p:cBhvr>
                                        <p:cTn id="13" dur="750"/>
                                        <p:tgtEl>
                                          <p:spTgt spid="530"/>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3"/>
                                        </p:tgtEl>
                                        <p:attrNameLst>
                                          <p:attrName>style.visibility</p:attrName>
                                        </p:attrNameLst>
                                      </p:cBhvr>
                                      <p:to>
                                        <p:strVal val="visible"/>
                                      </p:to>
                                    </p:set>
                                    <p:animEffect transition="in" filter="fade">
                                      <p:cBhvr>
                                        <p:cTn id="19" dur="750"/>
                                        <p:tgtEl>
                                          <p:spTgt spid="5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4"/>
                                        </p:tgtEl>
                                        <p:attrNameLst>
                                          <p:attrName>style.visibility</p:attrName>
                                        </p:attrNameLst>
                                      </p:cBhvr>
                                      <p:to>
                                        <p:strVal val="visible"/>
                                      </p:to>
                                    </p:set>
                                    <p:animEffect transition="in" filter="fade">
                                      <p:cBhvr>
                                        <p:cTn id="22" dur="750"/>
                                        <p:tgtEl>
                                          <p:spTgt spid="524"/>
                                        </p:tgtEl>
                                      </p:cBhvr>
                                    </p:animEffect>
                                  </p:childTnLst>
                                </p:cTn>
                              </p:par>
                              <p:par>
                                <p:cTn id="23" presetID="10" presetClass="entr" presetSubtype="0" fill="hold" nodeType="withEffect">
                                  <p:stCondLst>
                                    <p:cond delay="0"/>
                                  </p:stCondLst>
                                  <p:childTnLst>
                                    <p:set>
                                      <p:cBhvr>
                                        <p:cTn id="24" dur="1" fill="hold">
                                          <p:stCondLst>
                                            <p:cond delay="0"/>
                                          </p:stCondLst>
                                        </p:cTn>
                                        <p:tgtEl>
                                          <p:spTgt spid="827"/>
                                        </p:tgtEl>
                                        <p:attrNameLst>
                                          <p:attrName>style.visibility</p:attrName>
                                        </p:attrNameLst>
                                      </p:cBhvr>
                                      <p:to>
                                        <p:strVal val="visible"/>
                                      </p:to>
                                    </p:set>
                                    <p:animEffect transition="in" filter="fade">
                                      <p:cBhvr>
                                        <p:cTn id="25" dur="500"/>
                                        <p:tgtEl>
                                          <p:spTgt spid="8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1"/>
                                        </p:tgtEl>
                                        <p:attrNameLst>
                                          <p:attrName>style.visibility</p:attrName>
                                        </p:attrNameLst>
                                      </p:cBhvr>
                                      <p:to>
                                        <p:strVal val="visible"/>
                                      </p:to>
                                    </p:set>
                                    <p:animEffect transition="in" filter="fade">
                                      <p:cBhvr>
                                        <p:cTn id="28" dur="750"/>
                                        <p:tgtEl>
                                          <p:spTgt spid="50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31"/>
                                        </p:tgtEl>
                                        <p:attrNameLst>
                                          <p:attrName>style.visibility</p:attrName>
                                        </p:attrNameLst>
                                      </p:cBhvr>
                                      <p:to>
                                        <p:strVal val="visible"/>
                                      </p:to>
                                    </p:set>
                                    <p:animEffect transition="in" filter="fade">
                                      <p:cBhvr>
                                        <p:cTn id="33" dur="500"/>
                                        <p:tgtEl>
                                          <p:spTgt spid="53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24"/>
                                        </p:tgtEl>
                                        <p:attrNameLst>
                                          <p:attrName>style.visibility</p:attrName>
                                        </p:attrNameLst>
                                      </p:cBhvr>
                                      <p:to>
                                        <p:strVal val="visible"/>
                                      </p:to>
                                    </p:set>
                                    <p:animEffect transition="in" filter="fade">
                                      <p:cBhvr>
                                        <p:cTn id="37" dur="500"/>
                                        <p:tgtEl>
                                          <p:spTgt spid="824"/>
                                        </p:tgtEl>
                                      </p:cBhvr>
                                    </p:animEffect>
                                  </p:childTnLst>
                                </p:cTn>
                              </p:par>
                              <p:par>
                                <p:cTn id="38" presetID="22" presetClass="entr" presetSubtype="4" fill="hold" nodeType="withEffect">
                                  <p:stCondLst>
                                    <p:cond delay="0"/>
                                  </p:stCondLst>
                                  <p:childTnLst>
                                    <p:set>
                                      <p:cBhvr>
                                        <p:cTn id="39" dur="1" fill="hold">
                                          <p:stCondLst>
                                            <p:cond delay="0"/>
                                          </p:stCondLst>
                                        </p:cTn>
                                        <p:tgtEl>
                                          <p:spTgt spid="534"/>
                                        </p:tgtEl>
                                        <p:attrNameLst>
                                          <p:attrName>style.visibility</p:attrName>
                                        </p:attrNameLst>
                                      </p:cBhvr>
                                      <p:to>
                                        <p:strVal val="visible"/>
                                      </p:to>
                                    </p:set>
                                    <p:animEffect transition="in" filter="wipe(down)">
                                      <p:cBhvr>
                                        <p:cTn id="40" dur="500"/>
                                        <p:tgtEl>
                                          <p:spTgt spid="534"/>
                                        </p:tgtEl>
                                      </p:cBhvr>
                                    </p:animEffect>
                                  </p:childTnLst>
                                </p:cTn>
                              </p:par>
                              <p:par>
                                <p:cTn id="41" presetID="10" presetClass="entr" presetSubtype="0" fill="hold" nodeType="withEffect">
                                  <p:stCondLst>
                                    <p:cond delay="0"/>
                                  </p:stCondLst>
                                  <p:childTnLst>
                                    <p:set>
                                      <p:cBhvr>
                                        <p:cTn id="42" dur="1" fill="hold">
                                          <p:stCondLst>
                                            <p:cond delay="0"/>
                                          </p:stCondLst>
                                        </p:cTn>
                                        <p:tgtEl>
                                          <p:spTgt spid="554"/>
                                        </p:tgtEl>
                                        <p:attrNameLst>
                                          <p:attrName>style.visibility</p:attrName>
                                        </p:attrNameLst>
                                      </p:cBhvr>
                                      <p:to>
                                        <p:strVal val="visible"/>
                                      </p:to>
                                    </p:set>
                                    <p:animEffect transition="in" filter="fade">
                                      <p:cBhvr>
                                        <p:cTn id="43" dur="500"/>
                                        <p:tgtEl>
                                          <p:spTgt spid="554"/>
                                        </p:tgtEl>
                                      </p:cBhvr>
                                    </p:animEffect>
                                  </p:childTnLst>
                                </p:cTn>
                              </p:par>
                              <p:par>
                                <p:cTn id="44" presetID="22" presetClass="entr" presetSubtype="4" fill="hold" nodeType="withEffect">
                                  <p:stCondLst>
                                    <p:cond delay="0"/>
                                  </p:stCondLst>
                                  <p:childTnLst>
                                    <p:set>
                                      <p:cBhvr>
                                        <p:cTn id="45" dur="1" fill="hold">
                                          <p:stCondLst>
                                            <p:cond delay="0"/>
                                          </p:stCondLst>
                                        </p:cTn>
                                        <p:tgtEl>
                                          <p:spTgt spid="532"/>
                                        </p:tgtEl>
                                        <p:attrNameLst>
                                          <p:attrName>style.visibility</p:attrName>
                                        </p:attrNameLst>
                                      </p:cBhvr>
                                      <p:to>
                                        <p:strVal val="visible"/>
                                      </p:to>
                                    </p:set>
                                    <p:animEffect transition="in" filter="wipe(down)">
                                      <p:cBhvr>
                                        <p:cTn id="46" dur="500"/>
                                        <p:tgtEl>
                                          <p:spTgt spid="532"/>
                                        </p:tgtEl>
                                      </p:cBhvr>
                                    </p:animEffect>
                                  </p:childTnLst>
                                </p:cTn>
                              </p:par>
                              <p:par>
                                <p:cTn id="47" presetID="22" presetClass="entr" presetSubtype="8" fill="hold" nodeType="withEffect">
                                  <p:stCondLst>
                                    <p:cond delay="0"/>
                                  </p:stCondLst>
                                  <p:childTnLst>
                                    <p:set>
                                      <p:cBhvr>
                                        <p:cTn id="48" dur="1" fill="hold">
                                          <p:stCondLst>
                                            <p:cond delay="0"/>
                                          </p:stCondLst>
                                        </p:cTn>
                                        <p:tgtEl>
                                          <p:spTgt spid="541"/>
                                        </p:tgtEl>
                                        <p:attrNameLst>
                                          <p:attrName>style.visibility</p:attrName>
                                        </p:attrNameLst>
                                      </p:cBhvr>
                                      <p:to>
                                        <p:strVal val="visible"/>
                                      </p:to>
                                    </p:set>
                                    <p:animEffect transition="in" filter="wipe(left)">
                                      <p:cBhvr>
                                        <p:cTn id="49" dur="500"/>
                                        <p:tgtEl>
                                          <p:spTgt spid="541"/>
                                        </p:tgtEl>
                                      </p:cBhvr>
                                    </p:animEffect>
                                  </p:childTnLst>
                                </p:cTn>
                              </p:par>
                              <p:par>
                                <p:cTn id="50" presetID="10" presetClass="entr" presetSubtype="0" fill="hold" nodeType="withEffect">
                                  <p:stCondLst>
                                    <p:cond delay="0"/>
                                  </p:stCondLst>
                                  <p:childTnLst>
                                    <p:set>
                                      <p:cBhvr>
                                        <p:cTn id="51" dur="1" fill="hold">
                                          <p:stCondLst>
                                            <p:cond delay="0"/>
                                          </p:stCondLst>
                                        </p:cTn>
                                        <p:tgtEl>
                                          <p:spTgt spid="576"/>
                                        </p:tgtEl>
                                        <p:attrNameLst>
                                          <p:attrName>style.visibility</p:attrName>
                                        </p:attrNameLst>
                                      </p:cBhvr>
                                      <p:to>
                                        <p:strVal val="visible"/>
                                      </p:to>
                                    </p:set>
                                    <p:animEffect transition="in" filter="fade">
                                      <p:cBhvr>
                                        <p:cTn id="52" dur="500"/>
                                        <p:tgtEl>
                                          <p:spTgt spid="576"/>
                                        </p:tgtEl>
                                      </p:cBhvr>
                                    </p:animEffect>
                                  </p:childTnLst>
                                </p:cTn>
                              </p:par>
                              <p:par>
                                <p:cTn id="53" presetID="22" presetClass="entr" presetSubtype="4" fill="hold" nodeType="withEffect">
                                  <p:stCondLst>
                                    <p:cond delay="0"/>
                                  </p:stCondLst>
                                  <p:childTnLst>
                                    <p:set>
                                      <p:cBhvr>
                                        <p:cTn id="54" dur="1" fill="hold">
                                          <p:stCondLst>
                                            <p:cond delay="0"/>
                                          </p:stCondLst>
                                        </p:cTn>
                                        <p:tgtEl>
                                          <p:spTgt spid="544"/>
                                        </p:tgtEl>
                                        <p:attrNameLst>
                                          <p:attrName>style.visibility</p:attrName>
                                        </p:attrNameLst>
                                      </p:cBhvr>
                                      <p:to>
                                        <p:strVal val="visible"/>
                                      </p:to>
                                    </p:set>
                                    <p:animEffect transition="in" filter="wipe(down)">
                                      <p:cBhvr>
                                        <p:cTn id="55" dur="500"/>
                                        <p:tgtEl>
                                          <p:spTgt spid="544"/>
                                        </p:tgtEl>
                                      </p:cBhvr>
                                    </p:animEffect>
                                  </p:childTnLst>
                                </p:cTn>
                              </p:par>
                              <p:par>
                                <p:cTn id="56" presetID="22" presetClass="entr" presetSubtype="8" fill="hold" nodeType="withEffect">
                                  <p:stCondLst>
                                    <p:cond delay="0"/>
                                  </p:stCondLst>
                                  <p:childTnLst>
                                    <p:set>
                                      <p:cBhvr>
                                        <p:cTn id="57" dur="1" fill="hold">
                                          <p:stCondLst>
                                            <p:cond delay="0"/>
                                          </p:stCondLst>
                                        </p:cTn>
                                        <p:tgtEl>
                                          <p:spTgt spid="537"/>
                                        </p:tgtEl>
                                        <p:attrNameLst>
                                          <p:attrName>style.visibility</p:attrName>
                                        </p:attrNameLst>
                                      </p:cBhvr>
                                      <p:to>
                                        <p:strVal val="visible"/>
                                      </p:to>
                                    </p:set>
                                    <p:animEffect transition="in" filter="wipe(left)">
                                      <p:cBhvr>
                                        <p:cTn id="58" dur="500"/>
                                        <p:tgtEl>
                                          <p:spTgt spid="537"/>
                                        </p:tgtEl>
                                      </p:cBhvr>
                                    </p:animEffect>
                                  </p:childTnLst>
                                </p:cTn>
                              </p:par>
                              <p:par>
                                <p:cTn id="59" presetID="10" presetClass="entr" presetSubtype="0" fill="hold" nodeType="withEffect">
                                  <p:stCondLst>
                                    <p:cond delay="0"/>
                                  </p:stCondLst>
                                  <p:childTnLst>
                                    <p:set>
                                      <p:cBhvr>
                                        <p:cTn id="60" dur="1" fill="hold">
                                          <p:stCondLst>
                                            <p:cond delay="0"/>
                                          </p:stCondLst>
                                        </p:cTn>
                                        <p:tgtEl>
                                          <p:spTgt spid="593"/>
                                        </p:tgtEl>
                                        <p:attrNameLst>
                                          <p:attrName>style.visibility</p:attrName>
                                        </p:attrNameLst>
                                      </p:cBhvr>
                                      <p:to>
                                        <p:strVal val="visible"/>
                                      </p:to>
                                    </p:set>
                                    <p:animEffect transition="in" filter="fade">
                                      <p:cBhvr>
                                        <p:cTn id="61" dur="500"/>
                                        <p:tgtEl>
                                          <p:spTgt spid="593"/>
                                        </p:tgtEl>
                                      </p:cBhvr>
                                    </p:animEffect>
                                  </p:childTnLst>
                                </p:cTn>
                              </p:par>
                              <p:par>
                                <p:cTn id="62" presetID="22" presetClass="entr" presetSubtype="4" fill="hold" nodeType="withEffect">
                                  <p:stCondLst>
                                    <p:cond delay="0"/>
                                  </p:stCondLst>
                                  <p:childTnLst>
                                    <p:set>
                                      <p:cBhvr>
                                        <p:cTn id="63" dur="1" fill="hold">
                                          <p:stCondLst>
                                            <p:cond delay="0"/>
                                          </p:stCondLst>
                                        </p:cTn>
                                        <p:tgtEl>
                                          <p:spTgt spid="533"/>
                                        </p:tgtEl>
                                        <p:attrNameLst>
                                          <p:attrName>style.visibility</p:attrName>
                                        </p:attrNameLst>
                                      </p:cBhvr>
                                      <p:to>
                                        <p:strVal val="visible"/>
                                      </p:to>
                                    </p:set>
                                    <p:animEffect transition="in" filter="wipe(down)">
                                      <p:cBhvr>
                                        <p:cTn id="64" dur="500"/>
                                        <p:tgtEl>
                                          <p:spTgt spid="533"/>
                                        </p:tgtEl>
                                      </p:cBhvr>
                                    </p:animEffect>
                                  </p:childTnLst>
                                </p:cTn>
                              </p:par>
                              <p:par>
                                <p:cTn id="65" presetID="10" presetClass="entr" presetSubtype="0" fill="hold" nodeType="withEffect">
                                  <p:stCondLst>
                                    <p:cond delay="0"/>
                                  </p:stCondLst>
                                  <p:childTnLst>
                                    <p:set>
                                      <p:cBhvr>
                                        <p:cTn id="66" dur="1" fill="hold">
                                          <p:stCondLst>
                                            <p:cond delay="0"/>
                                          </p:stCondLst>
                                        </p:cTn>
                                        <p:tgtEl>
                                          <p:spTgt spid="545"/>
                                        </p:tgtEl>
                                        <p:attrNameLst>
                                          <p:attrName>style.visibility</p:attrName>
                                        </p:attrNameLst>
                                      </p:cBhvr>
                                      <p:to>
                                        <p:strVal val="visible"/>
                                      </p:to>
                                    </p:set>
                                    <p:animEffect transition="in" filter="fade">
                                      <p:cBhvr>
                                        <p:cTn id="67" dur="500"/>
                                        <p:tgtEl>
                                          <p:spTgt spid="545"/>
                                        </p:tgtEl>
                                      </p:cBhvr>
                                    </p:animEffect>
                                  </p:childTnLst>
                                </p:cTn>
                              </p:par>
                              <p:par>
                                <p:cTn id="68" presetID="10" presetClass="entr" presetSubtype="0" fill="hold" nodeType="withEffect">
                                  <p:stCondLst>
                                    <p:cond delay="0"/>
                                  </p:stCondLst>
                                  <p:childTnLst>
                                    <p:set>
                                      <p:cBhvr>
                                        <p:cTn id="69" dur="1" fill="hold">
                                          <p:stCondLst>
                                            <p:cond delay="0"/>
                                          </p:stCondLst>
                                        </p:cTn>
                                        <p:tgtEl>
                                          <p:spTgt spid="809"/>
                                        </p:tgtEl>
                                        <p:attrNameLst>
                                          <p:attrName>style.visibility</p:attrName>
                                        </p:attrNameLst>
                                      </p:cBhvr>
                                      <p:to>
                                        <p:strVal val="visible"/>
                                      </p:to>
                                    </p:set>
                                    <p:animEffect transition="in" filter="fade">
                                      <p:cBhvr>
                                        <p:cTn id="70" dur="500"/>
                                        <p:tgtEl>
                                          <p:spTgt spid="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animBg="1"/>
      <p:bldP spid="530" grpId="0" animBg="1"/>
      <p:bldP spid="524" grpId="0" animBg="1"/>
      <p:bldP spid="523" grpId="0" animBg="1"/>
      <p:bldP spid="501" grpId="0" animBg="1"/>
      <p:bldP spid="531" grpId="0" animBg="1"/>
      <p:bldP spid="8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E87DE3-80FE-40F5-B204-B49AA0F8C246}"/>
              </a:ext>
            </a:extLst>
          </p:cNvPr>
          <p:cNvSpPr>
            <a:spLocks noGrp="1"/>
          </p:cNvSpPr>
          <p:nvPr>
            <p:ph type="title"/>
          </p:nvPr>
        </p:nvSpPr>
        <p:spPr/>
        <p:txBody>
          <a:bodyPr/>
          <a:lstStyle/>
          <a:p>
            <a:r>
              <a:rPr lang="en-US" dirty="0"/>
              <a:t>New Features</a:t>
            </a:r>
          </a:p>
        </p:txBody>
      </p:sp>
      <p:pic>
        <p:nvPicPr>
          <p:cNvPr id="9" name="Picture 8">
            <a:extLst>
              <a:ext uri="{FF2B5EF4-FFF2-40B4-BE49-F238E27FC236}">
                <a16:creationId xmlns:a16="http://schemas.microsoft.com/office/drawing/2014/main" id="{503E9F44-1E9B-4A00-9AAC-DFA0649231B6}"/>
              </a:ext>
            </a:extLst>
          </p:cNvPr>
          <p:cNvPicPr>
            <a:picLocks noChangeAspect="1"/>
          </p:cNvPicPr>
          <p:nvPr/>
        </p:nvPicPr>
        <p:blipFill>
          <a:blip r:embed="rId3"/>
          <a:stretch>
            <a:fillRect/>
          </a:stretch>
        </p:blipFill>
        <p:spPr>
          <a:xfrm>
            <a:off x="503237" y="2201862"/>
            <a:ext cx="3464304" cy="4038600"/>
          </a:xfrm>
          <a:prstGeom prst="rect">
            <a:avLst/>
          </a:prstGeom>
        </p:spPr>
      </p:pic>
      <p:pic>
        <p:nvPicPr>
          <p:cNvPr id="10" name="Picture 9">
            <a:extLst>
              <a:ext uri="{FF2B5EF4-FFF2-40B4-BE49-F238E27FC236}">
                <a16:creationId xmlns:a16="http://schemas.microsoft.com/office/drawing/2014/main" id="{10D011A2-6D54-40F4-858D-72CA963CEF55}"/>
              </a:ext>
            </a:extLst>
          </p:cNvPr>
          <p:cNvPicPr>
            <a:picLocks noChangeAspect="1"/>
          </p:cNvPicPr>
          <p:nvPr/>
        </p:nvPicPr>
        <p:blipFill>
          <a:blip r:embed="rId4"/>
          <a:stretch>
            <a:fillRect/>
          </a:stretch>
        </p:blipFill>
        <p:spPr>
          <a:xfrm>
            <a:off x="4341495" y="2201862"/>
            <a:ext cx="3276600" cy="4216698"/>
          </a:xfrm>
          <a:prstGeom prst="rect">
            <a:avLst/>
          </a:prstGeom>
        </p:spPr>
      </p:pic>
      <p:sp>
        <p:nvSpPr>
          <p:cNvPr id="11" name="Rectangle 10">
            <a:extLst>
              <a:ext uri="{FF2B5EF4-FFF2-40B4-BE49-F238E27FC236}">
                <a16:creationId xmlns:a16="http://schemas.microsoft.com/office/drawing/2014/main" id="{20F19DF8-7166-48F7-9CF3-97CDA9F36909}"/>
              </a:ext>
            </a:extLst>
          </p:cNvPr>
          <p:cNvSpPr/>
          <p:nvPr/>
        </p:nvSpPr>
        <p:spPr>
          <a:xfrm>
            <a:off x="387675" y="6505052"/>
            <a:ext cx="3879780" cy="369332"/>
          </a:xfrm>
          <a:prstGeom prst="rect">
            <a:avLst/>
          </a:prstGeom>
        </p:spPr>
        <p:txBody>
          <a:bodyPr wrap="none">
            <a:spAutoFit/>
          </a:bodyPr>
          <a:lstStyle/>
          <a:p>
            <a:r>
              <a:rPr lang="en-US" dirty="0">
                <a:hlinkClick r:id="rId5"/>
              </a:rPr>
              <a:t>https://azure.microsoft.com/updates</a:t>
            </a:r>
            <a:r>
              <a:rPr lang="en-US" dirty="0"/>
              <a:t> </a:t>
            </a:r>
          </a:p>
        </p:txBody>
      </p:sp>
      <p:sp>
        <p:nvSpPr>
          <p:cNvPr id="12" name="Rectangle 11">
            <a:extLst>
              <a:ext uri="{FF2B5EF4-FFF2-40B4-BE49-F238E27FC236}">
                <a16:creationId xmlns:a16="http://schemas.microsoft.com/office/drawing/2014/main" id="{2FB95FFF-C1EE-4463-9CE1-94369C9011D8}"/>
              </a:ext>
            </a:extLst>
          </p:cNvPr>
          <p:cNvSpPr/>
          <p:nvPr/>
        </p:nvSpPr>
        <p:spPr>
          <a:xfrm>
            <a:off x="4237037" y="6499741"/>
            <a:ext cx="3982950" cy="369332"/>
          </a:xfrm>
          <a:prstGeom prst="rect">
            <a:avLst/>
          </a:prstGeom>
        </p:spPr>
        <p:txBody>
          <a:bodyPr wrap="none">
            <a:spAutoFit/>
          </a:bodyPr>
          <a:lstStyle/>
          <a:p>
            <a:r>
              <a:rPr lang="en-US" dirty="0">
                <a:hlinkClick r:id="rId6"/>
              </a:rPr>
              <a:t>https://azure.microsoft.com/roadmap</a:t>
            </a:r>
            <a:r>
              <a:rPr lang="en-US" dirty="0"/>
              <a:t> </a:t>
            </a:r>
          </a:p>
        </p:txBody>
      </p:sp>
      <p:sp>
        <p:nvSpPr>
          <p:cNvPr id="13" name="Rectangle 12">
            <a:extLst>
              <a:ext uri="{FF2B5EF4-FFF2-40B4-BE49-F238E27FC236}">
                <a16:creationId xmlns:a16="http://schemas.microsoft.com/office/drawing/2014/main" id="{CFD9A089-FD65-4A5C-8D1E-77CEF89E95CE}"/>
              </a:ext>
            </a:extLst>
          </p:cNvPr>
          <p:cNvSpPr/>
          <p:nvPr/>
        </p:nvSpPr>
        <p:spPr>
          <a:xfrm>
            <a:off x="8504237" y="6499741"/>
            <a:ext cx="2860078" cy="369332"/>
          </a:xfrm>
          <a:prstGeom prst="rect">
            <a:avLst/>
          </a:prstGeom>
        </p:spPr>
        <p:txBody>
          <a:bodyPr wrap="none">
            <a:spAutoFit/>
          </a:bodyPr>
          <a:lstStyle/>
          <a:p>
            <a:r>
              <a:rPr lang="en-US" dirty="0">
                <a:hlinkClick r:id="rId7"/>
              </a:rPr>
              <a:t>http://feedback.azure.com</a:t>
            </a:r>
            <a:r>
              <a:rPr lang="en-US" dirty="0"/>
              <a:t> </a:t>
            </a:r>
          </a:p>
        </p:txBody>
      </p:sp>
      <p:sp>
        <p:nvSpPr>
          <p:cNvPr id="15" name="TextBox 14">
            <a:extLst>
              <a:ext uri="{FF2B5EF4-FFF2-40B4-BE49-F238E27FC236}">
                <a16:creationId xmlns:a16="http://schemas.microsoft.com/office/drawing/2014/main" id="{FD7CDAD3-2C81-4CB3-B25E-4C6C021C40DF}"/>
              </a:ext>
            </a:extLst>
          </p:cNvPr>
          <p:cNvSpPr txBox="1"/>
          <p:nvPr/>
        </p:nvSpPr>
        <p:spPr>
          <a:xfrm>
            <a:off x="387675" y="1592783"/>
            <a:ext cx="22385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we did…</a:t>
            </a:r>
          </a:p>
        </p:txBody>
      </p:sp>
      <p:sp>
        <p:nvSpPr>
          <p:cNvPr id="16" name="TextBox 15">
            <a:extLst>
              <a:ext uri="{FF2B5EF4-FFF2-40B4-BE49-F238E27FC236}">
                <a16:creationId xmlns:a16="http://schemas.microsoft.com/office/drawing/2014/main" id="{FEF5809B-5096-4CAB-803D-9F488198BFA9}"/>
              </a:ext>
            </a:extLst>
          </p:cNvPr>
          <p:cNvSpPr txBox="1"/>
          <p:nvPr/>
        </p:nvSpPr>
        <p:spPr>
          <a:xfrm>
            <a:off x="4160273" y="1592783"/>
            <a:ext cx="34688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we are planning…</a:t>
            </a:r>
          </a:p>
        </p:txBody>
      </p:sp>
      <p:sp>
        <p:nvSpPr>
          <p:cNvPr id="17" name="TextBox 16">
            <a:extLst>
              <a:ext uri="{FF2B5EF4-FFF2-40B4-BE49-F238E27FC236}">
                <a16:creationId xmlns:a16="http://schemas.microsoft.com/office/drawing/2014/main" id="{F8104774-B499-42EA-9716-D244C4DB5B30}"/>
              </a:ext>
            </a:extLst>
          </p:cNvPr>
          <p:cNvSpPr txBox="1"/>
          <p:nvPr/>
        </p:nvSpPr>
        <p:spPr>
          <a:xfrm>
            <a:off x="8275637" y="1573998"/>
            <a:ext cx="374455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you want us to do…</a:t>
            </a:r>
          </a:p>
        </p:txBody>
      </p:sp>
      <p:pic>
        <p:nvPicPr>
          <p:cNvPr id="18" name="Picture 17">
            <a:extLst>
              <a:ext uri="{FF2B5EF4-FFF2-40B4-BE49-F238E27FC236}">
                <a16:creationId xmlns:a16="http://schemas.microsoft.com/office/drawing/2014/main" id="{99FE0D3A-1619-4297-BCAC-472CB73CE3E1}"/>
              </a:ext>
            </a:extLst>
          </p:cNvPr>
          <p:cNvPicPr>
            <a:picLocks noChangeAspect="1"/>
          </p:cNvPicPr>
          <p:nvPr/>
        </p:nvPicPr>
        <p:blipFill>
          <a:blip r:embed="rId8"/>
          <a:stretch>
            <a:fillRect/>
          </a:stretch>
        </p:blipFill>
        <p:spPr>
          <a:xfrm>
            <a:off x="8428037" y="2201862"/>
            <a:ext cx="3200400" cy="4346154"/>
          </a:xfrm>
          <a:prstGeom prst="rect">
            <a:avLst/>
          </a:prstGeom>
        </p:spPr>
      </p:pic>
    </p:spTree>
    <p:extLst>
      <p:ext uri="{BB962C8B-B14F-4D97-AF65-F5344CB8AC3E}">
        <p14:creationId xmlns:p14="http://schemas.microsoft.com/office/powerpoint/2010/main" val="26856268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19B175-1660-4441-B566-BF96810D62A5}"/>
              </a:ext>
            </a:extLst>
          </p:cNvPr>
          <p:cNvSpPr>
            <a:spLocks noGrp="1"/>
          </p:cNvSpPr>
          <p:nvPr>
            <p:ph type="title"/>
          </p:nvPr>
        </p:nvSpPr>
        <p:spPr/>
        <p:txBody>
          <a:bodyPr/>
          <a:lstStyle/>
          <a:p>
            <a:r>
              <a:rPr lang="en-US" dirty="0"/>
              <a:t>Containers</a:t>
            </a:r>
          </a:p>
        </p:txBody>
      </p:sp>
    </p:spTree>
    <p:extLst>
      <p:ext uri="{BB962C8B-B14F-4D97-AF65-F5344CB8AC3E}">
        <p14:creationId xmlns:p14="http://schemas.microsoft.com/office/powerpoint/2010/main" val="7968723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on Windows and Linux</a:t>
            </a:r>
          </a:p>
        </p:txBody>
      </p:sp>
      <p:sp>
        <p:nvSpPr>
          <p:cNvPr id="4" name="Left-Right Arrow 3"/>
          <p:cNvSpPr/>
          <p:nvPr/>
        </p:nvSpPr>
        <p:spPr bwMode="auto">
          <a:xfrm>
            <a:off x="415372" y="5506801"/>
            <a:ext cx="11620533" cy="100662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Less Overhead				                  Better Isolation &amp; Security</a:t>
            </a:r>
          </a:p>
        </p:txBody>
      </p:sp>
      <p:sp>
        <p:nvSpPr>
          <p:cNvPr id="5" name="Rectangle 4"/>
          <p:cNvSpPr/>
          <p:nvPr/>
        </p:nvSpPr>
        <p:spPr bwMode="auto">
          <a:xfrm>
            <a:off x="667027" y="1286865"/>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a:t>
            </a:r>
          </a:p>
        </p:txBody>
      </p:sp>
      <p:sp>
        <p:nvSpPr>
          <p:cNvPr id="6" name="Rectangle 5"/>
          <p:cNvSpPr/>
          <p:nvPr/>
        </p:nvSpPr>
        <p:spPr bwMode="auto">
          <a:xfrm>
            <a:off x="667027" y="3369003"/>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a:t>
            </a:r>
          </a:p>
        </p:txBody>
      </p:sp>
      <p:sp>
        <p:nvSpPr>
          <p:cNvPr id="7" name="Rectangle 6"/>
          <p:cNvSpPr/>
          <p:nvPr/>
        </p:nvSpPr>
        <p:spPr bwMode="auto">
          <a:xfrm>
            <a:off x="1866089"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8" name="Rectangle 7"/>
          <p:cNvSpPr/>
          <p:nvPr/>
        </p:nvSpPr>
        <p:spPr bwMode="auto">
          <a:xfrm>
            <a:off x="4033777"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 Server Container</a:t>
            </a:r>
          </a:p>
        </p:txBody>
      </p:sp>
      <p:sp>
        <p:nvSpPr>
          <p:cNvPr id="10" name="Rectangle 9"/>
          <p:cNvSpPr/>
          <p:nvPr/>
        </p:nvSpPr>
        <p:spPr bwMode="auto">
          <a:xfrm>
            <a:off x="6201464"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Hyper-V Container</a:t>
            </a:r>
          </a:p>
        </p:txBody>
      </p:sp>
      <p:sp>
        <p:nvSpPr>
          <p:cNvPr id="11" name="Rectangle 10"/>
          <p:cNvSpPr/>
          <p:nvPr/>
        </p:nvSpPr>
        <p:spPr bwMode="auto">
          <a:xfrm>
            <a:off x="8369152"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2" name="Rectangle 11"/>
          <p:cNvSpPr/>
          <p:nvPr/>
        </p:nvSpPr>
        <p:spPr bwMode="auto">
          <a:xfrm>
            <a:off x="1866089"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13" name="Rectangle 12"/>
          <p:cNvSpPr/>
          <p:nvPr/>
        </p:nvSpPr>
        <p:spPr bwMode="auto">
          <a:xfrm>
            <a:off x="4033777"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 Container</a:t>
            </a:r>
          </a:p>
        </p:txBody>
      </p:sp>
      <p:sp>
        <p:nvSpPr>
          <p:cNvPr id="15" name="Rectangle 14"/>
          <p:cNvSpPr/>
          <p:nvPr/>
        </p:nvSpPr>
        <p:spPr bwMode="auto">
          <a:xfrm>
            <a:off x="8369152"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7" name="Rectangle 16"/>
          <p:cNvSpPr/>
          <p:nvPr/>
        </p:nvSpPr>
        <p:spPr bwMode="auto">
          <a:xfrm>
            <a:off x="1866088" y="2657435"/>
            <a:ext cx="3981084" cy="332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
        <p:nvSpPr>
          <p:cNvPr id="18" name="Rectangle 17"/>
          <p:cNvSpPr/>
          <p:nvPr/>
        </p:nvSpPr>
        <p:spPr bwMode="auto">
          <a:xfrm>
            <a:off x="1866088" y="4795231"/>
            <a:ext cx="3981084" cy="3011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Tree>
    <p:extLst>
      <p:ext uri="{BB962C8B-B14F-4D97-AF65-F5344CB8AC3E}">
        <p14:creationId xmlns:p14="http://schemas.microsoft.com/office/powerpoint/2010/main" val="15188094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containers</a:t>
            </a:r>
          </a:p>
        </p:txBody>
      </p:sp>
      <p:sp>
        <p:nvSpPr>
          <p:cNvPr id="4" name="Text Placeholder 3"/>
          <p:cNvSpPr>
            <a:spLocks noGrp="1"/>
          </p:cNvSpPr>
          <p:nvPr>
            <p:ph type="body" sz="quarter" idx="10"/>
          </p:nvPr>
        </p:nvSpPr>
        <p:spPr>
          <a:xfrm>
            <a:off x="275546" y="1211287"/>
            <a:ext cx="11887100" cy="5222963"/>
          </a:xfrm>
        </p:spPr>
        <p:txBody>
          <a:bodyPr/>
          <a:lstStyle/>
          <a:p>
            <a:r>
              <a:rPr lang="en-US" dirty="0"/>
              <a:t>Immutable environment</a:t>
            </a:r>
          </a:p>
          <a:p>
            <a:pPr lvl="1"/>
            <a:r>
              <a:rPr lang="en-US" dirty="0"/>
              <a:t>Container image has all application dependencies</a:t>
            </a:r>
          </a:p>
          <a:p>
            <a:pPr lvl="1"/>
            <a:r>
              <a:rPr lang="en-US" dirty="0"/>
              <a:t>High portability limiting “works on my machine”</a:t>
            </a:r>
          </a:p>
          <a:p>
            <a:r>
              <a:rPr lang="en-US" dirty="0"/>
              <a:t>Resource governance</a:t>
            </a:r>
          </a:p>
          <a:p>
            <a:pPr lvl="1"/>
            <a:r>
              <a:rPr lang="en-US" dirty="0"/>
              <a:t>Declarative resource limits for memory, </a:t>
            </a:r>
            <a:r>
              <a:rPr lang="en-US" dirty="0" err="1"/>
              <a:t>cpu</a:t>
            </a:r>
            <a:r>
              <a:rPr lang="en-US" dirty="0"/>
              <a:t>, </a:t>
            </a:r>
            <a:r>
              <a:rPr lang="en-US" dirty="0" err="1"/>
              <a:t>io</a:t>
            </a:r>
            <a:r>
              <a:rPr lang="en-US" dirty="0"/>
              <a:t>, etc.</a:t>
            </a:r>
          </a:p>
          <a:p>
            <a:pPr lvl="1"/>
            <a:r>
              <a:rPr lang="en-US" dirty="0"/>
              <a:t>Service Fabric offers this for *all* services (containerized or not)</a:t>
            </a:r>
          </a:p>
          <a:p>
            <a:r>
              <a:rPr lang="en-US" dirty="0"/>
              <a:t>Isolation </a:t>
            </a:r>
          </a:p>
          <a:p>
            <a:pPr lvl="1"/>
            <a:r>
              <a:rPr lang="en-US" dirty="0"/>
              <a:t>Containers spoof isolated OS instance</a:t>
            </a:r>
          </a:p>
          <a:p>
            <a:pPr lvl="1"/>
            <a:r>
              <a:rPr lang="en-US" dirty="0"/>
              <a:t>Limit impact of other applications in other containers</a:t>
            </a:r>
          </a:p>
          <a:p>
            <a:pPr lvl="1"/>
            <a:endParaRPr lang="en-US" dirty="0"/>
          </a:p>
        </p:txBody>
      </p:sp>
    </p:spTree>
    <p:extLst>
      <p:ext uri="{BB962C8B-B14F-4D97-AF65-F5344CB8AC3E}">
        <p14:creationId xmlns:p14="http://schemas.microsoft.com/office/powerpoint/2010/main" val="42199158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D661E-3D1C-466A-920F-1B1CE4736621}"/>
              </a:ext>
            </a:extLst>
          </p:cNvPr>
          <p:cNvSpPr>
            <a:spLocks noGrp="1"/>
          </p:cNvSpPr>
          <p:nvPr>
            <p:ph type="title"/>
          </p:nvPr>
        </p:nvSpPr>
        <p:spPr/>
        <p:txBody>
          <a:bodyPr/>
          <a:lstStyle/>
          <a:p>
            <a:r>
              <a:rPr lang="en-US" dirty="0"/>
              <a:t>Azure Container Service (ACS)</a:t>
            </a:r>
          </a:p>
        </p:txBody>
      </p:sp>
      <p:sp>
        <p:nvSpPr>
          <p:cNvPr id="3" name="Text Placeholder 2">
            <a:extLst>
              <a:ext uri="{FF2B5EF4-FFF2-40B4-BE49-F238E27FC236}">
                <a16:creationId xmlns:a16="http://schemas.microsoft.com/office/drawing/2014/main" id="{C7268B9B-6605-4C71-857D-8ADBB8BD382C}"/>
              </a:ext>
            </a:extLst>
          </p:cNvPr>
          <p:cNvSpPr>
            <a:spLocks noGrp="1"/>
          </p:cNvSpPr>
          <p:nvPr>
            <p:ph type="body" sz="quarter" idx="10"/>
          </p:nvPr>
        </p:nvSpPr>
        <p:spPr>
          <a:xfrm>
            <a:off x="274702" y="1211287"/>
            <a:ext cx="11888787" cy="1181862"/>
          </a:xfrm>
        </p:spPr>
        <p:txBody>
          <a:bodyPr/>
          <a:lstStyle/>
          <a:p>
            <a:r>
              <a:rPr lang="en-US" dirty="0"/>
              <a:t>Quickly deploy a production ready Kubernetes, DC/OS, or Docker Swarm cluster</a:t>
            </a:r>
          </a:p>
        </p:txBody>
      </p:sp>
    </p:spTree>
    <p:extLst>
      <p:ext uri="{BB962C8B-B14F-4D97-AF65-F5344CB8AC3E}">
        <p14:creationId xmlns:p14="http://schemas.microsoft.com/office/powerpoint/2010/main" val="8330362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3"/>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4"/>
              </a:rPr>
              <a:t>sweisfel@microsoft.com</a:t>
            </a:r>
            <a:r>
              <a:rPr lang="en-US" sz="2000" u="sng" dirty="0">
                <a:solidFill>
                  <a:schemeClr val="bg1"/>
                </a:solidFill>
              </a:rPr>
              <a:t> </a:t>
            </a:r>
            <a:endParaRPr lang="en-US" sz="2000"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Austin, TX</a:t>
            </a:r>
          </a:p>
        </p:txBody>
      </p:sp>
      <p:sp>
        <p:nvSpPr>
          <p:cNvPr id="3" name="Rectangle 2">
            <a:extLst>
              <a:ext uri="{FF2B5EF4-FFF2-40B4-BE49-F238E27FC236}">
                <a16:creationId xmlns:a16="http://schemas.microsoft.com/office/drawing/2014/main" id="{782FCC54-BCA2-4295-B2DE-564BF05B260F}"/>
              </a:ext>
            </a:extLst>
          </p:cNvPr>
          <p:cNvSpPr/>
          <p:nvPr/>
        </p:nvSpPr>
        <p:spPr>
          <a:xfrm>
            <a:off x="808037" y="5021262"/>
            <a:ext cx="7246664" cy="461665"/>
          </a:xfrm>
          <a:prstGeom prst="rect">
            <a:avLst/>
          </a:prstGeom>
        </p:spPr>
        <p:txBody>
          <a:bodyPr wrap="none">
            <a:spAutoFit/>
          </a:bodyPr>
          <a:lstStyle/>
          <a:p>
            <a:r>
              <a:rPr lang="en-US" sz="2400" dirty="0"/>
              <a:t>Download Slides @ </a:t>
            </a:r>
            <a:r>
              <a:rPr lang="en-US" sz="2400" dirty="0">
                <a:hlinkClick r:id="rId5"/>
              </a:rPr>
              <a:t>https://aka.ms/Angelbeat/Shawn</a:t>
            </a:r>
            <a:r>
              <a:rPr lang="en-US" sz="2400" dirty="0"/>
              <a:t> </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E56C-C492-48F7-AA3D-C024F1BF5E55}"/>
              </a:ext>
            </a:extLst>
          </p:cNvPr>
          <p:cNvSpPr>
            <a:spLocks noGrp="1"/>
          </p:cNvSpPr>
          <p:nvPr>
            <p:ph type="title"/>
          </p:nvPr>
        </p:nvSpPr>
        <p:spPr/>
        <p:txBody>
          <a:bodyPr/>
          <a:lstStyle/>
          <a:p>
            <a:r>
              <a:rPr lang="en-US" dirty="0"/>
              <a:t>Azure Container Service (AKS) – Managed K8S</a:t>
            </a:r>
            <a:br>
              <a:rPr lang="en-US" dirty="0"/>
            </a:br>
            <a:endParaRPr lang="en-US" dirty="0"/>
          </a:p>
        </p:txBody>
      </p:sp>
      <p:sp>
        <p:nvSpPr>
          <p:cNvPr id="3" name="Text Placeholder 2">
            <a:extLst>
              <a:ext uri="{FF2B5EF4-FFF2-40B4-BE49-F238E27FC236}">
                <a16:creationId xmlns:a16="http://schemas.microsoft.com/office/drawing/2014/main" id="{9B55E263-56D6-45FE-AA85-CE127984DD44}"/>
              </a:ext>
            </a:extLst>
          </p:cNvPr>
          <p:cNvSpPr>
            <a:spLocks noGrp="1"/>
          </p:cNvSpPr>
          <p:nvPr>
            <p:ph type="body" sz="quarter" idx="10"/>
          </p:nvPr>
        </p:nvSpPr>
        <p:spPr>
          <a:xfrm>
            <a:off x="274702" y="1211287"/>
            <a:ext cx="11888787" cy="5583067"/>
          </a:xfrm>
        </p:spPr>
        <p:txBody>
          <a:bodyPr/>
          <a:lstStyle/>
          <a:p>
            <a:r>
              <a:rPr lang="en-US" sz="2800" dirty="0"/>
              <a:t>Easy to use</a:t>
            </a:r>
          </a:p>
          <a:p>
            <a:pPr lvl="1"/>
            <a:r>
              <a:rPr lang="en-US" sz="2000" dirty="0"/>
              <a:t>Fastest path to Kubernetes on Azure</a:t>
            </a:r>
          </a:p>
          <a:p>
            <a:pPr lvl="1"/>
            <a:r>
              <a:rPr lang="en-US" sz="2000" dirty="0"/>
              <a:t>Up and running with 3 simple commands</a:t>
            </a:r>
          </a:p>
          <a:p>
            <a:pPr lvl="1"/>
            <a:endParaRPr lang="en-US" sz="2000" dirty="0"/>
          </a:p>
          <a:p>
            <a:r>
              <a:rPr lang="en-US" sz="2800" dirty="0"/>
              <a:t>Easy to manage</a:t>
            </a:r>
          </a:p>
          <a:p>
            <a:pPr lvl="1"/>
            <a:r>
              <a:rPr lang="en-US" sz="2000" dirty="0"/>
              <a:t>Automated upgrades and patching</a:t>
            </a:r>
          </a:p>
          <a:p>
            <a:pPr lvl="1"/>
            <a:r>
              <a:rPr lang="en-US" sz="2000" dirty="0"/>
              <a:t>Easily scale the cluster up and down</a:t>
            </a:r>
          </a:p>
          <a:p>
            <a:pPr lvl="1"/>
            <a:r>
              <a:rPr lang="en-US" sz="2000" dirty="0"/>
              <a:t>Self-healing control plane</a:t>
            </a:r>
          </a:p>
          <a:p>
            <a:pPr lvl="1"/>
            <a:endParaRPr lang="en-US" sz="2000" dirty="0"/>
          </a:p>
          <a:p>
            <a:r>
              <a:rPr lang="en-US" sz="2800" dirty="0"/>
              <a:t>Uses Open APIs</a:t>
            </a:r>
          </a:p>
          <a:p>
            <a:pPr lvl="1"/>
            <a:r>
              <a:rPr lang="en-US" sz="2000" dirty="0"/>
              <a:t>100% upstream Kubernetes</a:t>
            </a:r>
          </a:p>
          <a:p>
            <a:endParaRPr lang="en-US" sz="2800" dirty="0"/>
          </a:p>
          <a:p>
            <a:r>
              <a:rPr lang="en-US" sz="2800" dirty="0"/>
              <a:t>You only pay for the VMs running your containers!</a:t>
            </a:r>
          </a:p>
          <a:p>
            <a:pPr lvl="1"/>
            <a:endParaRPr lang="en-US" sz="2000" dirty="0"/>
          </a:p>
        </p:txBody>
      </p:sp>
    </p:spTree>
    <p:extLst>
      <p:ext uri="{BB962C8B-B14F-4D97-AF65-F5344CB8AC3E}">
        <p14:creationId xmlns:p14="http://schemas.microsoft.com/office/powerpoint/2010/main" val="7802991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BBE0-9D93-4CA6-8B04-FE9792AD241C}"/>
              </a:ext>
            </a:extLst>
          </p:cNvPr>
          <p:cNvSpPr>
            <a:spLocks noGrp="1"/>
          </p:cNvSpPr>
          <p:nvPr>
            <p:ph type="title"/>
          </p:nvPr>
        </p:nvSpPr>
        <p:spPr/>
        <p:txBody>
          <a:bodyPr/>
          <a:lstStyle/>
          <a:p>
            <a:r>
              <a:rPr lang="en-US" dirty="0"/>
              <a:t>Azure Container Instances (ACI)</a:t>
            </a:r>
          </a:p>
        </p:txBody>
      </p:sp>
      <p:sp>
        <p:nvSpPr>
          <p:cNvPr id="3" name="Text Placeholder 2">
            <a:extLst>
              <a:ext uri="{FF2B5EF4-FFF2-40B4-BE49-F238E27FC236}">
                <a16:creationId xmlns:a16="http://schemas.microsoft.com/office/drawing/2014/main" id="{D5765174-DB82-4293-8AC0-29457AF1D185}"/>
              </a:ext>
            </a:extLst>
          </p:cNvPr>
          <p:cNvSpPr>
            <a:spLocks noGrp="1"/>
          </p:cNvSpPr>
          <p:nvPr>
            <p:ph type="body" sz="quarter" idx="10"/>
          </p:nvPr>
        </p:nvSpPr>
        <p:spPr>
          <a:xfrm>
            <a:off x="274702" y="1211287"/>
            <a:ext cx="11888787" cy="2400657"/>
          </a:xfrm>
        </p:spPr>
        <p:txBody>
          <a:bodyPr/>
          <a:lstStyle/>
          <a:p>
            <a:r>
              <a:rPr lang="en-US" dirty="0"/>
              <a:t>You deploy your docker containers. </a:t>
            </a:r>
          </a:p>
          <a:p>
            <a:r>
              <a:rPr lang="en-US" dirty="0"/>
              <a:t>Windows or Linux</a:t>
            </a:r>
          </a:p>
          <a:p>
            <a:r>
              <a:rPr lang="en-US" dirty="0"/>
              <a:t>Pay for the CPU and Memory you request, billed by the second.</a:t>
            </a:r>
          </a:p>
        </p:txBody>
      </p:sp>
    </p:spTree>
    <p:extLst>
      <p:ext uri="{BB962C8B-B14F-4D97-AF65-F5344CB8AC3E}">
        <p14:creationId xmlns:p14="http://schemas.microsoft.com/office/powerpoint/2010/main" val="36359184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5AFDC-3819-4056-8490-37C23AD15F67}"/>
              </a:ext>
            </a:extLst>
          </p:cNvPr>
          <p:cNvSpPr>
            <a:spLocks noGrp="1"/>
          </p:cNvSpPr>
          <p:nvPr>
            <p:ph type="title"/>
          </p:nvPr>
        </p:nvSpPr>
        <p:spPr/>
        <p:txBody>
          <a:bodyPr/>
          <a:lstStyle/>
          <a:p>
            <a:r>
              <a:rPr lang="en-US" dirty="0"/>
              <a:t>Service Fabric</a:t>
            </a:r>
          </a:p>
        </p:txBody>
      </p:sp>
      <p:pic>
        <p:nvPicPr>
          <p:cNvPr id="4" name="Picture 3">
            <a:extLst>
              <a:ext uri="{FF2B5EF4-FFF2-40B4-BE49-F238E27FC236}">
                <a16:creationId xmlns:a16="http://schemas.microsoft.com/office/drawing/2014/main" id="{04E778BB-4517-4F71-AB44-0E91D76E074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76842" y1="25439" x2="76842" y2="25439"/>
                        <a14:backgroundMark x1="31579" y1="97368" x2="31579" y2="97368"/>
                      </a14:backgroundRemoval>
                    </a14:imgEffect>
                  </a14:imgLayer>
                </a14:imgProps>
              </a:ext>
            </a:extLst>
          </a:blip>
          <a:stretch>
            <a:fillRect/>
          </a:stretch>
        </p:blipFill>
        <p:spPr>
          <a:xfrm>
            <a:off x="2978290" y="4222933"/>
            <a:ext cx="922889" cy="1107466"/>
          </a:xfrm>
          <a:prstGeom prst="rect">
            <a:avLst/>
          </a:prstGeom>
        </p:spPr>
      </p:pic>
      <p:pic>
        <p:nvPicPr>
          <p:cNvPr id="5" name="Picture 4">
            <a:extLst>
              <a:ext uri="{FF2B5EF4-FFF2-40B4-BE49-F238E27FC236}">
                <a16:creationId xmlns:a16="http://schemas.microsoft.com/office/drawing/2014/main" id="{86147401-7960-44D0-8B0D-F8ECC943FB30}"/>
              </a:ext>
            </a:extLst>
          </p:cNvPr>
          <p:cNvPicPr>
            <a:picLocks noChangeAspect="1"/>
          </p:cNvPicPr>
          <p:nvPr/>
        </p:nvPicPr>
        <p:blipFill>
          <a:blip r:embed="rId5"/>
          <a:stretch>
            <a:fillRect/>
          </a:stretch>
        </p:blipFill>
        <p:spPr>
          <a:xfrm>
            <a:off x="1299264" y="5199267"/>
            <a:ext cx="1412423" cy="987548"/>
          </a:xfrm>
          <a:prstGeom prst="rect">
            <a:avLst/>
          </a:prstGeom>
        </p:spPr>
      </p:pic>
      <p:sp>
        <p:nvSpPr>
          <p:cNvPr id="6" name="Pentagon 5">
            <a:extLst>
              <a:ext uri="{FF2B5EF4-FFF2-40B4-BE49-F238E27FC236}">
                <a16:creationId xmlns:a16="http://schemas.microsoft.com/office/drawing/2014/main" id="{9F42FF77-86D3-4F5C-96FA-B5AE49B16B46}"/>
              </a:ext>
            </a:extLst>
          </p:cNvPr>
          <p:cNvSpPr/>
          <p:nvPr/>
        </p:nvSpPr>
        <p:spPr bwMode="auto">
          <a:xfrm rot="5400000">
            <a:off x="10399994" y="3601296"/>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E381A851-9095-45C8-8F46-2D65012885D6}"/>
              </a:ext>
            </a:extLst>
          </p:cNvPr>
          <p:cNvSpPr>
            <a:spLocks noChangeAspect="1"/>
          </p:cNvSpPr>
          <p:nvPr/>
        </p:nvSpPr>
        <p:spPr bwMode="auto">
          <a:xfrm>
            <a:off x="1618620"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5894249A-5E88-477C-9BCD-DC883BF96E8C}"/>
              </a:ext>
            </a:extLst>
          </p:cNvPr>
          <p:cNvSpPr>
            <a:spLocks noChangeAspect="1"/>
          </p:cNvSpPr>
          <p:nvPr/>
        </p:nvSpPr>
        <p:spPr bwMode="auto">
          <a:xfrm>
            <a:off x="275406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48CA29FE-AECB-481D-A4D9-53B02B06242D}"/>
              </a:ext>
            </a:extLst>
          </p:cNvPr>
          <p:cNvSpPr>
            <a:spLocks noChangeAspect="1"/>
          </p:cNvSpPr>
          <p:nvPr/>
        </p:nvSpPr>
        <p:spPr bwMode="auto">
          <a:xfrm>
            <a:off x="3848115"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92BFF4A7-3775-43F6-B50B-7EDCBB98F6EE}"/>
              </a:ext>
            </a:extLst>
          </p:cNvPr>
          <p:cNvSpPr>
            <a:spLocks noChangeAspect="1"/>
          </p:cNvSpPr>
          <p:nvPr/>
        </p:nvSpPr>
        <p:spPr bwMode="auto">
          <a:xfrm>
            <a:off x="4971569"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E15DC721-6E69-4B8A-B8B7-A4D086A58E82}"/>
              </a:ext>
            </a:extLst>
          </p:cNvPr>
          <p:cNvSpPr>
            <a:spLocks noChangeAspect="1"/>
          </p:cNvSpPr>
          <p:nvPr/>
        </p:nvSpPr>
        <p:spPr bwMode="auto">
          <a:xfrm>
            <a:off x="609502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8EB533A1-0988-44F4-BE3A-BC1442270F67}"/>
              </a:ext>
            </a:extLst>
          </p:cNvPr>
          <p:cNvSpPr>
            <a:spLocks noChangeAspect="1"/>
          </p:cNvSpPr>
          <p:nvPr/>
        </p:nvSpPr>
        <p:spPr bwMode="auto">
          <a:xfrm>
            <a:off x="719899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880661D7-A505-48CA-AED2-0EAFE197F831}"/>
              </a:ext>
            </a:extLst>
          </p:cNvPr>
          <p:cNvSpPr>
            <a:spLocks noChangeAspect="1"/>
          </p:cNvSpPr>
          <p:nvPr/>
        </p:nvSpPr>
        <p:spPr bwMode="auto">
          <a:xfrm>
            <a:off x="8305146"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6081045A-0315-42FD-BEF8-1D4F0DB91C80}"/>
              </a:ext>
            </a:extLst>
          </p:cNvPr>
          <p:cNvSpPr>
            <a:spLocks noChangeAspect="1"/>
          </p:cNvSpPr>
          <p:nvPr/>
        </p:nvSpPr>
        <p:spPr bwMode="auto">
          <a:xfrm>
            <a:off x="942515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539FB262-01BE-4B47-9468-56CB97DB087E}"/>
              </a:ext>
            </a:extLst>
          </p:cNvPr>
          <p:cNvSpPr>
            <a:spLocks noChangeAspect="1"/>
          </p:cNvSpPr>
          <p:nvPr/>
        </p:nvSpPr>
        <p:spPr bwMode="auto">
          <a:xfrm>
            <a:off x="10515013"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Pentagon 15">
            <a:extLst>
              <a:ext uri="{FF2B5EF4-FFF2-40B4-BE49-F238E27FC236}">
                <a16:creationId xmlns:a16="http://schemas.microsoft.com/office/drawing/2014/main" id="{D71CF2CC-0294-4C02-8B3E-7EF5BEA12344}"/>
              </a:ext>
            </a:extLst>
          </p:cNvPr>
          <p:cNvSpPr/>
          <p:nvPr/>
        </p:nvSpPr>
        <p:spPr bwMode="auto">
          <a:xfrm rot="5400000">
            <a:off x="1297950"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Pentagon 16">
            <a:extLst>
              <a:ext uri="{FF2B5EF4-FFF2-40B4-BE49-F238E27FC236}">
                <a16:creationId xmlns:a16="http://schemas.microsoft.com/office/drawing/2014/main" id="{10359327-32C8-4BAE-95AE-3F72F0FFB841}"/>
              </a:ext>
            </a:extLst>
          </p:cNvPr>
          <p:cNvSpPr/>
          <p:nvPr/>
        </p:nvSpPr>
        <p:spPr bwMode="auto">
          <a:xfrm rot="5400000">
            <a:off x="7312139"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Pentagon 17">
            <a:extLst>
              <a:ext uri="{FF2B5EF4-FFF2-40B4-BE49-F238E27FC236}">
                <a16:creationId xmlns:a16="http://schemas.microsoft.com/office/drawing/2014/main" id="{EA065A4C-BFE1-411C-826A-274572FDD12F}"/>
              </a:ext>
            </a:extLst>
          </p:cNvPr>
          <p:cNvSpPr/>
          <p:nvPr/>
        </p:nvSpPr>
        <p:spPr bwMode="auto">
          <a:xfrm rot="5400000">
            <a:off x="4327066"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474E565A-6515-43CF-B13F-D7757B77249C}"/>
              </a:ext>
            </a:extLst>
          </p:cNvPr>
          <p:cNvSpPr/>
          <p:nvPr/>
        </p:nvSpPr>
        <p:spPr bwMode="auto">
          <a:xfrm>
            <a:off x="1065781" y="3185641"/>
            <a:ext cx="10691738" cy="950089"/>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6AAA9B11-8A9A-43DD-A8F7-096F18E2C455}"/>
              </a:ext>
            </a:extLst>
          </p:cNvPr>
          <p:cNvGrpSpPr/>
          <p:nvPr/>
        </p:nvGrpSpPr>
        <p:grpSpPr>
          <a:xfrm>
            <a:off x="1065780" y="1617822"/>
            <a:ext cx="10691751" cy="1510662"/>
            <a:chOff x="880533" y="1857930"/>
            <a:chExt cx="10706923" cy="1512807"/>
          </a:xfrm>
        </p:grpSpPr>
        <p:sp>
          <p:nvSpPr>
            <p:cNvPr id="21" name="Hexagon 20">
              <a:extLst>
                <a:ext uri="{FF2B5EF4-FFF2-40B4-BE49-F238E27FC236}">
                  <a16:creationId xmlns:a16="http://schemas.microsoft.com/office/drawing/2014/main" id="{F462B5CD-EB35-4044-97C4-39A2E933AADB}"/>
                </a:ext>
              </a:extLst>
            </p:cNvPr>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AC7BE3F2-9756-4E9B-838F-B37041A70948}"/>
                </a:ext>
              </a:extLst>
            </p:cNvPr>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9720E211-A345-4A9D-AF5D-1B91602DCE69}"/>
                </a:ext>
              </a:extLst>
            </p:cNvPr>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92201E26-A58A-4F3A-8112-0CBB8D3E33D7}"/>
                </a:ext>
              </a:extLst>
            </p:cNvPr>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B0651109-D67E-4FD2-B20B-DEF5A0FEB329}"/>
                </a:ext>
              </a:extLst>
            </p:cNvPr>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52A12EEE-7AE6-45EE-8867-1DBA558D7964}"/>
                </a:ext>
              </a:extLst>
            </p:cNvPr>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86FD6E6A-61EA-409F-BE37-AF2E03063EFD}"/>
                </a:ext>
              </a:extLst>
            </p:cNvPr>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a:extLst>
                <a:ext uri="{FF2B5EF4-FFF2-40B4-BE49-F238E27FC236}">
                  <a16:creationId xmlns:a16="http://schemas.microsoft.com/office/drawing/2014/main" id="{87230BDD-C6D9-4065-BBFC-5B7DB1A238AE}"/>
                </a:ext>
              </a:extLst>
            </p:cNvPr>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a:extLst>
                <a:ext uri="{FF2B5EF4-FFF2-40B4-BE49-F238E27FC236}">
                  <a16:creationId xmlns:a16="http://schemas.microsoft.com/office/drawing/2014/main" id="{6F73CAF5-195A-49B3-9CA4-FD1B0136F8CE}"/>
                </a:ext>
              </a:extLst>
            </p:cNvPr>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a:extLst>
                <a:ext uri="{FF2B5EF4-FFF2-40B4-BE49-F238E27FC236}">
                  <a16:creationId xmlns:a16="http://schemas.microsoft.com/office/drawing/2014/main" id="{BCF50739-6DA2-4A12-915A-F25012B0EDB6}"/>
                </a:ext>
              </a:extLst>
            </p:cNvPr>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a:extLst>
                <a:ext uri="{FF2B5EF4-FFF2-40B4-BE49-F238E27FC236}">
                  <a16:creationId xmlns:a16="http://schemas.microsoft.com/office/drawing/2014/main" id="{910C318D-D57C-49C8-88D4-CA3339D71B32}"/>
                </a:ext>
              </a:extLst>
            </p:cNvPr>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a:extLst>
                <a:ext uri="{FF2B5EF4-FFF2-40B4-BE49-F238E27FC236}">
                  <a16:creationId xmlns:a16="http://schemas.microsoft.com/office/drawing/2014/main" id="{201F63F8-6850-44B8-A5FB-DF7901D167DE}"/>
                </a:ext>
              </a:extLst>
            </p:cNvPr>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Hexagon 32">
              <a:extLst>
                <a:ext uri="{FF2B5EF4-FFF2-40B4-BE49-F238E27FC236}">
                  <a16:creationId xmlns:a16="http://schemas.microsoft.com/office/drawing/2014/main" id="{7DAC628D-502E-4852-A343-67BAA1F6B465}"/>
                </a:ext>
              </a:extLst>
            </p:cNvPr>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Hexagon 33">
              <a:extLst>
                <a:ext uri="{FF2B5EF4-FFF2-40B4-BE49-F238E27FC236}">
                  <a16:creationId xmlns:a16="http://schemas.microsoft.com/office/drawing/2014/main" id="{C0B373EF-A748-4CA4-8EB2-3180702CC9B6}"/>
                </a:ext>
              </a:extLst>
            </p:cNvPr>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Hexagon 34">
              <a:extLst>
                <a:ext uri="{FF2B5EF4-FFF2-40B4-BE49-F238E27FC236}">
                  <a16:creationId xmlns:a16="http://schemas.microsoft.com/office/drawing/2014/main" id="{8CAB87B2-3AFE-4709-BA2B-575C1330340C}"/>
                </a:ext>
              </a:extLst>
            </p:cNvPr>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a:extLst>
                <a:ext uri="{FF2B5EF4-FFF2-40B4-BE49-F238E27FC236}">
                  <a16:creationId xmlns:a16="http://schemas.microsoft.com/office/drawing/2014/main" id="{28949AB8-CA44-4A7F-A6BE-FF55BB9C7C29}"/>
                </a:ext>
              </a:extLst>
            </p:cNvPr>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a:extLst>
                <a:ext uri="{FF2B5EF4-FFF2-40B4-BE49-F238E27FC236}">
                  <a16:creationId xmlns:a16="http://schemas.microsoft.com/office/drawing/2014/main" id="{E50ECAA7-495F-4742-B102-D5857170F7A0}"/>
                </a:ext>
              </a:extLst>
            </p:cNvPr>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Hexagon 37">
              <a:extLst>
                <a:ext uri="{FF2B5EF4-FFF2-40B4-BE49-F238E27FC236}">
                  <a16:creationId xmlns:a16="http://schemas.microsoft.com/office/drawing/2014/main" id="{3F58DA4D-705B-4565-A165-28BFF3DC1354}"/>
                </a:ext>
              </a:extLst>
            </p:cNvPr>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Hexagon 38">
              <a:extLst>
                <a:ext uri="{FF2B5EF4-FFF2-40B4-BE49-F238E27FC236}">
                  <a16:creationId xmlns:a16="http://schemas.microsoft.com/office/drawing/2014/main" id="{92A42983-699F-46E2-A1C6-C9807B990E97}"/>
                </a:ext>
              </a:extLst>
            </p:cNvPr>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Hexagon 39">
              <a:extLst>
                <a:ext uri="{FF2B5EF4-FFF2-40B4-BE49-F238E27FC236}">
                  <a16:creationId xmlns:a16="http://schemas.microsoft.com/office/drawing/2014/main" id="{9C5F3EFB-57A1-4CDB-85D7-F7D4E3BC2017}"/>
                </a:ext>
              </a:extLst>
            </p:cNvPr>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Hexagon 40">
              <a:extLst>
                <a:ext uri="{FF2B5EF4-FFF2-40B4-BE49-F238E27FC236}">
                  <a16:creationId xmlns:a16="http://schemas.microsoft.com/office/drawing/2014/main" id="{DA6272FC-A418-474A-A700-9921826670D4}"/>
                </a:ext>
              </a:extLst>
            </p:cNvPr>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Hexagon 41">
              <a:extLst>
                <a:ext uri="{FF2B5EF4-FFF2-40B4-BE49-F238E27FC236}">
                  <a16:creationId xmlns:a16="http://schemas.microsoft.com/office/drawing/2014/main" id="{30350D53-8CD6-4FDA-B9ED-E124101897E4}"/>
                </a:ext>
              </a:extLst>
            </p:cNvPr>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Hexagon 42">
              <a:extLst>
                <a:ext uri="{FF2B5EF4-FFF2-40B4-BE49-F238E27FC236}">
                  <a16:creationId xmlns:a16="http://schemas.microsoft.com/office/drawing/2014/main" id="{AF11B000-D1C7-42DB-BAB1-F97DBBBB1C2F}"/>
                </a:ext>
              </a:extLst>
            </p:cNvPr>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Hexagon 43">
              <a:extLst>
                <a:ext uri="{FF2B5EF4-FFF2-40B4-BE49-F238E27FC236}">
                  <a16:creationId xmlns:a16="http://schemas.microsoft.com/office/drawing/2014/main" id="{CF5EDA55-B2D5-42CA-BA96-7D1CBCA25D28}"/>
                </a:ext>
              </a:extLst>
            </p:cNvPr>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Hexagon 44">
              <a:extLst>
                <a:ext uri="{FF2B5EF4-FFF2-40B4-BE49-F238E27FC236}">
                  <a16:creationId xmlns:a16="http://schemas.microsoft.com/office/drawing/2014/main" id="{DFC2AFB6-D570-42F7-946B-F388D7461B05}"/>
                </a:ext>
              </a:extLst>
            </p:cNvPr>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Hexagon 45">
              <a:extLst>
                <a:ext uri="{FF2B5EF4-FFF2-40B4-BE49-F238E27FC236}">
                  <a16:creationId xmlns:a16="http://schemas.microsoft.com/office/drawing/2014/main" id="{5C031F00-F4A1-4A11-82E8-C955B89B8AF1}"/>
                </a:ext>
              </a:extLst>
            </p:cNvPr>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9920B687-2E9D-47BE-97AA-44083BB51EFC}"/>
                </a:ext>
              </a:extLst>
            </p:cNvPr>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19F321C-6E03-4016-BB23-805A3D358013}"/>
                </a:ext>
              </a:extLst>
            </p:cNvPr>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Hexagon 48">
              <a:extLst>
                <a:ext uri="{FF2B5EF4-FFF2-40B4-BE49-F238E27FC236}">
                  <a16:creationId xmlns:a16="http://schemas.microsoft.com/office/drawing/2014/main" id="{578DAB43-3B57-47C4-BC2C-60F6993C02ED}"/>
                </a:ext>
              </a:extLst>
            </p:cNvPr>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58AD56DA-243F-4AA3-9534-5A0814EC902E}"/>
                </a:ext>
              </a:extLst>
            </p:cNvPr>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Hexagon 50">
              <a:extLst>
                <a:ext uri="{FF2B5EF4-FFF2-40B4-BE49-F238E27FC236}">
                  <a16:creationId xmlns:a16="http://schemas.microsoft.com/office/drawing/2014/main" id="{A98E825A-BA82-4F2D-B11F-03CDC3BC935A}"/>
                </a:ext>
              </a:extLst>
            </p:cNvPr>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Hexagon 51">
              <a:extLst>
                <a:ext uri="{FF2B5EF4-FFF2-40B4-BE49-F238E27FC236}">
                  <a16:creationId xmlns:a16="http://schemas.microsoft.com/office/drawing/2014/main" id="{514C99A5-E2F8-436E-9EF3-4476A08AD5D8}"/>
                </a:ext>
              </a:extLst>
            </p:cNvPr>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Hexagon 52">
              <a:extLst>
                <a:ext uri="{FF2B5EF4-FFF2-40B4-BE49-F238E27FC236}">
                  <a16:creationId xmlns:a16="http://schemas.microsoft.com/office/drawing/2014/main" id="{9B9C9CCC-9C1C-4483-8618-B370EB0C0DD9}"/>
                </a:ext>
              </a:extLst>
            </p:cNvPr>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Hexagon 53">
              <a:extLst>
                <a:ext uri="{FF2B5EF4-FFF2-40B4-BE49-F238E27FC236}">
                  <a16:creationId xmlns:a16="http://schemas.microsoft.com/office/drawing/2014/main" id="{A2150A10-B208-4900-A088-CAC0F1EF9993}"/>
                </a:ext>
              </a:extLst>
            </p:cNvPr>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Hexagon 54">
              <a:extLst>
                <a:ext uri="{FF2B5EF4-FFF2-40B4-BE49-F238E27FC236}">
                  <a16:creationId xmlns:a16="http://schemas.microsoft.com/office/drawing/2014/main" id="{F6F7E704-A572-4808-AB65-F311E4A6DC19}"/>
                </a:ext>
              </a:extLst>
            </p:cNvPr>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Hexagon 55">
              <a:extLst>
                <a:ext uri="{FF2B5EF4-FFF2-40B4-BE49-F238E27FC236}">
                  <a16:creationId xmlns:a16="http://schemas.microsoft.com/office/drawing/2014/main" id="{8761DAA9-FA1F-436A-916A-80BBC27CB2E9}"/>
                </a:ext>
              </a:extLst>
            </p:cNvPr>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Hexagon 56">
              <a:extLst>
                <a:ext uri="{FF2B5EF4-FFF2-40B4-BE49-F238E27FC236}">
                  <a16:creationId xmlns:a16="http://schemas.microsoft.com/office/drawing/2014/main" id="{2A8F9642-79D3-47C9-8A11-A052210BF270}"/>
                </a:ext>
              </a:extLst>
            </p:cNvPr>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Hexagon 57">
              <a:extLst>
                <a:ext uri="{FF2B5EF4-FFF2-40B4-BE49-F238E27FC236}">
                  <a16:creationId xmlns:a16="http://schemas.microsoft.com/office/drawing/2014/main" id="{CDCEBF95-1E9B-413A-BA6D-447259A3DB26}"/>
                </a:ext>
              </a:extLst>
            </p:cNvPr>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9" name="TextBox 58">
            <a:extLst>
              <a:ext uri="{FF2B5EF4-FFF2-40B4-BE49-F238E27FC236}">
                <a16:creationId xmlns:a16="http://schemas.microsoft.com/office/drawing/2014/main" id="{E8E7303F-85CB-499C-8974-898A85835422}"/>
              </a:ext>
            </a:extLst>
          </p:cNvPr>
          <p:cNvSpPr txBox="1"/>
          <p:nvPr/>
        </p:nvSpPr>
        <p:spPr>
          <a:xfrm>
            <a:off x="4287224" y="6237294"/>
            <a:ext cx="1190334" cy="633671"/>
          </a:xfrm>
          <a:prstGeom prst="rect">
            <a:avLst/>
          </a:prstGeom>
          <a:noFill/>
        </p:spPr>
        <p:txBody>
          <a:bodyPr wrap="square" lIns="182622" tIns="146097" rIns="182622" bIns="146097" rtlCol="0">
            <a:spAutoFit/>
          </a:bodyPr>
          <a:lstStyle/>
          <a:p>
            <a:pPr defTabSz="931378">
              <a:lnSpc>
                <a:spcPct val="90000"/>
              </a:lnSpc>
              <a:spcAft>
                <a:spcPts val="599"/>
              </a:spcAft>
              <a:defRPr/>
            </a:pPr>
            <a:r>
              <a:rPr lang="en-US" sz="2397" kern="0">
                <a:solidFill>
                  <a:srgbClr val="FFFFFF"/>
                </a:solidFill>
                <a:latin typeface="Segoe UI Semilight"/>
                <a:ea typeface="MS PGothic" panose="020B0600070205080204" pitchFamily="34" charset="-128"/>
              </a:rPr>
              <a:t>Azure</a:t>
            </a:r>
          </a:p>
        </p:txBody>
      </p:sp>
      <p:sp>
        <p:nvSpPr>
          <p:cNvPr id="60" name="Freeform 59">
            <a:extLst>
              <a:ext uri="{FF2B5EF4-FFF2-40B4-BE49-F238E27FC236}">
                <a16:creationId xmlns:a16="http://schemas.microsoft.com/office/drawing/2014/main" id="{AC7EC7E7-A514-4ABC-9B5F-3C2CE5B69552}"/>
              </a:ext>
            </a:extLst>
          </p:cNvPr>
          <p:cNvSpPr>
            <a:spLocks/>
          </p:cNvSpPr>
          <p:nvPr/>
        </p:nvSpPr>
        <p:spPr bwMode="auto">
          <a:xfrm>
            <a:off x="4043005" y="5162855"/>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1" name="Freeform 60">
            <a:extLst>
              <a:ext uri="{FF2B5EF4-FFF2-40B4-BE49-F238E27FC236}">
                <a16:creationId xmlns:a16="http://schemas.microsoft.com/office/drawing/2014/main" id="{1C1CF193-6205-4794-B663-D316F27E4C3A}"/>
              </a:ext>
            </a:extLst>
          </p:cNvPr>
          <p:cNvSpPr>
            <a:spLocks/>
          </p:cNvSpPr>
          <p:nvPr/>
        </p:nvSpPr>
        <p:spPr bwMode="auto">
          <a:xfrm>
            <a:off x="10036071" y="5141967"/>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2" name="TextBox 61">
            <a:extLst>
              <a:ext uri="{FF2B5EF4-FFF2-40B4-BE49-F238E27FC236}">
                <a16:creationId xmlns:a16="http://schemas.microsoft.com/office/drawing/2014/main" id="{0DD8A184-DA9F-4D2D-B4B7-0B5E39E840EF}"/>
              </a:ext>
            </a:extLst>
          </p:cNvPr>
          <p:cNvSpPr txBox="1"/>
          <p:nvPr/>
        </p:nvSpPr>
        <p:spPr>
          <a:xfrm>
            <a:off x="6737826" y="6280727"/>
            <a:ext cx="2561188" cy="633671"/>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Premises</a:t>
            </a:r>
          </a:p>
        </p:txBody>
      </p:sp>
      <p:grpSp>
        <p:nvGrpSpPr>
          <p:cNvPr id="63" name="Group 8">
            <a:extLst>
              <a:ext uri="{FF2B5EF4-FFF2-40B4-BE49-F238E27FC236}">
                <a16:creationId xmlns:a16="http://schemas.microsoft.com/office/drawing/2014/main" id="{A60A9169-2693-43B2-87CC-0B754D09D33F}"/>
              </a:ext>
            </a:extLst>
          </p:cNvPr>
          <p:cNvGrpSpPr>
            <a:grpSpLocks noChangeAspect="1"/>
          </p:cNvGrpSpPr>
          <p:nvPr/>
        </p:nvGrpSpPr>
        <p:grpSpPr bwMode="auto">
          <a:xfrm>
            <a:off x="7010091" y="4748170"/>
            <a:ext cx="1806851" cy="1805731"/>
            <a:chOff x="4385" y="3099"/>
            <a:chExt cx="1613" cy="1612"/>
          </a:xfrm>
        </p:grpSpPr>
        <p:sp>
          <p:nvSpPr>
            <p:cNvPr id="64" name="AutoShape 7">
              <a:extLst>
                <a:ext uri="{FF2B5EF4-FFF2-40B4-BE49-F238E27FC236}">
                  <a16:creationId xmlns:a16="http://schemas.microsoft.com/office/drawing/2014/main" id="{D512ED17-046C-4A2E-B1AF-8F0A6D76DACA}"/>
                </a:ext>
              </a:extLst>
            </p:cNvPr>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5" name="Rectangle 9">
              <a:extLst>
                <a:ext uri="{FF2B5EF4-FFF2-40B4-BE49-F238E27FC236}">
                  <a16:creationId xmlns:a16="http://schemas.microsoft.com/office/drawing/2014/main" id="{17B1E9F7-0F1D-4FCF-92EC-26271C9D55BB}"/>
                </a:ext>
              </a:extLst>
            </p:cNvPr>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6" name="Rectangle 10">
              <a:extLst>
                <a:ext uri="{FF2B5EF4-FFF2-40B4-BE49-F238E27FC236}">
                  <a16:creationId xmlns:a16="http://schemas.microsoft.com/office/drawing/2014/main" id="{38B4C0AA-4A9E-4487-8364-5FE4D7133CA9}"/>
                </a:ext>
              </a:extLst>
            </p:cNvPr>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7" name="Rectangle 11">
              <a:extLst>
                <a:ext uri="{FF2B5EF4-FFF2-40B4-BE49-F238E27FC236}">
                  <a16:creationId xmlns:a16="http://schemas.microsoft.com/office/drawing/2014/main" id="{9504DBAC-547D-468C-BDA7-D7C1741D4089}"/>
                </a:ext>
              </a:extLst>
            </p:cNvPr>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8" name="Rectangle 67">
              <a:extLst>
                <a:ext uri="{FF2B5EF4-FFF2-40B4-BE49-F238E27FC236}">
                  <a16:creationId xmlns:a16="http://schemas.microsoft.com/office/drawing/2014/main" id="{5BDB2508-C7EF-4DC3-BA69-6CC3A1F58A75}"/>
                </a:ext>
              </a:extLst>
            </p:cNvPr>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9" name="Rectangle 13">
              <a:extLst>
                <a:ext uri="{FF2B5EF4-FFF2-40B4-BE49-F238E27FC236}">
                  <a16:creationId xmlns:a16="http://schemas.microsoft.com/office/drawing/2014/main" id="{B59A9FFB-2417-42E0-9FC7-E521B7E55972}"/>
                </a:ext>
              </a:extLst>
            </p:cNvPr>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0" name="Rectangle 14">
              <a:extLst>
                <a:ext uri="{FF2B5EF4-FFF2-40B4-BE49-F238E27FC236}">
                  <a16:creationId xmlns:a16="http://schemas.microsoft.com/office/drawing/2014/main" id="{12923026-CB16-428B-8673-CDEB3ADB0DE0}"/>
                </a:ext>
              </a:extLst>
            </p:cNvPr>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1" name="Rectangle 15">
              <a:extLst>
                <a:ext uri="{FF2B5EF4-FFF2-40B4-BE49-F238E27FC236}">
                  <a16:creationId xmlns:a16="http://schemas.microsoft.com/office/drawing/2014/main" id="{1793DD6C-1091-4997-BD68-DF708F646978}"/>
                </a:ext>
              </a:extLst>
            </p:cNvPr>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2" name="Rectangle 16">
              <a:extLst>
                <a:ext uri="{FF2B5EF4-FFF2-40B4-BE49-F238E27FC236}">
                  <a16:creationId xmlns:a16="http://schemas.microsoft.com/office/drawing/2014/main" id="{7CA348E8-04BB-4D42-B700-687F14BAEAC4}"/>
                </a:ext>
              </a:extLst>
            </p:cNvPr>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3" name="Rectangle 17">
              <a:extLst>
                <a:ext uri="{FF2B5EF4-FFF2-40B4-BE49-F238E27FC236}">
                  <a16:creationId xmlns:a16="http://schemas.microsoft.com/office/drawing/2014/main" id="{DE3EE528-F951-4B68-81C0-D4D3A5EA5418}"/>
                </a:ext>
              </a:extLst>
            </p:cNvPr>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4" name="Rectangle 18">
              <a:extLst>
                <a:ext uri="{FF2B5EF4-FFF2-40B4-BE49-F238E27FC236}">
                  <a16:creationId xmlns:a16="http://schemas.microsoft.com/office/drawing/2014/main" id="{C7C190D8-B7B3-49EB-824C-819AA3B78DCA}"/>
                </a:ext>
              </a:extLst>
            </p:cNvPr>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5" name="Rectangle 19">
              <a:extLst>
                <a:ext uri="{FF2B5EF4-FFF2-40B4-BE49-F238E27FC236}">
                  <a16:creationId xmlns:a16="http://schemas.microsoft.com/office/drawing/2014/main" id="{464DCD87-7C56-4338-8C45-3B6D0E2789FE}"/>
                </a:ext>
              </a:extLst>
            </p:cNvPr>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6" name="Rectangle 20">
              <a:extLst>
                <a:ext uri="{FF2B5EF4-FFF2-40B4-BE49-F238E27FC236}">
                  <a16:creationId xmlns:a16="http://schemas.microsoft.com/office/drawing/2014/main" id="{54E797FF-D7F9-4144-84AA-666ED8567FC0}"/>
                </a:ext>
              </a:extLst>
            </p:cNvPr>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7" name="Rectangle 21">
              <a:extLst>
                <a:ext uri="{FF2B5EF4-FFF2-40B4-BE49-F238E27FC236}">
                  <a16:creationId xmlns:a16="http://schemas.microsoft.com/office/drawing/2014/main" id="{231AA511-6385-48CA-81EF-75535715B992}"/>
                </a:ext>
              </a:extLst>
            </p:cNvPr>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grpSp>
      <p:sp>
        <p:nvSpPr>
          <p:cNvPr id="78" name="TextBox 77">
            <a:extLst>
              <a:ext uri="{FF2B5EF4-FFF2-40B4-BE49-F238E27FC236}">
                <a16:creationId xmlns:a16="http://schemas.microsoft.com/office/drawing/2014/main" id="{8342A54F-DD4D-47DC-A8D6-E5186AE9D5B5}"/>
              </a:ext>
            </a:extLst>
          </p:cNvPr>
          <p:cNvSpPr txBox="1"/>
          <p:nvPr/>
        </p:nvSpPr>
        <p:spPr>
          <a:xfrm>
            <a:off x="954328" y="3197099"/>
            <a:ext cx="1918929"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Lifecycle</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Management</a:t>
            </a:r>
          </a:p>
        </p:txBody>
      </p:sp>
      <p:sp>
        <p:nvSpPr>
          <p:cNvPr id="79" name="TextBox 78">
            <a:extLst>
              <a:ext uri="{FF2B5EF4-FFF2-40B4-BE49-F238E27FC236}">
                <a16:creationId xmlns:a16="http://schemas.microsoft.com/office/drawing/2014/main" id="{9E44B443-F745-4FB6-9DD6-7A2A3076EFA2}"/>
              </a:ext>
            </a:extLst>
          </p:cNvPr>
          <p:cNvSpPr txBox="1"/>
          <p:nvPr/>
        </p:nvSpPr>
        <p:spPr>
          <a:xfrm>
            <a:off x="4120850" y="3365053"/>
            <a:ext cx="1954075" cy="572002"/>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Orchestration</a:t>
            </a:r>
          </a:p>
        </p:txBody>
      </p:sp>
      <p:sp>
        <p:nvSpPr>
          <p:cNvPr id="80" name="TextBox 79">
            <a:extLst>
              <a:ext uri="{FF2B5EF4-FFF2-40B4-BE49-F238E27FC236}">
                <a16:creationId xmlns:a16="http://schemas.microsoft.com/office/drawing/2014/main" id="{80EBDFCE-7F2F-4CD3-AA10-AD35828B5878}"/>
              </a:ext>
            </a:extLst>
          </p:cNvPr>
          <p:cNvSpPr txBox="1"/>
          <p:nvPr/>
        </p:nvSpPr>
        <p:spPr>
          <a:xfrm>
            <a:off x="10139825" y="3205333"/>
            <a:ext cx="1954075"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Auto</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scaling</a:t>
            </a:r>
          </a:p>
        </p:txBody>
      </p:sp>
      <p:sp>
        <p:nvSpPr>
          <p:cNvPr id="81" name="TextBox 80">
            <a:extLst>
              <a:ext uri="{FF2B5EF4-FFF2-40B4-BE49-F238E27FC236}">
                <a16:creationId xmlns:a16="http://schemas.microsoft.com/office/drawing/2014/main" id="{74E00C6E-80CD-47BB-B577-561A4AEE6C26}"/>
              </a:ext>
            </a:extLst>
          </p:cNvPr>
          <p:cNvSpPr txBox="1"/>
          <p:nvPr/>
        </p:nvSpPr>
        <p:spPr>
          <a:xfrm>
            <a:off x="2635263" y="3221315"/>
            <a:ext cx="1655915" cy="85947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Always On</a:t>
            </a:r>
            <a:br>
              <a:rPr lang="en-US" sz="2000" kern="0">
                <a:gradFill>
                  <a:gsLst>
                    <a:gs pos="12097">
                      <a:srgbClr val="FFFFFF"/>
                    </a:gs>
                    <a:gs pos="34000">
                      <a:srgbClr val="FFFFFF"/>
                    </a:gs>
                  </a:gsLst>
                  <a:lin ang="5400000" scaled="0"/>
                </a:gradFill>
                <a:latin typeface="Segoe UI Semilight"/>
                <a:ea typeface="MS PGothic" panose="020B0600070205080204" pitchFamily="34" charset="-128"/>
              </a:rPr>
            </a:br>
            <a:r>
              <a:rPr lang="en-US" sz="2000" kern="0">
                <a:gradFill>
                  <a:gsLst>
                    <a:gs pos="12097">
                      <a:srgbClr val="FFFFFF"/>
                    </a:gs>
                    <a:gs pos="34000">
                      <a:srgbClr val="FFFFFF"/>
                    </a:gs>
                  </a:gsLst>
                  <a:lin ang="5400000" scaled="0"/>
                </a:gradFill>
                <a:latin typeface="Segoe UI Semilight"/>
                <a:ea typeface="MS PGothic" panose="020B0600070205080204" pitchFamily="34" charset="-128"/>
              </a:rPr>
              <a:t>Availability</a:t>
            </a:r>
          </a:p>
        </p:txBody>
      </p:sp>
      <p:sp>
        <p:nvSpPr>
          <p:cNvPr id="82" name="TextBox 81">
            <a:extLst>
              <a:ext uri="{FF2B5EF4-FFF2-40B4-BE49-F238E27FC236}">
                <a16:creationId xmlns:a16="http://schemas.microsoft.com/office/drawing/2014/main" id="{583D19E1-89A4-47EA-82D8-3704928A2770}"/>
              </a:ext>
            </a:extLst>
          </p:cNvPr>
          <p:cNvSpPr txBox="1"/>
          <p:nvPr/>
        </p:nvSpPr>
        <p:spPr>
          <a:xfrm>
            <a:off x="8850035" y="3218677"/>
            <a:ext cx="2076593"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Dev &amp; Ops Tooling</a:t>
            </a:r>
          </a:p>
        </p:txBody>
      </p:sp>
      <p:sp>
        <p:nvSpPr>
          <p:cNvPr id="83" name="TextBox 82">
            <a:extLst>
              <a:ext uri="{FF2B5EF4-FFF2-40B4-BE49-F238E27FC236}">
                <a16:creationId xmlns:a16="http://schemas.microsoft.com/office/drawing/2014/main" id="{3F9D8D72-A621-4194-9703-785ED24602FA}"/>
              </a:ext>
            </a:extLst>
          </p:cNvPr>
          <p:cNvSpPr txBox="1"/>
          <p:nvPr/>
        </p:nvSpPr>
        <p:spPr>
          <a:xfrm>
            <a:off x="5775756" y="3215735"/>
            <a:ext cx="1924142"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dirty="0">
                <a:gradFill>
                  <a:gsLst>
                    <a:gs pos="12097">
                      <a:srgbClr val="FFFFFF"/>
                    </a:gs>
                    <a:gs pos="34000">
                      <a:srgbClr val="FFFFFF"/>
                    </a:gs>
                  </a:gsLst>
                  <a:lin ang="5400000" scaled="0"/>
                </a:gradFill>
                <a:latin typeface="Segoe UI Semilight"/>
                <a:ea typeface="MS PGothic" panose="020B0600070205080204" pitchFamily="34" charset="-128"/>
              </a:rPr>
              <a:t>Programming Models</a:t>
            </a:r>
          </a:p>
        </p:txBody>
      </p:sp>
      <p:sp>
        <p:nvSpPr>
          <p:cNvPr id="84" name="TextBox 83">
            <a:extLst>
              <a:ext uri="{FF2B5EF4-FFF2-40B4-BE49-F238E27FC236}">
                <a16:creationId xmlns:a16="http://schemas.microsoft.com/office/drawing/2014/main" id="{799E0902-E844-4E69-A1A8-2744A84CD8D0}"/>
              </a:ext>
            </a:extLst>
          </p:cNvPr>
          <p:cNvSpPr txBox="1"/>
          <p:nvPr/>
        </p:nvSpPr>
        <p:spPr>
          <a:xfrm>
            <a:off x="1161729" y="6253400"/>
            <a:ext cx="2168515" cy="621199"/>
          </a:xfrm>
          <a:prstGeom prst="rect">
            <a:avLst/>
          </a:prstGeom>
          <a:noFill/>
        </p:spPr>
        <p:txBody>
          <a:bodyPr wrap="square" lIns="179031" tIns="143225" rIns="179031" bIns="143225" rtlCol="0">
            <a:spAutoFit/>
          </a:bodyPr>
          <a:lstStyle/>
          <a:p>
            <a:pPr defTabSz="913030">
              <a:lnSpc>
                <a:spcPct val="90000"/>
              </a:lnSpc>
              <a:spcAft>
                <a:spcPts val="586"/>
              </a:spcAft>
              <a:defRPr/>
            </a:pPr>
            <a:r>
              <a:rPr lang="en-US" sz="2350" kern="0" dirty="0">
                <a:solidFill>
                  <a:srgbClr val="FFFFFF"/>
                </a:solidFill>
                <a:latin typeface="Segoe UI Semilight"/>
                <a:ea typeface="MS PGothic" panose="020B0600070205080204" pitchFamily="34" charset="-128"/>
              </a:rPr>
              <a:t>Dev Box</a:t>
            </a:r>
          </a:p>
        </p:txBody>
      </p:sp>
      <p:sp>
        <p:nvSpPr>
          <p:cNvPr id="85" name="TextBox 84">
            <a:extLst>
              <a:ext uri="{FF2B5EF4-FFF2-40B4-BE49-F238E27FC236}">
                <a16:creationId xmlns:a16="http://schemas.microsoft.com/office/drawing/2014/main" id="{1740A5FE-DE2D-492B-892A-AC4F0418DEFE}"/>
              </a:ext>
            </a:extLst>
          </p:cNvPr>
          <p:cNvSpPr txBox="1"/>
          <p:nvPr/>
        </p:nvSpPr>
        <p:spPr>
          <a:xfrm>
            <a:off x="7353673" y="3233508"/>
            <a:ext cx="1954075"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Health &amp; Monitoring</a:t>
            </a:r>
          </a:p>
        </p:txBody>
      </p:sp>
      <p:sp>
        <p:nvSpPr>
          <p:cNvPr id="86" name="TextBox 85">
            <a:extLst>
              <a:ext uri="{FF2B5EF4-FFF2-40B4-BE49-F238E27FC236}">
                <a16:creationId xmlns:a16="http://schemas.microsoft.com/office/drawing/2014/main" id="{5D4A77A2-2C45-42C6-8CEE-CE0756328028}"/>
              </a:ext>
            </a:extLst>
          </p:cNvPr>
          <p:cNvSpPr txBox="1"/>
          <p:nvPr/>
        </p:nvSpPr>
        <p:spPr>
          <a:xfrm>
            <a:off x="9530682" y="6173247"/>
            <a:ext cx="2561188" cy="97229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Other Clouds</a:t>
            </a:r>
          </a:p>
        </p:txBody>
      </p:sp>
      <p:pic>
        <p:nvPicPr>
          <p:cNvPr id="87" name="Picture 86">
            <a:extLst>
              <a:ext uri="{FF2B5EF4-FFF2-40B4-BE49-F238E27FC236}">
                <a16:creationId xmlns:a16="http://schemas.microsoft.com/office/drawing/2014/main" id="{666EB66B-299F-4758-8EDE-4E2E1B82DD5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031560" y="4302699"/>
            <a:ext cx="856286" cy="890941"/>
          </a:xfrm>
          <a:prstGeom prst="rect">
            <a:avLst/>
          </a:prstGeom>
        </p:spPr>
      </p:pic>
      <p:sp>
        <p:nvSpPr>
          <p:cNvPr id="89" name="Rectangle 88">
            <a:extLst>
              <a:ext uri="{FF2B5EF4-FFF2-40B4-BE49-F238E27FC236}">
                <a16:creationId xmlns:a16="http://schemas.microsoft.com/office/drawing/2014/main" id="{370440C2-18E5-44AA-BF68-0FA51967D894}"/>
              </a:ext>
            </a:extLst>
          </p:cNvPr>
          <p:cNvSpPr/>
          <p:nvPr/>
        </p:nvSpPr>
        <p:spPr bwMode="auto">
          <a:xfrm>
            <a:off x="8356193" y="1253510"/>
            <a:ext cx="3206115" cy="7548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Guest Executables</a:t>
            </a:r>
          </a:p>
          <a:p>
            <a:pPr algn="ctr" defTabSz="932227">
              <a:defRPr/>
            </a:pPr>
            <a:r>
              <a:rPr lang="en-US" sz="1836"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(Any Code)</a:t>
            </a:r>
          </a:p>
        </p:txBody>
      </p:sp>
      <p:sp>
        <p:nvSpPr>
          <p:cNvPr id="90" name="Rectangle 89">
            <a:extLst>
              <a:ext uri="{FF2B5EF4-FFF2-40B4-BE49-F238E27FC236}">
                <a16:creationId xmlns:a16="http://schemas.microsoft.com/office/drawing/2014/main" id="{79E67638-BDA5-4866-8888-46E4206FF904}"/>
              </a:ext>
            </a:extLst>
          </p:cNvPr>
          <p:cNvSpPr/>
          <p:nvPr/>
        </p:nvSpPr>
        <p:spPr bwMode="auto">
          <a:xfrm>
            <a:off x="4630071" y="2158710"/>
            <a:ext cx="3483531"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Services</a:t>
            </a:r>
          </a:p>
        </p:txBody>
      </p:sp>
      <p:sp>
        <p:nvSpPr>
          <p:cNvPr id="91" name="Rectangle 90">
            <a:extLst>
              <a:ext uri="{FF2B5EF4-FFF2-40B4-BE49-F238E27FC236}">
                <a16:creationId xmlns:a16="http://schemas.microsoft.com/office/drawing/2014/main" id="{0F4F43E8-4647-4090-8851-21CA60261BEF}"/>
              </a:ext>
            </a:extLst>
          </p:cNvPr>
          <p:cNvSpPr/>
          <p:nvPr/>
        </p:nvSpPr>
        <p:spPr bwMode="auto">
          <a:xfrm>
            <a:off x="4621647" y="1259185"/>
            <a:ext cx="3460902"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Actors</a:t>
            </a:r>
          </a:p>
        </p:txBody>
      </p:sp>
      <p:grpSp>
        <p:nvGrpSpPr>
          <p:cNvPr id="92" name="Group 91">
            <a:extLst>
              <a:ext uri="{FF2B5EF4-FFF2-40B4-BE49-F238E27FC236}">
                <a16:creationId xmlns:a16="http://schemas.microsoft.com/office/drawing/2014/main" id="{82AD6D0E-8727-491C-94C7-25B52135DCD7}"/>
              </a:ext>
            </a:extLst>
          </p:cNvPr>
          <p:cNvGrpSpPr/>
          <p:nvPr/>
        </p:nvGrpSpPr>
        <p:grpSpPr>
          <a:xfrm>
            <a:off x="1301302" y="1259185"/>
            <a:ext cx="3056359" cy="1641254"/>
            <a:chOff x="2275901" y="1470147"/>
            <a:chExt cx="2775314" cy="1641487"/>
          </a:xfrm>
        </p:grpSpPr>
        <p:sp>
          <p:nvSpPr>
            <p:cNvPr id="93" name="Rectangle 92">
              <a:extLst>
                <a:ext uri="{FF2B5EF4-FFF2-40B4-BE49-F238E27FC236}">
                  <a16:creationId xmlns:a16="http://schemas.microsoft.com/office/drawing/2014/main" id="{1BE15835-F807-4AA8-901E-4B321F9EAC76}"/>
                </a:ext>
              </a:extLst>
            </p:cNvPr>
            <p:cNvSpPr/>
            <p:nvPr/>
          </p:nvSpPr>
          <p:spPr bwMode="auto">
            <a:xfrm>
              <a:off x="2275901" y="1470147"/>
              <a:ext cx="2775314" cy="1641487"/>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a:p>
              <a:pPr algn="ct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Web Apps </a:t>
              </a:r>
            </a:p>
            <a:p>
              <a:pPr marL="342834" indent="-342834" algn="ctr" defTabSz="932227">
                <a:buFontTx/>
                <a:buChar char="-"/>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ASP.NET Core</a:t>
              </a:r>
            </a:p>
            <a:p>
              <a:pP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    OWIN</a:t>
              </a:r>
            </a:p>
            <a:p>
              <a:pPr algn="ctr" defTabSz="932227">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94" name="Picture 93">
              <a:extLst>
                <a:ext uri="{FF2B5EF4-FFF2-40B4-BE49-F238E27FC236}">
                  <a16:creationId xmlns:a16="http://schemas.microsoft.com/office/drawing/2014/main" id="{A657FFAF-E97D-4569-82B9-B86E1CF77F8F}"/>
                </a:ext>
              </a:extLst>
            </p:cNvPr>
            <p:cNvPicPr>
              <a:picLocks noChangeAspect="1"/>
            </p:cNvPicPr>
            <p:nvPr/>
          </p:nvPicPr>
          <p:blipFill>
            <a:blip r:embed="rId8"/>
            <a:stretch>
              <a:fillRect/>
            </a:stretch>
          </p:blipFill>
          <p:spPr>
            <a:xfrm>
              <a:off x="2410488" y="1794925"/>
              <a:ext cx="403751" cy="394334"/>
            </a:xfrm>
            <a:prstGeom prst="rect">
              <a:avLst/>
            </a:prstGeom>
            <a:solidFill>
              <a:srgbClr val="92D050"/>
            </a:solidFill>
            <a:ln w="6350" cap="flat" cmpd="sng" algn="ctr">
              <a:noFill/>
              <a:prstDash val="solid"/>
              <a:miter lim="800000"/>
              <a:headEnd type="none" w="med" len="med"/>
              <a:tailEnd type="none" w="med" len="med"/>
            </a:ln>
            <a:effectLst/>
          </p:spPr>
        </p:pic>
      </p:grpSp>
      <p:sp>
        <p:nvSpPr>
          <p:cNvPr id="95" name="Rectangle 94">
            <a:extLst>
              <a:ext uri="{FF2B5EF4-FFF2-40B4-BE49-F238E27FC236}">
                <a16:creationId xmlns:a16="http://schemas.microsoft.com/office/drawing/2014/main" id="{C8CD1E91-9192-48BE-8678-66037328CD5A}"/>
              </a:ext>
            </a:extLst>
          </p:cNvPr>
          <p:cNvSpPr/>
          <p:nvPr/>
        </p:nvSpPr>
        <p:spPr bwMode="auto">
          <a:xfrm>
            <a:off x="8348027" y="2162529"/>
            <a:ext cx="3206115" cy="7902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Containers</a:t>
            </a:r>
          </a:p>
        </p:txBody>
      </p:sp>
    </p:spTree>
    <p:extLst>
      <p:ext uri="{BB962C8B-B14F-4D97-AF65-F5344CB8AC3E}">
        <p14:creationId xmlns:p14="http://schemas.microsoft.com/office/powerpoint/2010/main" val="770389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9D81-E633-4864-9C19-BC579F44068B}"/>
              </a:ext>
            </a:extLst>
          </p:cNvPr>
          <p:cNvSpPr>
            <a:spLocks noGrp="1"/>
          </p:cNvSpPr>
          <p:nvPr>
            <p:ph type="title"/>
          </p:nvPr>
        </p:nvSpPr>
        <p:spPr/>
        <p:txBody>
          <a:bodyPr/>
          <a:lstStyle/>
          <a:p>
            <a:r>
              <a:rPr lang="en-US" dirty="0"/>
              <a:t>Azure App Service</a:t>
            </a:r>
          </a:p>
        </p:txBody>
      </p:sp>
      <p:sp>
        <p:nvSpPr>
          <p:cNvPr id="3" name="Text Placeholder 2">
            <a:extLst>
              <a:ext uri="{FF2B5EF4-FFF2-40B4-BE49-F238E27FC236}">
                <a16:creationId xmlns:a16="http://schemas.microsoft.com/office/drawing/2014/main" id="{E8799BAA-741A-4A00-AE91-296C10B612B0}"/>
              </a:ext>
            </a:extLst>
          </p:cNvPr>
          <p:cNvSpPr>
            <a:spLocks noGrp="1"/>
          </p:cNvSpPr>
          <p:nvPr>
            <p:ph type="body" sz="quarter" idx="10"/>
          </p:nvPr>
        </p:nvSpPr>
        <p:spPr>
          <a:xfrm>
            <a:off x="274702" y="1211287"/>
            <a:ext cx="11888787" cy="4204228"/>
          </a:xfrm>
        </p:spPr>
        <p:txBody>
          <a:bodyPr/>
          <a:lstStyle/>
          <a:p>
            <a:r>
              <a:rPr lang="en-US" dirty="0"/>
              <a:t>Web App/Svc Hosting</a:t>
            </a:r>
          </a:p>
          <a:p>
            <a:r>
              <a:rPr lang="en-US" dirty="0"/>
              <a:t>Built in tooling for web scenarios</a:t>
            </a:r>
          </a:p>
          <a:p>
            <a:pPr lvl="1"/>
            <a:r>
              <a:rPr lang="en-US" dirty="0"/>
              <a:t>Load Balancing, Auto Scaling</a:t>
            </a:r>
          </a:p>
          <a:p>
            <a:r>
              <a:rPr lang="en-US" dirty="0"/>
              <a:t>Purchase by the VM</a:t>
            </a:r>
          </a:p>
          <a:p>
            <a:r>
              <a:rPr lang="en-US" dirty="0"/>
              <a:t>Windows and Linux</a:t>
            </a:r>
          </a:p>
          <a:p>
            <a:r>
              <a:rPr lang="en-US" dirty="0"/>
              <a:t>Supports .NET, Java, Node, PHP, Python, HTML &amp; more</a:t>
            </a:r>
          </a:p>
          <a:p>
            <a:pPr marL="0" indent="0">
              <a:buNone/>
            </a:pPr>
            <a:endParaRPr lang="en-US" dirty="0"/>
          </a:p>
        </p:txBody>
      </p:sp>
    </p:spTree>
    <p:extLst>
      <p:ext uri="{BB962C8B-B14F-4D97-AF65-F5344CB8AC3E}">
        <p14:creationId xmlns:p14="http://schemas.microsoft.com/office/powerpoint/2010/main" val="4050595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E97EF-7325-4A89-8ED7-1427E565EEC9}"/>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F9D5544D-DFCC-4962-8834-A207C2331A27}"/>
              </a:ext>
            </a:extLst>
          </p:cNvPr>
          <p:cNvSpPr>
            <a:spLocks noGrp="1"/>
          </p:cNvSpPr>
          <p:nvPr>
            <p:ph type="body" sz="quarter" idx="10"/>
          </p:nvPr>
        </p:nvSpPr>
        <p:spPr>
          <a:xfrm>
            <a:off x="274702" y="1211287"/>
            <a:ext cx="11888787" cy="2376035"/>
          </a:xfrm>
        </p:spPr>
        <p:txBody>
          <a:bodyPr/>
          <a:lstStyle/>
          <a:p>
            <a:r>
              <a:rPr lang="en-US" dirty="0" err="1"/>
              <a:t>Serverless</a:t>
            </a:r>
            <a:r>
              <a:rPr lang="en-US" dirty="0"/>
              <a:t>, pay only when your code is running</a:t>
            </a:r>
          </a:p>
          <a:p>
            <a:r>
              <a:rPr lang="en-US" dirty="0"/>
              <a:t>Triggered by actions</a:t>
            </a:r>
          </a:p>
          <a:p>
            <a:pPr lvl="1"/>
            <a:r>
              <a:rPr lang="en-US" dirty="0"/>
              <a:t>Http request, file in storage, message in queue, etc.</a:t>
            </a:r>
          </a:p>
          <a:p>
            <a:endParaRPr lang="en-US" dirty="0"/>
          </a:p>
        </p:txBody>
      </p:sp>
      <p:sp>
        <p:nvSpPr>
          <p:cNvPr id="4" name="Plus 17">
            <a:extLst>
              <a:ext uri="{FF2B5EF4-FFF2-40B4-BE49-F238E27FC236}">
                <a16:creationId xmlns:a16="http://schemas.microsoft.com/office/drawing/2014/main" id="{D3C64CE6-2558-43B6-9149-91BF16A8DCAC}"/>
              </a:ext>
            </a:extLst>
          </p:cNvPr>
          <p:cNvSpPr/>
          <p:nvPr/>
        </p:nvSpPr>
        <p:spPr bwMode="auto">
          <a:xfrm>
            <a:off x="5878583" y="4935298"/>
            <a:ext cx="803209" cy="69790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5A367-9E8C-49F3-860F-05F6F27286D0}"/>
              </a:ext>
            </a:extLst>
          </p:cNvPr>
          <p:cNvSpPr txBox="1"/>
          <p:nvPr/>
        </p:nvSpPr>
        <p:spPr>
          <a:xfrm>
            <a:off x="2522386" y="3586484"/>
            <a:ext cx="1904119"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Code</a:t>
            </a:r>
          </a:p>
        </p:txBody>
      </p:sp>
      <p:sp>
        <p:nvSpPr>
          <p:cNvPr id="6" name="TextBox 5">
            <a:extLst>
              <a:ext uri="{FF2B5EF4-FFF2-40B4-BE49-F238E27FC236}">
                <a16:creationId xmlns:a16="http://schemas.microsoft.com/office/drawing/2014/main" id="{3806AB20-3332-40B8-8922-95D0E7211FFD}"/>
              </a:ext>
            </a:extLst>
          </p:cNvPr>
          <p:cNvSpPr txBox="1"/>
          <p:nvPr/>
        </p:nvSpPr>
        <p:spPr>
          <a:xfrm>
            <a:off x="7802551" y="3586483"/>
            <a:ext cx="1904119" cy="578262"/>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Events + data</a:t>
            </a:r>
          </a:p>
        </p:txBody>
      </p:sp>
      <p:sp>
        <p:nvSpPr>
          <p:cNvPr id="7" name="TextBox 6">
            <a:extLst>
              <a:ext uri="{FF2B5EF4-FFF2-40B4-BE49-F238E27FC236}">
                <a16:creationId xmlns:a16="http://schemas.microsoft.com/office/drawing/2014/main" id="{A8DEB12C-C671-419D-9C1A-CBB7FE0F8466}"/>
              </a:ext>
            </a:extLst>
          </p:cNvPr>
          <p:cNvSpPr txBox="1"/>
          <p:nvPr/>
        </p:nvSpPr>
        <p:spPr>
          <a:xfrm>
            <a:off x="5227637" y="3586484"/>
            <a:ext cx="2240824"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a:ln>
                  <a:noFill/>
                </a:ln>
                <a:effectLst/>
                <a:uLnTx/>
                <a:uFillTx/>
                <a:latin typeface="Segoe UI"/>
                <a:ea typeface="+mn-ea"/>
                <a:cs typeface="+mn-cs"/>
              </a:rPr>
              <a:t>Azure Functions</a:t>
            </a:r>
          </a:p>
        </p:txBody>
      </p:sp>
      <p:pic>
        <p:nvPicPr>
          <p:cNvPr id="8" name="Picture 7">
            <a:extLst>
              <a:ext uri="{FF2B5EF4-FFF2-40B4-BE49-F238E27FC236}">
                <a16:creationId xmlns:a16="http://schemas.microsoft.com/office/drawing/2014/main" id="{E98EE54C-A83A-4F6C-96EF-CDB72DFB12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1870251" y="3932787"/>
            <a:ext cx="1036963" cy="2849452"/>
          </a:xfrm>
          <a:prstGeom prst="rect">
            <a:avLst/>
          </a:prstGeom>
        </p:spPr>
      </p:pic>
      <p:pic>
        <p:nvPicPr>
          <p:cNvPr id="9" name="Picture 8">
            <a:extLst>
              <a:ext uri="{FF2B5EF4-FFF2-40B4-BE49-F238E27FC236}">
                <a16:creationId xmlns:a16="http://schemas.microsoft.com/office/drawing/2014/main" id="{42CAFB84-75CD-4251-9B8D-AC8794F32E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3845567" y="3920346"/>
            <a:ext cx="1001526" cy="2849452"/>
          </a:xfrm>
          <a:prstGeom prst="rect">
            <a:avLst/>
          </a:prstGeom>
        </p:spPr>
      </p:pic>
      <p:pic>
        <p:nvPicPr>
          <p:cNvPr id="10" name="slash">
            <a:extLst>
              <a:ext uri="{FF2B5EF4-FFF2-40B4-BE49-F238E27FC236}">
                <a16:creationId xmlns:a16="http://schemas.microsoft.com/office/drawing/2014/main" id="{589F6879-7E3B-47CB-8601-2318288EC3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2844887" y="3936160"/>
            <a:ext cx="957807" cy="2849452"/>
          </a:xfrm>
          <a:prstGeom prst="rect">
            <a:avLst/>
          </a:prstGeom>
        </p:spPr>
      </p:pic>
      <p:pic>
        <p:nvPicPr>
          <p:cNvPr id="11" name="Picture 10">
            <a:extLst>
              <a:ext uri="{FF2B5EF4-FFF2-40B4-BE49-F238E27FC236}">
                <a16:creationId xmlns:a16="http://schemas.microsoft.com/office/drawing/2014/main" id="{466E82DB-8617-4B17-A9AE-4378B3F211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2501" y="3971147"/>
            <a:ext cx="3079660" cy="2717705"/>
          </a:xfrm>
          <a:prstGeom prst="rect">
            <a:avLst/>
          </a:prstGeom>
        </p:spPr>
      </p:pic>
    </p:spTree>
    <p:extLst>
      <p:ext uri="{BB962C8B-B14F-4D97-AF65-F5344CB8AC3E}">
        <p14:creationId xmlns:p14="http://schemas.microsoft.com/office/powerpoint/2010/main" val="1679031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11"/>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8"/>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9"/>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10"/>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10"/>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7"/>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7A37-05AA-440C-A45F-B38B4C69717F}"/>
              </a:ext>
            </a:extLst>
          </p:cNvPr>
          <p:cNvSpPr>
            <a:spLocks noGrp="1"/>
          </p:cNvSpPr>
          <p:nvPr>
            <p:ph type="title"/>
          </p:nvPr>
        </p:nvSpPr>
        <p:spPr/>
        <p:txBody>
          <a:bodyPr/>
          <a:lstStyle/>
          <a:p>
            <a:r>
              <a:rPr lang="en-US" dirty="0"/>
              <a:t>ACI Demo</a:t>
            </a:r>
          </a:p>
        </p:txBody>
      </p:sp>
      <p:sp>
        <p:nvSpPr>
          <p:cNvPr id="3" name="Text Placeholder 2">
            <a:extLst>
              <a:ext uri="{FF2B5EF4-FFF2-40B4-BE49-F238E27FC236}">
                <a16:creationId xmlns:a16="http://schemas.microsoft.com/office/drawing/2014/main" id="{A52BEC57-0782-4E4A-9FE1-932169573364}"/>
              </a:ext>
            </a:extLst>
          </p:cNvPr>
          <p:cNvSpPr>
            <a:spLocks noGrp="1"/>
          </p:cNvSpPr>
          <p:nvPr>
            <p:ph type="body" sz="quarter" idx="10"/>
          </p:nvPr>
        </p:nvSpPr>
        <p:spPr>
          <a:xfrm>
            <a:off x="274702" y="1211287"/>
            <a:ext cx="11888787" cy="4961358"/>
          </a:xfrm>
        </p:spPr>
        <p:txBody>
          <a:bodyPr/>
          <a:lstStyle/>
          <a:p>
            <a:r>
              <a:rPr lang="en-US" sz="2800" dirty="0" err="1"/>
              <a:t>az</a:t>
            </a:r>
            <a:r>
              <a:rPr lang="en-US" sz="2800" dirty="0"/>
              <a:t> group create --name </a:t>
            </a:r>
            <a:r>
              <a:rPr lang="en-US" sz="2800" dirty="0" err="1"/>
              <a:t>abContainerDemoRG</a:t>
            </a:r>
            <a:r>
              <a:rPr lang="en-US" sz="2800" dirty="0"/>
              <a:t> --location </a:t>
            </a:r>
            <a:r>
              <a:rPr lang="en-US" sz="2800" dirty="0" err="1"/>
              <a:t>eastus</a:t>
            </a:r>
            <a:endParaRPr lang="en-US" sz="2800" dirty="0"/>
          </a:p>
          <a:p>
            <a:r>
              <a:rPr lang="en-US" sz="2800" dirty="0" err="1"/>
              <a:t>az</a:t>
            </a:r>
            <a:r>
              <a:rPr lang="en-US" sz="2800" dirty="0"/>
              <a:t> container create --resource-group </a:t>
            </a:r>
            <a:r>
              <a:rPr lang="en-US" sz="2800" dirty="0" err="1"/>
              <a:t>abContainerDemoRG</a:t>
            </a:r>
            <a:r>
              <a:rPr lang="en-US" sz="2800" dirty="0"/>
              <a:t> --name </a:t>
            </a:r>
            <a:r>
              <a:rPr lang="en-US" sz="2800" dirty="0" err="1"/>
              <a:t>abcontainer</a:t>
            </a:r>
            <a:r>
              <a:rPr lang="en-US" sz="2800" dirty="0"/>
              <a:t> --image </a:t>
            </a:r>
            <a:r>
              <a:rPr lang="en-US" sz="2800" dirty="0" err="1"/>
              <a:t>microsoft</a:t>
            </a:r>
            <a:r>
              <a:rPr lang="en-US" sz="2800" dirty="0"/>
              <a:t>/</a:t>
            </a:r>
            <a:r>
              <a:rPr lang="en-US" sz="2800" dirty="0" err="1"/>
              <a:t>aci-helloworld</a:t>
            </a:r>
            <a:r>
              <a:rPr lang="en-US" sz="2800" dirty="0"/>
              <a:t> --</a:t>
            </a:r>
            <a:r>
              <a:rPr lang="en-US" sz="2800" dirty="0" err="1"/>
              <a:t>ip</a:t>
            </a:r>
            <a:r>
              <a:rPr lang="en-US" sz="2800" dirty="0"/>
              <a:t>-address public --ports 80</a:t>
            </a:r>
          </a:p>
          <a:p>
            <a:r>
              <a:rPr lang="en-US" sz="2800" dirty="0" err="1"/>
              <a:t>az</a:t>
            </a:r>
            <a:r>
              <a:rPr lang="en-US" sz="2800" dirty="0"/>
              <a:t> container show --resource-group </a:t>
            </a:r>
            <a:r>
              <a:rPr lang="en-US" sz="2800" dirty="0" err="1"/>
              <a:t>abContainerDemoRG</a:t>
            </a:r>
            <a:r>
              <a:rPr lang="en-US" sz="2800" dirty="0"/>
              <a:t> --name </a:t>
            </a:r>
            <a:r>
              <a:rPr lang="en-US" sz="2800" dirty="0" err="1"/>
              <a:t>abcontainer</a:t>
            </a:r>
            <a:endParaRPr lang="en-US" sz="2800" dirty="0"/>
          </a:p>
          <a:p>
            <a:endParaRPr lang="en-US" sz="2800" dirty="0"/>
          </a:p>
          <a:p>
            <a:r>
              <a:rPr lang="en-US" sz="2800" dirty="0" err="1"/>
              <a:t>az</a:t>
            </a:r>
            <a:r>
              <a:rPr lang="en-US" sz="2800" dirty="0"/>
              <a:t> group delete --name </a:t>
            </a:r>
            <a:r>
              <a:rPr lang="en-US" sz="2800" dirty="0" err="1"/>
              <a:t>abContainerDemoRG</a:t>
            </a:r>
            <a:r>
              <a:rPr lang="en-US" sz="2800" dirty="0"/>
              <a:t> --no-wait -y</a:t>
            </a:r>
          </a:p>
          <a:p>
            <a:endParaRPr lang="en-US" dirty="0"/>
          </a:p>
          <a:p>
            <a:pPr marL="0" indent="0">
              <a:buNone/>
            </a:pPr>
            <a:r>
              <a:rPr lang="en-US" dirty="0">
                <a:hlinkClick r:id="rId3"/>
              </a:rPr>
              <a:t>https://docs.microsoft.com/en-us/azure/container-instances/container-instances-quickstart</a:t>
            </a:r>
            <a:r>
              <a:rPr lang="en-US" dirty="0"/>
              <a:t> </a:t>
            </a:r>
          </a:p>
        </p:txBody>
      </p:sp>
    </p:spTree>
    <p:extLst>
      <p:ext uri="{BB962C8B-B14F-4D97-AF65-F5344CB8AC3E}">
        <p14:creationId xmlns:p14="http://schemas.microsoft.com/office/powerpoint/2010/main" val="298279620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Blockchain: Beyond the Hype</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7F05DF5C-511E-462F-A1ED-671C7CDF4BF0}"/>
              </a:ext>
            </a:extLst>
          </p:cNvPr>
          <p:cNvSpPr/>
          <p:nvPr/>
        </p:nvSpPr>
        <p:spPr>
          <a:xfrm>
            <a:off x="427037" y="6240462"/>
            <a:ext cx="1366080" cy="369332"/>
          </a:xfrm>
          <a:prstGeom prst="rect">
            <a:avLst/>
          </a:prstGeom>
        </p:spPr>
        <p:txBody>
          <a:bodyPr wrap="none">
            <a:spAutoFit/>
          </a:bodyPr>
          <a:lstStyle/>
          <a:p>
            <a:r>
              <a:rPr lang="en-US" dirty="0"/>
              <a:t>10:45 – 11:10</a:t>
            </a:r>
          </a:p>
        </p:txBody>
      </p:sp>
    </p:spTree>
    <p:extLst>
      <p:ext uri="{BB962C8B-B14F-4D97-AF65-F5344CB8AC3E}">
        <p14:creationId xmlns:p14="http://schemas.microsoft.com/office/powerpoint/2010/main" val="409525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C7F000-0079-4D25-B15E-DBDBD27A58C9}"/>
              </a:ext>
            </a:extLst>
          </p:cNvPr>
          <p:cNvSpPr>
            <a:spLocks noGrp="1"/>
          </p:cNvSpPr>
          <p:nvPr>
            <p:ph type="title"/>
          </p:nvPr>
        </p:nvSpPr>
        <p:spPr/>
        <p:txBody>
          <a:bodyPr/>
          <a:lstStyle/>
          <a:p>
            <a:r>
              <a:rPr lang="en-US" dirty="0"/>
              <a:t>Bitcoin Market Cap</a:t>
            </a:r>
          </a:p>
        </p:txBody>
      </p:sp>
      <p:sp>
        <p:nvSpPr>
          <p:cNvPr id="9" name="Rectangle 8">
            <a:extLst>
              <a:ext uri="{FF2B5EF4-FFF2-40B4-BE49-F238E27FC236}">
                <a16:creationId xmlns:a16="http://schemas.microsoft.com/office/drawing/2014/main" id="{D6536D06-258A-40B2-B98D-90B0930B1FBA}"/>
              </a:ext>
            </a:extLst>
          </p:cNvPr>
          <p:cNvSpPr/>
          <p:nvPr/>
        </p:nvSpPr>
        <p:spPr>
          <a:xfrm>
            <a:off x="446114" y="6525268"/>
            <a:ext cx="7537063" cy="369332"/>
          </a:xfrm>
          <a:prstGeom prst="rect">
            <a:avLst/>
          </a:prstGeom>
        </p:spPr>
        <p:txBody>
          <a:bodyPr wrap="none">
            <a:spAutoFit/>
          </a:bodyPr>
          <a:lstStyle/>
          <a:p>
            <a:r>
              <a:rPr lang="en-US" dirty="0"/>
              <a:t>Last 3 months retrieved on 1/22/2018 – Source: https://coinmarketcap.com</a:t>
            </a:r>
          </a:p>
        </p:txBody>
      </p:sp>
      <p:pic>
        <p:nvPicPr>
          <p:cNvPr id="2" name="Picture 1">
            <a:extLst>
              <a:ext uri="{FF2B5EF4-FFF2-40B4-BE49-F238E27FC236}">
                <a16:creationId xmlns:a16="http://schemas.microsoft.com/office/drawing/2014/main" id="{29FCAB18-78E9-4E79-81DF-11C320B00320}"/>
              </a:ext>
            </a:extLst>
          </p:cNvPr>
          <p:cNvPicPr>
            <a:picLocks noChangeAspect="1"/>
          </p:cNvPicPr>
          <p:nvPr/>
        </p:nvPicPr>
        <p:blipFill>
          <a:blip r:embed="rId3"/>
          <a:stretch>
            <a:fillRect/>
          </a:stretch>
        </p:blipFill>
        <p:spPr>
          <a:xfrm>
            <a:off x="960437" y="1287462"/>
            <a:ext cx="8610600" cy="4966632"/>
          </a:xfrm>
          <a:prstGeom prst="rect">
            <a:avLst/>
          </a:prstGeom>
        </p:spPr>
      </p:pic>
    </p:spTree>
    <p:extLst>
      <p:ext uri="{BB962C8B-B14F-4D97-AF65-F5344CB8AC3E}">
        <p14:creationId xmlns:p14="http://schemas.microsoft.com/office/powerpoint/2010/main" val="196023345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28F5-FB3B-4E45-A03B-7ECC1750E33E}"/>
              </a:ext>
            </a:extLst>
          </p:cNvPr>
          <p:cNvSpPr>
            <a:spLocks noGrp="1"/>
          </p:cNvSpPr>
          <p:nvPr>
            <p:ph type="title"/>
          </p:nvPr>
        </p:nvSpPr>
        <p:spPr/>
        <p:txBody>
          <a:bodyPr/>
          <a:lstStyle/>
          <a:p>
            <a:r>
              <a:rPr lang="en-US" dirty="0"/>
              <a:t>Bitcoin</a:t>
            </a:r>
          </a:p>
        </p:txBody>
      </p:sp>
      <p:sp>
        <p:nvSpPr>
          <p:cNvPr id="3" name="Text Placeholder 2">
            <a:extLst>
              <a:ext uri="{FF2B5EF4-FFF2-40B4-BE49-F238E27FC236}">
                <a16:creationId xmlns:a16="http://schemas.microsoft.com/office/drawing/2014/main" id="{713BAFD1-1B96-42E3-8D14-6E980390A536}"/>
              </a:ext>
            </a:extLst>
          </p:cNvPr>
          <p:cNvSpPr>
            <a:spLocks noGrp="1"/>
          </p:cNvSpPr>
          <p:nvPr>
            <p:ph type="body" sz="quarter" idx="10"/>
          </p:nvPr>
        </p:nvSpPr>
        <p:spPr>
          <a:xfrm>
            <a:off x="274702" y="1211287"/>
            <a:ext cx="11888787" cy="5170646"/>
          </a:xfrm>
        </p:spPr>
        <p:txBody>
          <a:bodyPr/>
          <a:lstStyle/>
          <a:p>
            <a:r>
              <a:rPr lang="en-US" dirty="0"/>
              <a:t>Bitcoin is a </a:t>
            </a:r>
            <a:r>
              <a:rPr lang="en-US" b="1" dirty="0"/>
              <a:t>cryptocurrency</a:t>
            </a:r>
            <a:r>
              <a:rPr lang="en-US" dirty="0"/>
              <a:t> and worldwide payment system. It is the first decentralized digital currency, as the system works </a:t>
            </a:r>
            <a:r>
              <a:rPr lang="en-US" b="1" dirty="0"/>
              <a:t>without a central bank </a:t>
            </a:r>
            <a:r>
              <a:rPr lang="en-US" dirty="0"/>
              <a:t>or single administrator. The network is peer-to-peer and transactions take place between users directly, without an intermediary. These transactions are verified by network nodes through the use of cryptography and recorded in a </a:t>
            </a:r>
            <a:r>
              <a:rPr lang="en-US" b="1" dirty="0"/>
              <a:t>public distributed ledger called a blockchain</a:t>
            </a:r>
            <a:r>
              <a:rPr lang="en-US" dirty="0"/>
              <a:t>. Bitcoin was invented by an unknown person or group of people under the name Satoshi Nakamoto and released as open-source software in 2009.</a:t>
            </a:r>
          </a:p>
        </p:txBody>
      </p:sp>
      <p:sp>
        <p:nvSpPr>
          <p:cNvPr id="6" name="Rectangle 5">
            <a:extLst>
              <a:ext uri="{FF2B5EF4-FFF2-40B4-BE49-F238E27FC236}">
                <a16:creationId xmlns:a16="http://schemas.microsoft.com/office/drawing/2014/main" id="{EC8D818B-254D-4BD7-B666-68E3B6611C61}"/>
              </a:ext>
            </a:extLst>
          </p:cNvPr>
          <p:cNvSpPr/>
          <p:nvPr/>
        </p:nvSpPr>
        <p:spPr>
          <a:xfrm>
            <a:off x="579437" y="6469062"/>
            <a:ext cx="4527778" cy="369332"/>
          </a:xfrm>
          <a:prstGeom prst="rect">
            <a:avLst/>
          </a:prstGeom>
        </p:spPr>
        <p:txBody>
          <a:bodyPr wrap="none">
            <a:spAutoFit/>
          </a:bodyPr>
          <a:lstStyle/>
          <a:p>
            <a:r>
              <a:rPr lang="en-US" dirty="0"/>
              <a:t>Source: https://en.wikipedia.org/wiki/Bitcoin</a:t>
            </a:r>
          </a:p>
        </p:txBody>
      </p:sp>
    </p:spTree>
    <p:extLst>
      <p:ext uri="{BB962C8B-B14F-4D97-AF65-F5344CB8AC3E}">
        <p14:creationId xmlns:p14="http://schemas.microsoft.com/office/powerpoint/2010/main" val="4411370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FCCB-586A-4EEE-B994-7AB518348FF7}"/>
              </a:ext>
            </a:extLst>
          </p:cNvPr>
          <p:cNvSpPr>
            <a:spLocks noGrp="1"/>
          </p:cNvSpPr>
          <p:nvPr>
            <p:ph type="title"/>
          </p:nvPr>
        </p:nvSpPr>
        <p:spPr/>
        <p:txBody>
          <a:bodyPr/>
          <a:lstStyle/>
          <a:p>
            <a:r>
              <a:rPr lang="en-US" dirty="0"/>
              <a:t>Blockchain</a:t>
            </a:r>
          </a:p>
        </p:txBody>
      </p:sp>
      <p:sp>
        <p:nvSpPr>
          <p:cNvPr id="3" name="Text Placeholder 2">
            <a:extLst>
              <a:ext uri="{FF2B5EF4-FFF2-40B4-BE49-F238E27FC236}">
                <a16:creationId xmlns:a16="http://schemas.microsoft.com/office/drawing/2014/main" id="{AB404A22-72F9-4D09-8C7D-DEA9AFB075FF}"/>
              </a:ext>
            </a:extLst>
          </p:cNvPr>
          <p:cNvSpPr>
            <a:spLocks noGrp="1"/>
          </p:cNvSpPr>
          <p:nvPr>
            <p:ph type="body" sz="quarter" idx="10"/>
          </p:nvPr>
        </p:nvSpPr>
        <p:spPr>
          <a:xfrm>
            <a:off x="274702" y="1211287"/>
            <a:ext cx="11888787" cy="2677656"/>
          </a:xfrm>
        </p:spPr>
        <p:txBody>
          <a:bodyPr/>
          <a:lstStyle/>
          <a:p>
            <a:r>
              <a:rPr lang="en-US" dirty="0"/>
              <a:t>A blockchain is a decentralized and distributed digital ledger that is used to record transactions across many computers so that the record cannot be altered retroactively without the alteration of all subsequent blocks and the collusion of the network</a:t>
            </a:r>
          </a:p>
        </p:txBody>
      </p:sp>
      <p:sp>
        <p:nvSpPr>
          <p:cNvPr id="4" name="Rectangle 3">
            <a:extLst>
              <a:ext uri="{FF2B5EF4-FFF2-40B4-BE49-F238E27FC236}">
                <a16:creationId xmlns:a16="http://schemas.microsoft.com/office/drawing/2014/main" id="{E882AF8D-519B-4E80-84C0-ADF0B01751F8}"/>
              </a:ext>
            </a:extLst>
          </p:cNvPr>
          <p:cNvSpPr/>
          <p:nvPr/>
        </p:nvSpPr>
        <p:spPr>
          <a:xfrm>
            <a:off x="287058" y="6469062"/>
            <a:ext cx="4907690" cy="369332"/>
          </a:xfrm>
          <a:prstGeom prst="rect">
            <a:avLst/>
          </a:prstGeom>
        </p:spPr>
        <p:txBody>
          <a:bodyPr wrap="none">
            <a:spAutoFit/>
          </a:bodyPr>
          <a:lstStyle/>
          <a:p>
            <a:r>
              <a:rPr lang="en-US" dirty="0"/>
              <a:t>Source: https://en.wikipedia.org/wiki/Blockchain</a:t>
            </a:r>
          </a:p>
        </p:txBody>
      </p:sp>
    </p:spTree>
    <p:extLst>
      <p:ext uri="{BB962C8B-B14F-4D97-AF65-F5344CB8AC3E}">
        <p14:creationId xmlns:p14="http://schemas.microsoft.com/office/powerpoint/2010/main" val="12541107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t>Watch User Group presentations for </a:t>
            </a:r>
            <a:r>
              <a:rPr lang="en-US" sz="4800" b="1" dirty="0"/>
              <a:t>FREE </a:t>
            </a:r>
            <a:r>
              <a:rPr lang="en-US" sz="4400" b="1" dirty="0"/>
              <a:t>online!</a:t>
            </a:r>
            <a:br>
              <a:rPr lang="en-US" sz="4400" b="1" dirty="0"/>
            </a:br>
            <a:r>
              <a:rPr lang="en-US" sz="4400" dirty="0"/>
              <a:t>We now have over </a:t>
            </a:r>
            <a:r>
              <a:rPr lang="en-US" b="1" dirty="0"/>
              <a:t>700 </a:t>
            </a:r>
            <a:r>
              <a:rPr lang="en-US" sz="4400" dirty="0"/>
              <a:t>presentations online</a:t>
            </a:r>
            <a:br>
              <a:rPr lang="en-US" sz="4400" dirty="0"/>
            </a:br>
            <a:br>
              <a:rPr lang="en-US" sz="4400" b="1" dirty="0"/>
            </a:br>
            <a:endParaRPr lang="en-US" sz="4400" b="1"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session, </a:t>
            </a:r>
          </a:p>
          <a:p>
            <a:pPr algn="ctr"/>
            <a:r>
              <a:rPr lang="en-US" dirty="0"/>
              <a:t>that is why we post them online for you!</a:t>
            </a:r>
          </a:p>
        </p:txBody>
      </p:sp>
      <p:sp>
        <p:nvSpPr>
          <p:cNvPr id="6" name="TextBox 5"/>
          <p:cNvSpPr txBox="1"/>
          <p:nvPr/>
        </p:nvSpPr>
        <p:spPr>
          <a:xfrm>
            <a:off x="2162174" y="3907551"/>
            <a:ext cx="5817828" cy="400110"/>
          </a:xfrm>
          <a:prstGeom prst="rect">
            <a:avLst/>
          </a:prstGeom>
          <a:noFill/>
        </p:spPr>
        <p:txBody>
          <a:bodyPr wrap="square" rtlCol="0">
            <a:spAutoFit/>
          </a:bodyPr>
          <a:lstStyle/>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29077" y="2184002"/>
            <a:ext cx="3079814" cy="2800767"/>
          </a:xfrm>
          <a:prstGeom prst="rect">
            <a:avLst/>
          </a:prstGeom>
          <a:noFill/>
        </p:spPr>
        <p:txBody>
          <a:bodyPr wrap="square" rtlCol="0">
            <a:spAutoFit/>
          </a:bodyPr>
          <a:lstStyle/>
          <a:p>
            <a:r>
              <a:rPr lang="en-US" sz="1400" dirty="0"/>
              <a:t>Presentations from the thought leaders on the topics you care about including:</a:t>
            </a:r>
          </a:p>
          <a:p>
            <a:endParaRPr lang="en-US" sz="1200" dirty="0"/>
          </a:p>
          <a:p>
            <a:pPr marL="280121" indent="-280121">
              <a:buFont typeface="Arial" pitchFamily="34" charset="0"/>
              <a:buChar char="•"/>
            </a:pPr>
            <a:r>
              <a:rPr lang="en-US" sz="1200" dirty="0"/>
              <a:t>Agile</a:t>
            </a:r>
          </a:p>
          <a:p>
            <a:pPr marL="280121" indent="-280121">
              <a:buFont typeface="Arial" pitchFamily="34" charset="0"/>
              <a:buChar char="•"/>
            </a:pPr>
            <a:r>
              <a:rPr lang="en-US" sz="1200" dirty="0"/>
              <a:t>Azure</a:t>
            </a:r>
          </a:p>
          <a:p>
            <a:pPr marL="280121" indent="-280121">
              <a:buFont typeface="Arial" pitchFamily="34" charset="0"/>
              <a:buChar char="•"/>
            </a:pPr>
            <a:r>
              <a:rPr lang="en-US" sz="1200" dirty="0"/>
              <a:t>C#</a:t>
            </a:r>
          </a:p>
          <a:p>
            <a:pPr marL="280121" indent="-280121">
              <a:buFont typeface="Arial" pitchFamily="34" charset="0"/>
              <a:buChar char="•"/>
            </a:pPr>
            <a:r>
              <a:rPr lang="en-US" sz="1200" dirty="0"/>
              <a:t>Entity Framework</a:t>
            </a:r>
          </a:p>
          <a:p>
            <a:pPr marL="280121" indent="-280121">
              <a:buFont typeface="Arial" pitchFamily="34" charset="0"/>
              <a:buChar char="•"/>
            </a:pPr>
            <a:r>
              <a:rPr lang="en-US" sz="1200" dirty="0"/>
              <a:t>HTML5</a:t>
            </a:r>
          </a:p>
          <a:p>
            <a:pPr marL="280121" indent="-280121">
              <a:buFont typeface="Arial" pitchFamily="34" charset="0"/>
              <a:buChar char="•"/>
            </a:pPr>
            <a:r>
              <a:rPr lang="en-US" sz="1200" dirty="0"/>
              <a:t>MVC</a:t>
            </a:r>
          </a:p>
          <a:p>
            <a:pPr marL="280121" indent="-280121">
              <a:buFont typeface="Arial" pitchFamily="34" charset="0"/>
              <a:buChar char="•"/>
            </a:pPr>
            <a:r>
              <a:rPr lang="en-US" sz="1200" dirty="0"/>
              <a:t>SQL</a:t>
            </a:r>
          </a:p>
          <a:p>
            <a:pPr marL="280121" indent="-280121">
              <a:buFont typeface="Arial" pitchFamily="34" charset="0"/>
              <a:buChar char="•"/>
            </a:pPr>
            <a:r>
              <a:rPr lang="en-US" sz="1200" dirty="0"/>
              <a:t>jQuery</a:t>
            </a:r>
          </a:p>
          <a:p>
            <a:pPr marL="280121" indent="-280121">
              <a:buFont typeface="Arial" pitchFamily="34" charset="0"/>
              <a:buChar char="•"/>
            </a:pPr>
            <a:r>
              <a:rPr lang="en-US" sz="1200" dirty="0"/>
              <a:t>and Much More!</a:t>
            </a:r>
          </a:p>
          <a:p>
            <a:endParaRPr lang="en-US" sz="1400" dirty="0"/>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hlinkClick r:id="rId4"/>
              </a:rPr>
              <a:t>http://www.UserGroup.tv</a:t>
            </a:r>
            <a:r>
              <a:rPr lang="en-US" sz="2800" dirty="0"/>
              <a:t> </a:t>
            </a:r>
          </a:p>
        </p:txBody>
      </p:sp>
      <p:pic>
        <p:nvPicPr>
          <p:cNvPr id="15" name="Picture 14" descr="http://www.usergroup.tv/wp-content/uploads/2012/05/Ugt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482853" y="371571"/>
            <a:ext cx="3359824" cy="1486024"/>
            <a:chOff x="1909648" y="2886773"/>
            <a:chExt cx="7666210" cy="2746126"/>
          </a:xfrm>
        </p:grpSpPr>
        <p:sp>
          <p:nvSpPr>
            <p:cNvPr id="12" name="Rectangle 11"/>
            <p:cNvSpPr/>
            <p:nvPr/>
          </p:nvSpPr>
          <p:spPr bwMode="auto">
            <a:xfrm rot="12573484" flipV="1">
              <a:off x="2544882" y="4549040"/>
              <a:ext cx="1937977"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3" name="Rectangle 12"/>
            <p:cNvSpPr/>
            <p:nvPr/>
          </p:nvSpPr>
          <p:spPr bwMode="auto">
            <a:xfrm rot="21033589" flipV="1">
              <a:off x="4505651" y="4724833"/>
              <a:ext cx="4535011"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4" name="Rectangle 13"/>
            <p:cNvSpPr/>
            <p:nvPr/>
          </p:nvSpPr>
          <p:spPr bwMode="auto">
            <a:xfrm rot="10531436" flipV="1">
              <a:off x="2774760" y="3666734"/>
              <a:ext cx="2702181" cy="44820"/>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5" name="Rectangle 14"/>
            <p:cNvSpPr/>
            <p:nvPr/>
          </p:nvSpPr>
          <p:spPr bwMode="auto">
            <a:xfrm rot="18938690" flipV="1">
              <a:off x="4058793" y="4352142"/>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6" name="Rectangle 15"/>
            <p:cNvSpPr/>
            <p:nvPr/>
          </p:nvSpPr>
          <p:spPr bwMode="auto">
            <a:xfrm rot="857972" flipV="1">
              <a:off x="6506404" y="3981615"/>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grpSp>
          <p:nvGrpSpPr>
            <p:cNvPr id="17" name="Group 16"/>
            <p:cNvGrpSpPr/>
            <p:nvPr/>
          </p:nvGrpSpPr>
          <p:grpSpPr>
            <a:xfrm>
              <a:off x="5456584" y="2886773"/>
              <a:ext cx="1259821" cy="1259821"/>
              <a:chOff x="5565999" y="2549543"/>
              <a:chExt cx="1285083" cy="1285083"/>
            </a:xfrm>
          </p:grpSpPr>
          <p:sp>
            <p:nvSpPr>
              <p:cNvPr id="59" name="Oval 58"/>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0"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8" name="Group 17"/>
            <p:cNvGrpSpPr/>
            <p:nvPr/>
          </p:nvGrpSpPr>
          <p:grpSpPr>
            <a:xfrm>
              <a:off x="1909648" y="3332634"/>
              <a:ext cx="1057863" cy="1057863"/>
              <a:chOff x="1947940" y="3004345"/>
              <a:chExt cx="1079075" cy="1079075"/>
            </a:xfrm>
          </p:grpSpPr>
          <p:sp>
            <p:nvSpPr>
              <p:cNvPr id="57" name="Oval 56"/>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8"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9" name="Group 18"/>
            <p:cNvGrpSpPr/>
            <p:nvPr/>
          </p:nvGrpSpPr>
          <p:grpSpPr>
            <a:xfrm>
              <a:off x="4015442" y="4575036"/>
              <a:ext cx="1057863" cy="1057863"/>
              <a:chOff x="4095959" y="4271660"/>
              <a:chExt cx="1079075" cy="1079075"/>
            </a:xfrm>
          </p:grpSpPr>
          <p:grpSp>
            <p:nvGrpSpPr>
              <p:cNvPr id="37" name="Group 36"/>
              <p:cNvGrpSpPr/>
              <p:nvPr/>
            </p:nvGrpSpPr>
            <p:grpSpPr>
              <a:xfrm>
                <a:off x="4095959" y="4271660"/>
                <a:ext cx="1079075" cy="1079075"/>
                <a:chOff x="4095959" y="4271660"/>
                <a:chExt cx="1079075" cy="1079075"/>
              </a:xfrm>
            </p:grpSpPr>
            <p:sp>
              <p:nvSpPr>
                <p:cNvPr id="39" name="Oval 38"/>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40" name="Group 8"/>
                <p:cNvGrpSpPr>
                  <a:grpSpLocks noChangeAspect="1"/>
                </p:cNvGrpSpPr>
                <p:nvPr/>
              </p:nvGrpSpPr>
              <p:grpSpPr bwMode="auto">
                <a:xfrm>
                  <a:off x="4250534" y="4433383"/>
                  <a:ext cx="769939" cy="755652"/>
                  <a:chOff x="2670" y="2793"/>
                  <a:chExt cx="485" cy="476"/>
                </a:xfrm>
                <a:solidFill>
                  <a:srgbClr val="505050"/>
                </a:solidFill>
              </p:grpSpPr>
              <p:sp>
                <p:nvSpPr>
                  <p:cNvPr id="41"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2"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3"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4"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5"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6"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7"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8"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9"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0"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1"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2"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3"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4"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5"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6"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38"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20" name="Group 19"/>
            <p:cNvGrpSpPr/>
            <p:nvPr/>
          </p:nvGrpSpPr>
          <p:grpSpPr>
            <a:xfrm>
              <a:off x="8517995" y="3867969"/>
              <a:ext cx="1057863" cy="1057863"/>
              <a:chOff x="8517995" y="3481108"/>
              <a:chExt cx="1057863" cy="1057863"/>
            </a:xfrm>
          </p:grpSpPr>
          <p:sp>
            <p:nvSpPr>
              <p:cNvPr id="30" name="Oval 2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31" name="Group 12"/>
              <p:cNvGrpSpPr>
                <a:grpSpLocks noChangeAspect="1"/>
              </p:cNvGrpSpPr>
              <p:nvPr/>
            </p:nvGrpSpPr>
            <p:grpSpPr bwMode="auto">
              <a:xfrm>
                <a:off x="8894596" y="3771708"/>
                <a:ext cx="448991" cy="483961"/>
                <a:chOff x="3712" y="2029"/>
                <a:chExt cx="244" cy="263"/>
              </a:xfrm>
              <a:solidFill>
                <a:srgbClr val="505050"/>
              </a:solidFill>
            </p:grpSpPr>
            <p:sp>
              <p:nvSpPr>
                <p:cNvPr id="3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sp>
        <p:nvSpPr>
          <p:cNvPr id="3" name="Rectangle 2"/>
          <p:cNvSpPr/>
          <p:nvPr/>
        </p:nvSpPr>
        <p:spPr>
          <a:xfrm>
            <a:off x="491725" y="1124566"/>
            <a:ext cx="10827932" cy="481380"/>
          </a:xfrm>
          <a:prstGeom prst="rect">
            <a:avLst/>
          </a:prstGeom>
        </p:spPr>
        <p:txBody>
          <a:bodyPr wrap="square">
            <a:spAutoFit/>
          </a:bodyPr>
          <a:lstStyle/>
          <a:p>
            <a:r>
              <a:rPr lang="en-US" sz="2448" dirty="0">
                <a:latin typeface="+mj-lt"/>
              </a:rPr>
              <a:t>A cryptographically secure, shared, distributed ledger</a:t>
            </a:r>
          </a:p>
        </p:txBody>
      </p:sp>
      <p:grpSp>
        <p:nvGrpSpPr>
          <p:cNvPr id="2" name="Group 1"/>
          <p:cNvGrpSpPr/>
          <p:nvPr/>
        </p:nvGrpSpPr>
        <p:grpSpPr>
          <a:xfrm>
            <a:off x="395050" y="2072452"/>
            <a:ext cx="2756703" cy="4088229"/>
            <a:chOff x="386475" y="2032000"/>
            <a:chExt cx="2702895" cy="4008432"/>
          </a:xfrm>
        </p:grpSpPr>
        <p:sp>
          <p:nvSpPr>
            <p:cNvPr id="22" name="Rectangle 21"/>
            <p:cNvSpPr/>
            <p:nvPr/>
          </p:nvSpPr>
          <p:spPr>
            <a:xfrm>
              <a:off x="386475"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Secure</a:t>
              </a:r>
            </a:p>
          </p:txBody>
        </p:sp>
        <p:sp>
          <p:nvSpPr>
            <p:cNvPr id="23" name="Rectangle 22"/>
            <p:cNvSpPr/>
            <p:nvPr/>
          </p:nvSpPr>
          <p:spPr>
            <a:xfrm>
              <a:off x="386475"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Each transaction recorded in the </a:t>
              </a:r>
              <a:r>
                <a:rPr lang="en-US" sz="2040" b="1" dirty="0">
                  <a:solidFill>
                    <a:srgbClr val="000000"/>
                  </a:solidFill>
                  <a:latin typeface="Segoe UI Light" panose="020B0502040204020203" pitchFamily="34" charset="0"/>
                  <a:cs typeface="Segoe UI Light" panose="020B0502040204020203" pitchFamily="34" charset="0"/>
                </a:rPr>
                <a:t>database is digitally signed and mathematically guaranteed </a:t>
              </a:r>
              <a:r>
                <a:rPr lang="en-US" sz="2040" dirty="0">
                  <a:solidFill>
                    <a:srgbClr val="000000"/>
                  </a:solidFill>
                  <a:latin typeface="Segoe UI Light" panose="020B0502040204020203" pitchFamily="34" charset="0"/>
                  <a:cs typeface="Segoe UI Light" panose="020B0502040204020203" pitchFamily="34" charset="0"/>
                </a:rPr>
                <a:t>to be authentic and impervious to fraud.  </a:t>
              </a:r>
              <a:endParaRPr lang="es-ES" sz="2040" dirty="0">
                <a:solidFill>
                  <a:srgbClr val="000000"/>
                </a:solidFill>
                <a:latin typeface="Segoe UI Light" panose="020B0502040204020203" pitchFamily="34" charset="0"/>
                <a:cs typeface="Segoe UI Light" panose="020B0502040204020203" pitchFamily="34" charset="0"/>
              </a:endParaRPr>
            </a:p>
          </p:txBody>
        </p:sp>
        <p:grpSp>
          <p:nvGrpSpPr>
            <p:cNvPr id="62" name="Group 61"/>
            <p:cNvGrpSpPr/>
            <p:nvPr/>
          </p:nvGrpSpPr>
          <p:grpSpPr>
            <a:xfrm>
              <a:off x="2572603" y="2210937"/>
              <a:ext cx="413946" cy="394321"/>
              <a:chOff x="1947940" y="3004345"/>
              <a:chExt cx="1079075" cy="1079075"/>
            </a:xfrm>
          </p:grpSpPr>
          <p:sp>
            <p:nvSpPr>
              <p:cNvPr id="63" name="Oval 62"/>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4"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4" name="Group 3"/>
          <p:cNvGrpSpPr/>
          <p:nvPr/>
        </p:nvGrpSpPr>
        <p:grpSpPr>
          <a:xfrm>
            <a:off x="3305636" y="2072452"/>
            <a:ext cx="2756703" cy="4088229"/>
            <a:chOff x="3240249" y="2032000"/>
            <a:chExt cx="2702895" cy="4008432"/>
          </a:xfrm>
        </p:grpSpPr>
        <p:sp>
          <p:nvSpPr>
            <p:cNvPr id="24" name="Rectangle 23"/>
            <p:cNvSpPr/>
            <p:nvPr/>
          </p:nvSpPr>
          <p:spPr>
            <a:xfrm>
              <a:off x="3240249"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Shared</a:t>
              </a:r>
            </a:p>
          </p:txBody>
        </p:sp>
        <p:sp>
          <p:nvSpPr>
            <p:cNvPr id="25" name="Rectangle 24"/>
            <p:cNvSpPr/>
            <p:nvPr/>
          </p:nvSpPr>
          <p:spPr>
            <a:xfrm>
              <a:off x="3240249"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The database’s main value is that it is </a:t>
              </a:r>
              <a:r>
                <a:rPr lang="en-US" sz="2040" b="1" dirty="0">
                  <a:solidFill>
                    <a:srgbClr val="000000"/>
                  </a:solidFill>
                  <a:latin typeface="Segoe UI Light" panose="020B0502040204020203" pitchFamily="34" charset="0"/>
                  <a:cs typeface="Segoe UI Light" panose="020B0502040204020203" pitchFamily="34" charset="0"/>
                </a:rPr>
                <a:t>shared between separate entities</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More entities shared,  the greater the value.</a:t>
              </a:r>
            </a:p>
          </p:txBody>
        </p:sp>
        <p:grpSp>
          <p:nvGrpSpPr>
            <p:cNvPr id="65" name="Group 64"/>
            <p:cNvGrpSpPr/>
            <p:nvPr/>
          </p:nvGrpSpPr>
          <p:grpSpPr>
            <a:xfrm>
              <a:off x="5469338" y="2200195"/>
              <a:ext cx="378379" cy="405622"/>
              <a:chOff x="5565999" y="2549543"/>
              <a:chExt cx="1285083" cy="1285083"/>
            </a:xfrm>
          </p:grpSpPr>
          <p:sp>
            <p:nvSpPr>
              <p:cNvPr id="66" name="Oval 65"/>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7"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5" name="Group 4"/>
          <p:cNvGrpSpPr/>
          <p:nvPr/>
        </p:nvGrpSpPr>
        <p:grpSpPr>
          <a:xfrm>
            <a:off x="6255792" y="2072452"/>
            <a:ext cx="2756703" cy="4088229"/>
            <a:chOff x="6132822" y="2032000"/>
            <a:chExt cx="2702895" cy="4008432"/>
          </a:xfrm>
        </p:grpSpPr>
        <p:sp>
          <p:nvSpPr>
            <p:cNvPr id="26" name="Rectangle 25"/>
            <p:cNvSpPr/>
            <p:nvPr/>
          </p:nvSpPr>
          <p:spPr>
            <a:xfrm>
              <a:off x="6132822"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Distributed</a:t>
              </a:r>
            </a:p>
          </p:txBody>
        </p:sp>
        <p:sp>
          <p:nvSpPr>
            <p:cNvPr id="27" name="Rectangle 26"/>
            <p:cNvSpPr/>
            <p:nvPr/>
          </p:nvSpPr>
          <p:spPr>
            <a:xfrm>
              <a:off x="6132822"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Many copies </a:t>
              </a:r>
              <a:r>
                <a:rPr lang="en-US" sz="2040" dirty="0">
                  <a:solidFill>
                    <a:srgbClr val="000000"/>
                  </a:solidFill>
                  <a:latin typeface="Segoe UI Light" panose="020B0502040204020203" pitchFamily="34" charset="0"/>
                  <a:cs typeface="Segoe UI Light" panose="020B0502040204020203" pitchFamily="34" charset="0"/>
                </a:rPr>
                <a:t>of the database exist and they </a:t>
              </a:r>
              <a:r>
                <a:rPr lang="en-US" sz="2040" b="1" dirty="0">
                  <a:solidFill>
                    <a:srgbClr val="000000"/>
                  </a:solidFill>
                  <a:latin typeface="Segoe UI Light" panose="020B0502040204020203" pitchFamily="34" charset="0"/>
                  <a:cs typeface="Segoe UI Light" panose="020B0502040204020203" pitchFamily="34" charset="0"/>
                </a:rPr>
                <a:t>are replicas of each other </a:t>
              </a:r>
              <a:r>
                <a:rPr lang="en-US" sz="2040" dirty="0">
                  <a:solidFill>
                    <a:srgbClr val="000000"/>
                  </a:solidFill>
                  <a:latin typeface="Segoe UI Light" panose="020B0502040204020203" pitchFamily="34" charset="0"/>
                  <a:cs typeface="Segoe UI Light" panose="020B0502040204020203" pitchFamily="34" charset="0"/>
                </a:rPr>
                <a:t>in relative time.</a:t>
              </a:r>
            </a:p>
          </p:txBody>
        </p:sp>
        <p:grpSp>
          <p:nvGrpSpPr>
            <p:cNvPr id="68" name="Group 67"/>
            <p:cNvGrpSpPr/>
            <p:nvPr/>
          </p:nvGrpSpPr>
          <p:grpSpPr>
            <a:xfrm>
              <a:off x="8377426" y="2222031"/>
              <a:ext cx="384542" cy="401226"/>
              <a:chOff x="4095959" y="4271660"/>
              <a:chExt cx="1079075" cy="1079075"/>
            </a:xfrm>
          </p:grpSpPr>
          <p:grpSp>
            <p:nvGrpSpPr>
              <p:cNvPr id="69" name="Group 68"/>
              <p:cNvGrpSpPr/>
              <p:nvPr/>
            </p:nvGrpSpPr>
            <p:grpSpPr>
              <a:xfrm>
                <a:off x="4095959" y="4271660"/>
                <a:ext cx="1079075" cy="1079075"/>
                <a:chOff x="4095959" y="4271660"/>
                <a:chExt cx="1079075" cy="1079075"/>
              </a:xfrm>
            </p:grpSpPr>
            <p:sp>
              <p:nvSpPr>
                <p:cNvPr id="71" name="Oval 70"/>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72" name="Group 8"/>
                <p:cNvGrpSpPr>
                  <a:grpSpLocks noChangeAspect="1"/>
                </p:cNvGrpSpPr>
                <p:nvPr/>
              </p:nvGrpSpPr>
              <p:grpSpPr bwMode="auto">
                <a:xfrm>
                  <a:off x="4250534" y="4433383"/>
                  <a:ext cx="769939" cy="755652"/>
                  <a:chOff x="2670" y="2793"/>
                  <a:chExt cx="485" cy="476"/>
                </a:xfrm>
                <a:solidFill>
                  <a:srgbClr val="505050"/>
                </a:solidFill>
              </p:grpSpPr>
              <p:sp>
                <p:nvSpPr>
                  <p:cNvPr id="73"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4"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5"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6"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7"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8"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9"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0"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1"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2"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3"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4"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5"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6"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7"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8"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sp>
            <p:nvSpPr>
              <p:cNvPr id="70"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6" name="Group 5"/>
          <p:cNvGrpSpPr/>
          <p:nvPr/>
        </p:nvGrpSpPr>
        <p:grpSpPr>
          <a:xfrm>
            <a:off x="9164181" y="2052423"/>
            <a:ext cx="2756703" cy="4088229"/>
            <a:chOff x="8984442" y="2012362"/>
            <a:chExt cx="2702895" cy="4008432"/>
          </a:xfrm>
        </p:grpSpPr>
        <p:sp>
          <p:nvSpPr>
            <p:cNvPr id="28" name="Rectangle 27"/>
            <p:cNvSpPr/>
            <p:nvPr/>
          </p:nvSpPr>
          <p:spPr>
            <a:xfrm>
              <a:off x="8984442" y="2012362"/>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Ledger</a:t>
              </a:r>
            </a:p>
          </p:txBody>
        </p:sp>
        <p:sp>
          <p:nvSpPr>
            <p:cNvPr id="29" name="Rectangle 28"/>
            <p:cNvSpPr/>
            <p:nvPr/>
          </p:nvSpPr>
          <p:spPr>
            <a:xfrm>
              <a:off x="8984442" y="2794991"/>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A write once, thus immutable</a:t>
              </a:r>
              <a:r>
                <a:rPr lang="en-US" sz="2040" dirty="0">
                  <a:solidFill>
                    <a:srgbClr val="000000"/>
                  </a:solidFill>
                  <a:latin typeface="Segoe UI Light" panose="020B0502040204020203" pitchFamily="34" charset="0"/>
                  <a:cs typeface="Segoe UI Light" panose="020B0502040204020203" pitchFamily="34" charset="0"/>
                </a:rPr>
                <a:t>, ledger that records every transaction.  </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The entire </a:t>
              </a:r>
              <a:r>
                <a:rPr lang="en-US" sz="2040" b="1" dirty="0">
                  <a:solidFill>
                    <a:srgbClr val="000000"/>
                  </a:solidFill>
                  <a:latin typeface="Segoe UI Light" panose="020B0502040204020203" pitchFamily="34" charset="0"/>
                  <a:cs typeface="Segoe UI Light" panose="020B0502040204020203" pitchFamily="34" charset="0"/>
                </a:rPr>
                <a:t>history of all transactions is available</a:t>
              </a:r>
              <a:r>
                <a:rPr lang="en-US" sz="2040" dirty="0">
                  <a:solidFill>
                    <a:srgbClr val="000000"/>
                  </a:solidFill>
                  <a:latin typeface="Segoe UI Light" panose="020B0502040204020203" pitchFamily="34" charset="0"/>
                  <a:cs typeface="Segoe UI Light" panose="020B0502040204020203" pitchFamily="34" charset="0"/>
                </a:rPr>
                <a:t>, math doesn’t lie and there is no where to hide.</a:t>
              </a:r>
            </a:p>
            <a:p>
              <a:endParaRPr lang="en-US" sz="2040" dirty="0">
                <a:solidFill>
                  <a:srgbClr val="000000"/>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11229804" y="2205762"/>
              <a:ext cx="371738" cy="394487"/>
              <a:chOff x="8517995" y="3481108"/>
              <a:chExt cx="1057863" cy="1057863"/>
            </a:xfrm>
          </p:grpSpPr>
          <p:sp>
            <p:nvSpPr>
              <p:cNvPr id="90" name="Oval 8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91" name="Group 12"/>
              <p:cNvGrpSpPr>
                <a:grpSpLocks noChangeAspect="1"/>
              </p:cNvGrpSpPr>
              <p:nvPr/>
            </p:nvGrpSpPr>
            <p:grpSpPr bwMode="auto">
              <a:xfrm>
                <a:off x="8894596" y="3771708"/>
                <a:ext cx="448991" cy="483961"/>
                <a:chOff x="3712" y="2029"/>
                <a:chExt cx="244" cy="263"/>
              </a:xfrm>
              <a:solidFill>
                <a:srgbClr val="505050"/>
              </a:solidFill>
            </p:grpSpPr>
            <p:sp>
              <p:nvSpPr>
                <p:cNvPr id="9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sp>
        <p:nvSpPr>
          <p:cNvPr id="9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Advantages</a:t>
            </a:r>
          </a:p>
        </p:txBody>
      </p:sp>
    </p:spTree>
    <p:extLst>
      <p:ext uri="{BB962C8B-B14F-4D97-AF65-F5344CB8AC3E}">
        <p14:creationId xmlns:p14="http://schemas.microsoft.com/office/powerpoint/2010/main" val="3757074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896" dirty="0">
                <a:solidFill>
                  <a:srgbClr val="0072C6"/>
                </a:solidFill>
                <a:latin typeface="Segoe UI Light"/>
              </a:rPr>
              <a:t>Decentralizes data </a:t>
            </a:r>
            <a:r>
              <a:rPr lang="en-US" sz="4488" dirty="0">
                <a:solidFill>
                  <a:srgbClr val="505050"/>
                </a:solidFill>
                <a:latin typeface="Segoe UI Light"/>
              </a:rPr>
              <a:t>in a </a:t>
            </a:r>
            <a:r>
              <a:rPr lang="en-US" sz="4896" dirty="0">
                <a:solidFill>
                  <a:srgbClr val="0072C6"/>
                </a:solidFill>
                <a:latin typeface="Segoe UI Light"/>
              </a:rPr>
              <a:t>trustless environment</a:t>
            </a:r>
          </a:p>
        </p:txBody>
      </p:sp>
      <p:grpSp>
        <p:nvGrpSpPr>
          <p:cNvPr id="186" name="Group 2"/>
          <p:cNvGrpSpPr/>
          <p:nvPr/>
        </p:nvGrpSpPr>
        <p:grpSpPr>
          <a:xfrm>
            <a:off x="521275" y="2553631"/>
            <a:ext cx="5602548" cy="3904045"/>
            <a:chOff x="66496" y="2324070"/>
            <a:chExt cx="5493193" cy="3827843"/>
          </a:xfrm>
        </p:grpSpPr>
        <p:pic>
          <p:nvPicPr>
            <p:cNvPr id="187"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435"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35" y="276478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929"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2434" y="2779074"/>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6" descr="architecture, building, commercial, office, skyscrap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4367" y="383143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92" name="Arrow: Right 191"/>
            <p:cNvSpPr/>
            <p:nvPr/>
          </p:nvSpPr>
          <p:spPr bwMode="auto">
            <a:xfrm rot="19200000">
              <a:off x="1308169" y="4928872"/>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3" name="Arrow: Right 192"/>
            <p:cNvSpPr/>
            <p:nvPr/>
          </p:nvSpPr>
          <p:spPr bwMode="auto">
            <a:xfrm rot="2400000" flipH="1">
              <a:off x="3099254" y="4877020"/>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4" name="Arrow: Right 193"/>
            <p:cNvSpPr/>
            <p:nvPr/>
          </p:nvSpPr>
          <p:spPr bwMode="auto">
            <a:xfrm rot="19200000" flipH="1">
              <a:off x="3042207" y="36659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5" name="Arrow: Right 194"/>
            <p:cNvSpPr/>
            <p:nvPr/>
          </p:nvSpPr>
          <p:spPr bwMode="auto">
            <a:xfrm rot="2400000">
              <a:off x="1447221" y="36504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196" name="Picture 195"/>
            <p:cNvPicPr>
              <a:picLocks noChangeAspect="1"/>
            </p:cNvPicPr>
            <p:nvPr/>
          </p:nvPicPr>
          <p:blipFill>
            <a:blip r:embed="rId8"/>
            <a:stretch>
              <a:fillRect/>
            </a:stretch>
          </p:blipFill>
          <p:spPr>
            <a:xfrm>
              <a:off x="2204367" y="4657657"/>
              <a:ext cx="851779" cy="500959"/>
            </a:xfrm>
            <a:prstGeom prst="rect">
              <a:avLst/>
            </a:prstGeom>
          </p:spPr>
        </p:pic>
        <p:sp>
          <p:nvSpPr>
            <p:cNvPr id="197" name="TextBox 196"/>
            <p:cNvSpPr txBox="1"/>
            <p:nvPr/>
          </p:nvSpPr>
          <p:spPr>
            <a:xfrm>
              <a:off x="66496" y="232407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Traditional System</a:t>
              </a:r>
            </a:p>
          </p:txBody>
        </p:sp>
        <p:sp>
          <p:nvSpPr>
            <p:cNvPr id="198" name="Rectangle 197"/>
            <p:cNvSpPr/>
            <p:nvPr/>
          </p:nvSpPr>
          <p:spPr>
            <a:xfrm>
              <a:off x="1592280" y="5472280"/>
              <a:ext cx="2530094" cy="67963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Centralized system with stored ledger</a:t>
              </a:r>
              <a:endParaRPr lang="en-US" sz="1599" kern="0" dirty="0">
                <a:solidFill>
                  <a:srgbClr val="0072C6"/>
                </a:solidFill>
                <a:latin typeface="Segoe UI"/>
                <a:cs typeface="Segoe UI" panose="020B0502040204020203" pitchFamily="34" charset="0"/>
              </a:endParaRPr>
            </a:p>
          </p:txBody>
        </p:sp>
      </p:grpSp>
      <p:grpSp>
        <p:nvGrpSpPr>
          <p:cNvPr id="199" name="Group 3"/>
          <p:cNvGrpSpPr/>
          <p:nvPr/>
        </p:nvGrpSpPr>
        <p:grpSpPr>
          <a:xfrm>
            <a:off x="6667473" y="2553631"/>
            <a:ext cx="5602548" cy="4077415"/>
            <a:chOff x="7124921" y="2962760"/>
            <a:chExt cx="5493193" cy="3997829"/>
          </a:xfrm>
        </p:grpSpPr>
        <p:sp>
          <p:nvSpPr>
            <p:cNvPr id="200" name="Oval 199"/>
            <p:cNvSpPr/>
            <p:nvPr/>
          </p:nvSpPr>
          <p:spPr bwMode="auto">
            <a:xfrm>
              <a:off x="8071293" y="3587262"/>
              <a:ext cx="3600450" cy="2740140"/>
            </a:xfrm>
            <a:prstGeom prst="ellipse">
              <a:avLst/>
            </a:prstGeom>
            <a:noFill/>
            <a:ln w="38100" cap="flat" cmpd="sng" algn="ctr">
              <a:solidFill>
                <a:srgbClr val="969696"/>
              </a:solidFill>
              <a:prstDash val="lgDash"/>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201"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093" y="34230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8538" y="3443963"/>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8538" y="553151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4093" y="5526999"/>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124921" y="296276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Blockchain System</a:t>
              </a:r>
            </a:p>
          </p:txBody>
        </p:sp>
        <p:pic>
          <p:nvPicPr>
            <p:cNvPr id="206" name="Picture 205"/>
            <p:cNvPicPr>
              <a:picLocks noChangeAspect="1"/>
            </p:cNvPicPr>
            <p:nvPr/>
          </p:nvPicPr>
          <p:blipFill>
            <a:blip r:embed="rId8"/>
            <a:stretch>
              <a:fillRect/>
            </a:stretch>
          </p:blipFill>
          <p:spPr>
            <a:xfrm>
              <a:off x="8301734" y="4072721"/>
              <a:ext cx="851779" cy="500959"/>
            </a:xfrm>
            <a:prstGeom prst="rect">
              <a:avLst/>
            </a:prstGeom>
          </p:spPr>
        </p:pic>
        <p:pic>
          <p:nvPicPr>
            <p:cNvPr id="207" name="Picture 206"/>
            <p:cNvPicPr>
              <a:picLocks noChangeAspect="1"/>
            </p:cNvPicPr>
            <p:nvPr/>
          </p:nvPicPr>
          <p:blipFill>
            <a:blip r:embed="rId8"/>
            <a:stretch>
              <a:fillRect/>
            </a:stretch>
          </p:blipFill>
          <p:spPr>
            <a:xfrm>
              <a:off x="8308682" y="5349176"/>
              <a:ext cx="851779" cy="500959"/>
            </a:xfrm>
            <a:prstGeom prst="rect">
              <a:avLst/>
            </a:prstGeom>
          </p:spPr>
        </p:pic>
        <p:pic>
          <p:nvPicPr>
            <p:cNvPr id="208" name="Picture 207"/>
            <p:cNvPicPr>
              <a:picLocks noChangeAspect="1"/>
            </p:cNvPicPr>
            <p:nvPr/>
          </p:nvPicPr>
          <p:blipFill>
            <a:blip r:embed="rId8"/>
            <a:stretch>
              <a:fillRect/>
            </a:stretch>
          </p:blipFill>
          <p:spPr>
            <a:xfrm>
              <a:off x="10543518" y="4079363"/>
              <a:ext cx="851779" cy="500959"/>
            </a:xfrm>
            <a:prstGeom prst="rect">
              <a:avLst/>
            </a:prstGeom>
          </p:spPr>
        </p:pic>
        <p:pic>
          <p:nvPicPr>
            <p:cNvPr id="209" name="Picture 208"/>
            <p:cNvPicPr>
              <a:picLocks noChangeAspect="1"/>
            </p:cNvPicPr>
            <p:nvPr/>
          </p:nvPicPr>
          <p:blipFill>
            <a:blip r:embed="rId8"/>
            <a:stretch>
              <a:fillRect/>
            </a:stretch>
          </p:blipFill>
          <p:spPr>
            <a:xfrm>
              <a:off x="10599672" y="5349176"/>
              <a:ext cx="851779" cy="500959"/>
            </a:xfrm>
            <a:prstGeom prst="rect">
              <a:avLst/>
            </a:prstGeom>
          </p:spPr>
        </p:pic>
        <p:sp>
          <p:nvSpPr>
            <p:cNvPr id="210" name="Rectangle 209"/>
            <p:cNvSpPr/>
            <p:nvPr/>
          </p:nvSpPr>
          <p:spPr>
            <a:xfrm>
              <a:off x="8671854" y="6290687"/>
              <a:ext cx="2723443" cy="669902"/>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Distributed system with distributed ledger</a:t>
              </a:r>
              <a:endParaRPr lang="en-US" sz="1599" kern="0" dirty="0">
                <a:solidFill>
                  <a:srgbClr val="0072C6"/>
                </a:solidFill>
                <a:latin typeface="Segoe UI"/>
                <a:cs typeface="Segoe UI" panose="020B0502040204020203" pitchFamily="34" charset="0"/>
              </a:endParaRPr>
            </a:p>
          </p:txBody>
        </p:sp>
      </p:grpSp>
      <p:sp>
        <p:nvSpPr>
          <p:cNvPr id="211" name="Content Placeholder 77"/>
          <p:cNvSpPr txBox="1">
            <a:spLocks/>
          </p:cNvSpPr>
          <p:nvPr/>
        </p:nvSpPr>
        <p:spPr bwMode="auto">
          <a:xfrm>
            <a:off x="393630" y="1083448"/>
            <a:ext cx="11649214" cy="1041767"/>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Traditional ledgers are centralized and use third parties and middlemen to approve and record transactions</a:t>
            </a:r>
          </a:p>
          <a:p>
            <a:pPr marL="347596" indent="-347596" defTabSz="1049264">
              <a:defRPr/>
            </a:pPr>
            <a:r>
              <a:rPr lang="en-US" sz="1599" kern="0" dirty="0">
                <a:solidFill>
                  <a:srgbClr val="505050"/>
                </a:solidFill>
                <a:latin typeface="Segoe UI"/>
              </a:rPr>
              <a:t>Blockchain safely distributes ledgers across the entire network and does not require any middleman</a:t>
            </a:r>
          </a:p>
          <a:p>
            <a:pPr marL="347596" indent="-347596" defTabSz="1049264">
              <a:defRPr/>
            </a:pPr>
            <a:r>
              <a:rPr lang="en-US" sz="1599" kern="0" dirty="0">
                <a:solidFill>
                  <a:srgbClr val="505050"/>
                </a:solidFill>
                <a:latin typeface="Segoe UI"/>
              </a:rPr>
              <a:t>The technology maintains multiple replicas like P2P torrent file sharing</a:t>
            </a:r>
          </a:p>
        </p:txBody>
      </p:sp>
    </p:spTree>
    <p:extLst>
      <p:ext uri="{BB962C8B-B14F-4D97-AF65-F5344CB8AC3E}">
        <p14:creationId xmlns:p14="http://schemas.microsoft.com/office/powerpoint/2010/main" val="722082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Ledger: Blockchain uses a distributed ledger to track transactions</a:t>
            </a:r>
            <a:br>
              <a:rPr lang="en-US" sz="3600" dirty="0"/>
            </a:br>
            <a:endParaRPr lang="en-US" sz="3600" dirty="0"/>
          </a:p>
        </p:txBody>
      </p:sp>
      <p:sp>
        <p:nvSpPr>
          <p:cNvPr id="78" name="Content Placeholder 77"/>
          <p:cNvSpPr>
            <a:spLocks noGrp="1"/>
          </p:cNvSpPr>
          <p:nvPr>
            <p:ph idx="10"/>
          </p:nvPr>
        </p:nvSpPr>
        <p:spPr>
          <a:xfrm>
            <a:off x="305765" y="1027855"/>
            <a:ext cx="11888787" cy="1754326"/>
          </a:xfrm>
        </p:spPr>
        <p:txBody>
          <a:bodyPr/>
          <a:lstStyle/>
          <a:p>
            <a:r>
              <a:rPr lang="en-US" sz="2000" dirty="0"/>
              <a:t>A ledger is a write only database most commonly used in accounting</a:t>
            </a:r>
          </a:p>
          <a:p>
            <a:r>
              <a:rPr lang="en-US" sz="2000" dirty="0"/>
              <a:t>The digital distributed ledger creates the same copy of the data across all the participating nodes</a:t>
            </a:r>
          </a:p>
          <a:p>
            <a:r>
              <a:rPr lang="en-US" sz="2000" dirty="0"/>
              <a:t>All new transactions are digitally signed and then broadcast across the blockchain network to be added to the system</a:t>
            </a:r>
          </a:p>
          <a:p>
            <a:r>
              <a:rPr lang="en-US" sz="2000" dirty="0"/>
              <a:t>Participants in the blockchain verify the transaction is valid and then writes it to the ledger</a:t>
            </a:r>
          </a:p>
        </p:txBody>
      </p:sp>
      <p:grpSp>
        <p:nvGrpSpPr>
          <p:cNvPr id="72" name="Group 71"/>
          <p:cNvGrpSpPr/>
          <p:nvPr/>
        </p:nvGrpSpPr>
        <p:grpSpPr>
          <a:xfrm>
            <a:off x="7513637" y="3268662"/>
            <a:ext cx="3581400" cy="2667595"/>
            <a:chOff x="7365252" y="2988570"/>
            <a:chExt cx="4320128" cy="3347534"/>
          </a:xfrm>
        </p:grpSpPr>
        <p:pic>
          <p:nvPicPr>
            <p:cNvPr id="4" name="Picture 3"/>
            <p:cNvPicPr>
              <a:picLocks noChangeAspect="1"/>
            </p:cNvPicPr>
            <p:nvPr/>
          </p:nvPicPr>
          <p:blipFill>
            <a:blip r:embed="rId3"/>
            <a:stretch>
              <a:fillRect/>
            </a:stretch>
          </p:blipFill>
          <p:spPr>
            <a:xfrm>
              <a:off x="8399141" y="5831310"/>
              <a:ext cx="851779" cy="500959"/>
            </a:xfrm>
            <a:prstGeom prst="rect">
              <a:avLst/>
            </a:prstGeom>
          </p:spPr>
        </p:pic>
        <p:pic>
          <p:nvPicPr>
            <p:cNvPr id="5" name="Picture 4"/>
            <p:cNvPicPr>
              <a:picLocks noChangeAspect="1"/>
            </p:cNvPicPr>
            <p:nvPr/>
          </p:nvPicPr>
          <p:blipFill>
            <a:blip r:embed="rId3"/>
            <a:stretch>
              <a:fillRect/>
            </a:stretch>
          </p:blipFill>
          <p:spPr>
            <a:xfrm>
              <a:off x="10833600" y="4923136"/>
              <a:ext cx="851779" cy="500959"/>
            </a:xfrm>
            <a:prstGeom prst="rect">
              <a:avLst/>
            </a:prstGeom>
          </p:spPr>
        </p:pic>
        <p:pic>
          <p:nvPicPr>
            <p:cNvPr id="6" name="Picture 5"/>
            <p:cNvPicPr>
              <a:picLocks noChangeAspect="1"/>
            </p:cNvPicPr>
            <p:nvPr/>
          </p:nvPicPr>
          <p:blipFill>
            <a:blip r:embed="rId3"/>
            <a:stretch>
              <a:fillRect/>
            </a:stretch>
          </p:blipFill>
          <p:spPr>
            <a:xfrm>
              <a:off x="9787285" y="2988570"/>
              <a:ext cx="851779" cy="500959"/>
            </a:xfrm>
            <a:prstGeom prst="rect">
              <a:avLst/>
            </a:prstGeom>
          </p:spPr>
        </p:pic>
        <p:pic>
          <p:nvPicPr>
            <p:cNvPr id="7" name="Picture 6"/>
            <p:cNvPicPr>
              <a:picLocks noChangeAspect="1"/>
            </p:cNvPicPr>
            <p:nvPr/>
          </p:nvPicPr>
          <p:blipFill>
            <a:blip r:embed="rId3"/>
            <a:stretch>
              <a:fillRect/>
            </a:stretch>
          </p:blipFill>
          <p:spPr>
            <a:xfrm>
              <a:off x="7365252" y="4923136"/>
              <a:ext cx="851779" cy="500959"/>
            </a:xfrm>
            <a:prstGeom prst="rect">
              <a:avLst/>
            </a:prstGeom>
          </p:spPr>
        </p:pic>
        <p:pic>
          <p:nvPicPr>
            <p:cNvPr id="8" name="Picture 7"/>
            <p:cNvPicPr>
              <a:picLocks noChangeAspect="1"/>
            </p:cNvPicPr>
            <p:nvPr/>
          </p:nvPicPr>
          <p:blipFill>
            <a:blip r:embed="rId3"/>
            <a:stretch>
              <a:fillRect/>
            </a:stretch>
          </p:blipFill>
          <p:spPr>
            <a:xfrm>
              <a:off x="7365252" y="3920484"/>
              <a:ext cx="851779" cy="500959"/>
            </a:xfrm>
            <a:prstGeom prst="rect">
              <a:avLst/>
            </a:prstGeom>
          </p:spPr>
        </p:pic>
        <p:pic>
          <p:nvPicPr>
            <p:cNvPr id="9" name="Picture 8"/>
            <p:cNvPicPr>
              <a:picLocks noChangeAspect="1"/>
            </p:cNvPicPr>
            <p:nvPr/>
          </p:nvPicPr>
          <p:blipFill>
            <a:blip r:embed="rId3"/>
            <a:stretch>
              <a:fillRect/>
            </a:stretch>
          </p:blipFill>
          <p:spPr>
            <a:xfrm>
              <a:off x="10833601" y="3920483"/>
              <a:ext cx="851779" cy="500959"/>
            </a:xfrm>
            <a:prstGeom prst="rect">
              <a:avLst/>
            </a:prstGeom>
          </p:spPr>
        </p:pic>
        <p:pic>
          <p:nvPicPr>
            <p:cNvPr id="10" name="Picture 9"/>
            <p:cNvPicPr>
              <a:picLocks noChangeAspect="1"/>
            </p:cNvPicPr>
            <p:nvPr/>
          </p:nvPicPr>
          <p:blipFill>
            <a:blip r:embed="rId3"/>
            <a:stretch>
              <a:fillRect/>
            </a:stretch>
          </p:blipFill>
          <p:spPr>
            <a:xfrm>
              <a:off x="9787285" y="5835145"/>
              <a:ext cx="851779" cy="500959"/>
            </a:xfrm>
            <a:prstGeom prst="rect">
              <a:avLst/>
            </a:prstGeom>
          </p:spPr>
        </p:pic>
        <p:pic>
          <p:nvPicPr>
            <p:cNvPr id="12" name="Picture 11"/>
            <p:cNvPicPr>
              <a:picLocks noChangeAspect="1"/>
            </p:cNvPicPr>
            <p:nvPr/>
          </p:nvPicPr>
          <p:blipFill>
            <a:blip r:embed="rId3"/>
            <a:stretch>
              <a:fillRect/>
            </a:stretch>
          </p:blipFill>
          <p:spPr>
            <a:xfrm>
              <a:off x="8399141" y="2988571"/>
              <a:ext cx="851779" cy="500959"/>
            </a:xfrm>
            <a:prstGeom prst="rect">
              <a:avLst/>
            </a:prstGeom>
          </p:spPr>
        </p:pic>
        <p:cxnSp>
          <p:nvCxnSpPr>
            <p:cNvPr id="13" name="Straight Connector 12"/>
            <p:cNvCxnSpPr>
              <a:stCxn id="12" idx="1"/>
              <a:endCxn id="8" idx="0"/>
            </p:cNvCxnSpPr>
            <p:nvPr/>
          </p:nvCxnSpPr>
          <p:spPr bwMode="auto">
            <a:xfrm flipH="1">
              <a:off x="7791142" y="3239051"/>
              <a:ext cx="607999" cy="681433"/>
            </a:xfrm>
            <a:prstGeom prst="line">
              <a:avLst/>
            </a:prstGeom>
            <a:noFill/>
            <a:ln w="9525" cap="flat" cmpd="sng" algn="ctr">
              <a:solidFill>
                <a:srgbClr val="969696"/>
              </a:solidFill>
              <a:prstDash val="solid"/>
              <a:round/>
              <a:headEnd type="none" w="med" len="med"/>
              <a:tailEnd type="none" w="med" len="med"/>
            </a:ln>
            <a:effectLst/>
          </p:spPr>
        </p:cxnSp>
        <p:cxnSp>
          <p:nvCxnSpPr>
            <p:cNvPr id="15" name="Straight Connector 14"/>
            <p:cNvCxnSpPr>
              <a:stCxn id="12" idx="2"/>
              <a:endCxn id="7" idx="3"/>
            </p:cNvCxnSpPr>
            <p:nvPr/>
          </p:nvCxnSpPr>
          <p:spPr bwMode="auto">
            <a:xfrm flipH="1">
              <a:off x="8217031" y="3489530"/>
              <a:ext cx="608000" cy="1684086"/>
            </a:xfrm>
            <a:prstGeom prst="line">
              <a:avLst/>
            </a:prstGeom>
            <a:noFill/>
            <a:ln w="9525" cap="flat" cmpd="sng" algn="ctr">
              <a:solidFill>
                <a:srgbClr val="969696"/>
              </a:solidFill>
              <a:prstDash val="solid"/>
              <a:round/>
              <a:headEnd type="none" w="med" len="med"/>
              <a:tailEnd type="none" w="med" len="med"/>
            </a:ln>
            <a:effectLst/>
          </p:spPr>
        </p:cxnSp>
        <p:cxnSp>
          <p:nvCxnSpPr>
            <p:cNvPr id="17" name="Straight Connector 16"/>
            <p:cNvCxnSpPr>
              <a:stCxn id="12" idx="2"/>
              <a:endCxn id="4" idx="0"/>
            </p:cNvCxnSpPr>
            <p:nvPr/>
          </p:nvCxnSpPr>
          <p:spPr bwMode="auto">
            <a:xfrm>
              <a:off x="8825031" y="3489530"/>
              <a:ext cx="0" cy="2341780"/>
            </a:xfrm>
            <a:prstGeom prst="line">
              <a:avLst/>
            </a:prstGeom>
            <a:noFill/>
            <a:ln w="9525" cap="flat" cmpd="sng" algn="ctr">
              <a:solidFill>
                <a:srgbClr val="969696"/>
              </a:solidFill>
              <a:prstDash val="solid"/>
              <a:round/>
              <a:headEnd type="none" w="med" len="med"/>
              <a:tailEnd type="none" w="med" len="med"/>
            </a:ln>
            <a:effectLst/>
          </p:spPr>
        </p:cxnSp>
        <p:cxnSp>
          <p:nvCxnSpPr>
            <p:cNvPr id="19" name="Straight Connector 18"/>
            <p:cNvCxnSpPr>
              <a:stCxn id="12" idx="2"/>
              <a:endCxn id="10" idx="0"/>
            </p:cNvCxnSpPr>
            <p:nvPr/>
          </p:nvCxnSpPr>
          <p:spPr bwMode="auto">
            <a:xfrm>
              <a:off x="8825031" y="3489530"/>
              <a:ext cx="1388144" cy="2345615"/>
            </a:xfrm>
            <a:prstGeom prst="line">
              <a:avLst/>
            </a:prstGeom>
            <a:noFill/>
            <a:ln w="9525" cap="flat" cmpd="sng" algn="ctr">
              <a:solidFill>
                <a:srgbClr val="969696"/>
              </a:solidFill>
              <a:prstDash val="solid"/>
              <a:round/>
              <a:headEnd type="none" w="med" len="med"/>
              <a:tailEnd type="none" w="med" len="med"/>
            </a:ln>
            <a:effectLst/>
          </p:spPr>
        </p:cxnSp>
        <p:cxnSp>
          <p:nvCxnSpPr>
            <p:cNvPr id="21" name="Straight Connector 20"/>
            <p:cNvCxnSpPr>
              <a:stCxn id="12" idx="2"/>
              <a:endCxn id="5" idx="1"/>
            </p:cNvCxnSpPr>
            <p:nvPr/>
          </p:nvCxnSpPr>
          <p:spPr bwMode="auto">
            <a:xfrm>
              <a:off x="8825031" y="3489530"/>
              <a:ext cx="2008569" cy="1684086"/>
            </a:xfrm>
            <a:prstGeom prst="line">
              <a:avLst/>
            </a:prstGeom>
            <a:noFill/>
            <a:ln w="9525" cap="flat" cmpd="sng" algn="ctr">
              <a:solidFill>
                <a:srgbClr val="969696"/>
              </a:solidFill>
              <a:prstDash val="solid"/>
              <a:round/>
              <a:headEnd type="none" w="med" len="med"/>
              <a:tailEnd type="none" w="med" len="med"/>
            </a:ln>
            <a:effectLst/>
          </p:spPr>
        </p:cxnSp>
        <p:cxnSp>
          <p:nvCxnSpPr>
            <p:cNvPr id="25" name="Straight Connector 24"/>
            <p:cNvCxnSpPr>
              <a:stCxn id="12" idx="2"/>
              <a:endCxn id="9" idx="1"/>
            </p:cNvCxnSpPr>
            <p:nvPr/>
          </p:nvCxnSpPr>
          <p:spPr bwMode="auto">
            <a:xfrm>
              <a:off x="8825031" y="3489530"/>
              <a:ext cx="2008570" cy="681433"/>
            </a:xfrm>
            <a:prstGeom prst="line">
              <a:avLst/>
            </a:prstGeom>
            <a:noFill/>
            <a:ln w="9525" cap="flat" cmpd="sng" algn="ctr">
              <a:solidFill>
                <a:srgbClr val="969696"/>
              </a:solidFill>
              <a:prstDash val="solid"/>
              <a:round/>
              <a:headEnd type="none" w="med" len="med"/>
              <a:tailEnd type="none" w="med" len="med"/>
            </a:ln>
            <a:effectLst/>
          </p:spPr>
        </p:cxnSp>
        <p:cxnSp>
          <p:nvCxnSpPr>
            <p:cNvPr id="29" name="Straight Connector 28"/>
            <p:cNvCxnSpPr>
              <a:stCxn id="6" idx="1"/>
              <a:endCxn id="12" idx="3"/>
            </p:cNvCxnSpPr>
            <p:nvPr/>
          </p:nvCxnSpPr>
          <p:spPr bwMode="auto">
            <a:xfrm flipH="1">
              <a:off x="9250920" y="3239050"/>
              <a:ext cx="536365" cy="1"/>
            </a:xfrm>
            <a:prstGeom prst="line">
              <a:avLst/>
            </a:prstGeom>
            <a:noFill/>
            <a:ln w="9525" cap="flat" cmpd="sng" algn="ctr">
              <a:solidFill>
                <a:srgbClr val="969696"/>
              </a:solidFill>
              <a:prstDash val="solid"/>
              <a:round/>
              <a:headEnd type="none" w="med" len="med"/>
              <a:tailEnd type="none" w="med" len="med"/>
            </a:ln>
            <a:effectLst/>
          </p:spPr>
        </p:cxnSp>
        <p:cxnSp>
          <p:nvCxnSpPr>
            <p:cNvPr id="31" name="Straight Connector 30"/>
            <p:cNvCxnSpPr>
              <a:stCxn id="4" idx="3"/>
              <a:endCxn id="10" idx="1"/>
            </p:cNvCxnSpPr>
            <p:nvPr/>
          </p:nvCxnSpPr>
          <p:spPr bwMode="auto">
            <a:xfrm>
              <a:off x="9250920" y="6081790"/>
              <a:ext cx="536365" cy="3835"/>
            </a:xfrm>
            <a:prstGeom prst="line">
              <a:avLst/>
            </a:prstGeom>
            <a:noFill/>
            <a:ln w="9525" cap="flat" cmpd="sng" algn="ctr">
              <a:solidFill>
                <a:srgbClr val="969696"/>
              </a:solidFill>
              <a:prstDash val="solid"/>
              <a:round/>
              <a:headEnd type="none" w="med" len="med"/>
              <a:tailEnd type="none" w="med" len="med"/>
            </a:ln>
            <a:effectLst/>
          </p:spPr>
        </p:cxnSp>
        <p:cxnSp>
          <p:nvCxnSpPr>
            <p:cNvPr id="34" name="Straight Connector 33"/>
            <p:cNvCxnSpPr>
              <a:stCxn id="9" idx="2"/>
              <a:endCxn id="5" idx="0"/>
            </p:cNvCxnSpPr>
            <p:nvPr/>
          </p:nvCxnSpPr>
          <p:spPr bwMode="auto">
            <a:xfrm flipH="1">
              <a:off x="11259490" y="4421442"/>
              <a:ext cx="1" cy="501694"/>
            </a:xfrm>
            <a:prstGeom prst="line">
              <a:avLst/>
            </a:prstGeom>
            <a:noFill/>
            <a:ln w="9525" cap="flat" cmpd="sng" algn="ctr">
              <a:solidFill>
                <a:srgbClr val="969696"/>
              </a:solidFill>
              <a:prstDash val="solid"/>
              <a:round/>
              <a:headEnd type="none" w="med" len="med"/>
              <a:tailEnd type="none" w="med" len="med"/>
            </a:ln>
            <a:effectLst/>
          </p:spPr>
        </p:cxnSp>
        <p:cxnSp>
          <p:nvCxnSpPr>
            <p:cNvPr id="36" name="Straight Connector 35"/>
            <p:cNvCxnSpPr>
              <a:stCxn id="8" idx="2"/>
              <a:endCxn id="7" idx="0"/>
            </p:cNvCxnSpPr>
            <p:nvPr/>
          </p:nvCxnSpPr>
          <p:spPr bwMode="auto">
            <a:xfrm>
              <a:off x="7791142" y="4421443"/>
              <a:ext cx="0" cy="501693"/>
            </a:xfrm>
            <a:prstGeom prst="line">
              <a:avLst/>
            </a:prstGeom>
            <a:noFill/>
            <a:ln w="9525" cap="flat" cmpd="sng" algn="ctr">
              <a:solidFill>
                <a:srgbClr val="969696"/>
              </a:solidFill>
              <a:prstDash val="solid"/>
              <a:round/>
              <a:headEnd type="none" w="med" len="med"/>
              <a:tailEnd type="none" w="med" len="med"/>
            </a:ln>
            <a:effectLst/>
          </p:spPr>
        </p:cxnSp>
        <p:cxnSp>
          <p:nvCxnSpPr>
            <p:cNvPr id="38" name="Straight Connector 37"/>
            <p:cNvCxnSpPr>
              <a:stCxn id="7" idx="2"/>
              <a:endCxn id="4" idx="1"/>
            </p:cNvCxnSpPr>
            <p:nvPr/>
          </p:nvCxnSpPr>
          <p:spPr bwMode="auto">
            <a:xfrm>
              <a:off x="7791142" y="5424095"/>
              <a:ext cx="607999" cy="657695"/>
            </a:xfrm>
            <a:prstGeom prst="line">
              <a:avLst/>
            </a:prstGeom>
            <a:noFill/>
            <a:ln w="9525" cap="flat" cmpd="sng" algn="ctr">
              <a:solidFill>
                <a:srgbClr val="969696"/>
              </a:solidFill>
              <a:prstDash val="solid"/>
              <a:round/>
              <a:headEnd type="none" w="med" len="med"/>
              <a:tailEnd type="none" w="med" len="med"/>
            </a:ln>
            <a:effectLst/>
          </p:spPr>
        </p:cxnSp>
        <p:cxnSp>
          <p:nvCxnSpPr>
            <p:cNvPr id="41" name="Straight Connector 40"/>
            <p:cNvCxnSpPr>
              <a:stCxn id="10" idx="3"/>
              <a:endCxn id="5" idx="2"/>
            </p:cNvCxnSpPr>
            <p:nvPr/>
          </p:nvCxnSpPr>
          <p:spPr bwMode="auto">
            <a:xfrm flipV="1">
              <a:off x="10639064" y="5424095"/>
              <a:ext cx="620426" cy="661530"/>
            </a:xfrm>
            <a:prstGeom prst="line">
              <a:avLst/>
            </a:prstGeom>
            <a:noFill/>
            <a:ln w="9525" cap="flat" cmpd="sng" algn="ctr">
              <a:solidFill>
                <a:srgbClr val="969696"/>
              </a:solidFill>
              <a:prstDash val="solid"/>
              <a:round/>
              <a:headEnd type="none" w="med" len="med"/>
              <a:tailEnd type="none" w="med" len="med"/>
            </a:ln>
            <a:effectLst/>
          </p:spPr>
        </p:cxnSp>
        <p:cxnSp>
          <p:nvCxnSpPr>
            <p:cNvPr id="43" name="Straight Connector 42"/>
            <p:cNvCxnSpPr>
              <a:stCxn id="9" idx="0"/>
              <a:endCxn id="6" idx="3"/>
            </p:cNvCxnSpPr>
            <p:nvPr/>
          </p:nvCxnSpPr>
          <p:spPr bwMode="auto">
            <a:xfrm flipH="1" flipV="1">
              <a:off x="10639064" y="3239050"/>
              <a:ext cx="620427" cy="681433"/>
            </a:xfrm>
            <a:prstGeom prst="line">
              <a:avLst/>
            </a:prstGeom>
            <a:noFill/>
            <a:ln w="9525" cap="flat" cmpd="sng" algn="ctr">
              <a:solidFill>
                <a:srgbClr val="969696"/>
              </a:solidFill>
              <a:prstDash val="solid"/>
              <a:round/>
              <a:headEnd type="none" w="med" len="med"/>
              <a:tailEnd type="none" w="med" len="med"/>
            </a:ln>
            <a:effectLst/>
          </p:spPr>
        </p:cxnSp>
        <p:cxnSp>
          <p:nvCxnSpPr>
            <p:cNvPr id="45" name="Straight Connector 44"/>
            <p:cNvCxnSpPr>
              <a:stCxn id="6" idx="2"/>
              <a:endCxn id="5" idx="1"/>
            </p:cNvCxnSpPr>
            <p:nvPr/>
          </p:nvCxnSpPr>
          <p:spPr bwMode="auto">
            <a:xfrm>
              <a:off x="10213175" y="3489529"/>
              <a:ext cx="620425" cy="1684087"/>
            </a:xfrm>
            <a:prstGeom prst="line">
              <a:avLst/>
            </a:prstGeom>
            <a:noFill/>
            <a:ln w="9525" cap="flat" cmpd="sng" algn="ctr">
              <a:solidFill>
                <a:srgbClr val="969696"/>
              </a:solidFill>
              <a:prstDash val="solid"/>
              <a:round/>
              <a:headEnd type="none" w="med" len="med"/>
              <a:tailEnd type="none" w="med" len="med"/>
            </a:ln>
            <a:effectLst/>
          </p:spPr>
        </p:cxnSp>
        <p:cxnSp>
          <p:nvCxnSpPr>
            <p:cNvPr id="47" name="Straight Connector 46"/>
            <p:cNvCxnSpPr>
              <a:stCxn id="6" idx="2"/>
              <a:endCxn id="10" idx="0"/>
            </p:cNvCxnSpPr>
            <p:nvPr/>
          </p:nvCxnSpPr>
          <p:spPr bwMode="auto">
            <a:xfrm>
              <a:off x="10213175" y="3489529"/>
              <a:ext cx="0" cy="2345616"/>
            </a:xfrm>
            <a:prstGeom prst="line">
              <a:avLst/>
            </a:prstGeom>
            <a:noFill/>
            <a:ln w="9525" cap="flat" cmpd="sng" algn="ctr">
              <a:solidFill>
                <a:srgbClr val="969696"/>
              </a:solidFill>
              <a:prstDash val="solid"/>
              <a:round/>
              <a:headEnd type="none" w="med" len="med"/>
              <a:tailEnd type="none" w="med" len="med"/>
            </a:ln>
            <a:effectLst/>
          </p:spPr>
        </p:cxnSp>
        <p:cxnSp>
          <p:nvCxnSpPr>
            <p:cNvPr id="49" name="Straight Connector 48"/>
            <p:cNvCxnSpPr>
              <a:stCxn id="6" idx="2"/>
              <a:endCxn id="4" idx="0"/>
            </p:cNvCxnSpPr>
            <p:nvPr/>
          </p:nvCxnSpPr>
          <p:spPr bwMode="auto">
            <a:xfrm flipH="1">
              <a:off x="8825031" y="3489529"/>
              <a:ext cx="1388144" cy="2341781"/>
            </a:xfrm>
            <a:prstGeom prst="line">
              <a:avLst/>
            </a:prstGeom>
            <a:noFill/>
            <a:ln w="9525" cap="flat" cmpd="sng" algn="ctr">
              <a:solidFill>
                <a:srgbClr val="969696"/>
              </a:solidFill>
              <a:prstDash val="solid"/>
              <a:round/>
              <a:headEnd type="none" w="med" len="med"/>
              <a:tailEnd type="none" w="med" len="med"/>
            </a:ln>
            <a:effectLst/>
          </p:spPr>
        </p:cxnSp>
        <p:cxnSp>
          <p:nvCxnSpPr>
            <p:cNvPr id="51" name="Straight Connector 50"/>
            <p:cNvCxnSpPr>
              <a:stCxn id="6" idx="2"/>
              <a:endCxn id="7" idx="3"/>
            </p:cNvCxnSpPr>
            <p:nvPr/>
          </p:nvCxnSpPr>
          <p:spPr bwMode="auto">
            <a:xfrm flipH="1">
              <a:off x="8217031" y="3489529"/>
              <a:ext cx="1996144" cy="1684087"/>
            </a:xfrm>
            <a:prstGeom prst="line">
              <a:avLst/>
            </a:prstGeom>
            <a:noFill/>
            <a:ln w="9525" cap="flat" cmpd="sng" algn="ctr">
              <a:solidFill>
                <a:srgbClr val="969696"/>
              </a:solidFill>
              <a:prstDash val="solid"/>
              <a:round/>
              <a:headEnd type="none" w="med" len="med"/>
              <a:tailEnd type="none" w="med" len="med"/>
            </a:ln>
            <a:effectLst/>
          </p:spPr>
        </p:cxnSp>
        <p:cxnSp>
          <p:nvCxnSpPr>
            <p:cNvPr id="53" name="Straight Connector 52"/>
            <p:cNvCxnSpPr>
              <a:stCxn id="6" idx="2"/>
              <a:endCxn id="8" idx="3"/>
            </p:cNvCxnSpPr>
            <p:nvPr/>
          </p:nvCxnSpPr>
          <p:spPr bwMode="auto">
            <a:xfrm flipH="1">
              <a:off x="8217031" y="3489529"/>
              <a:ext cx="1996144" cy="681435"/>
            </a:xfrm>
            <a:prstGeom prst="line">
              <a:avLst/>
            </a:prstGeom>
            <a:noFill/>
            <a:ln w="9525" cap="flat" cmpd="sng" algn="ctr">
              <a:solidFill>
                <a:srgbClr val="969696"/>
              </a:solidFill>
              <a:prstDash val="solid"/>
              <a:round/>
              <a:headEnd type="none" w="med" len="med"/>
              <a:tailEnd type="none" w="med" len="med"/>
            </a:ln>
            <a:effectLst/>
          </p:spPr>
        </p:cxnSp>
        <p:cxnSp>
          <p:nvCxnSpPr>
            <p:cNvPr id="55" name="Straight Connector 54"/>
            <p:cNvCxnSpPr>
              <a:stCxn id="9" idx="1"/>
              <a:endCxn id="10" idx="0"/>
            </p:cNvCxnSpPr>
            <p:nvPr/>
          </p:nvCxnSpPr>
          <p:spPr bwMode="auto">
            <a:xfrm flipH="1">
              <a:off x="10213175" y="4170963"/>
              <a:ext cx="620426" cy="1664182"/>
            </a:xfrm>
            <a:prstGeom prst="line">
              <a:avLst/>
            </a:prstGeom>
            <a:noFill/>
            <a:ln w="9525" cap="flat" cmpd="sng" algn="ctr">
              <a:solidFill>
                <a:srgbClr val="969696"/>
              </a:solidFill>
              <a:prstDash val="solid"/>
              <a:round/>
              <a:headEnd type="none" w="med" len="med"/>
              <a:tailEnd type="none" w="med" len="med"/>
            </a:ln>
            <a:effectLst/>
          </p:spPr>
        </p:cxnSp>
        <p:cxnSp>
          <p:nvCxnSpPr>
            <p:cNvPr id="57" name="Straight Connector 56"/>
            <p:cNvCxnSpPr>
              <a:stCxn id="9" idx="1"/>
              <a:endCxn id="4" idx="0"/>
            </p:cNvCxnSpPr>
            <p:nvPr/>
          </p:nvCxnSpPr>
          <p:spPr bwMode="auto">
            <a:xfrm flipH="1">
              <a:off x="8825031" y="4170963"/>
              <a:ext cx="2008570" cy="1660347"/>
            </a:xfrm>
            <a:prstGeom prst="line">
              <a:avLst/>
            </a:prstGeom>
            <a:noFill/>
            <a:ln w="9525" cap="flat" cmpd="sng" algn="ctr">
              <a:solidFill>
                <a:srgbClr val="969696"/>
              </a:solidFill>
              <a:prstDash val="solid"/>
              <a:round/>
              <a:headEnd type="none" w="med" len="med"/>
              <a:tailEnd type="none" w="med" len="med"/>
            </a:ln>
            <a:effectLst/>
          </p:spPr>
        </p:cxnSp>
        <p:cxnSp>
          <p:nvCxnSpPr>
            <p:cNvPr id="59" name="Straight Connector 58"/>
            <p:cNvCxnSpPr>
              <a:stCxn id="9" idx="1"/>
              <a:endCxn id="7" idx="3"/>
            </p:cNvCxnSpPr>
            <p:nvPr/>
          </p:nvCxnSpPr>
          <p:spPr bwMode="auto">
            <a:xfrm flipH="1">
              <a:off x="8217031" y="4170963"/>
              <a:ext cx="2616570" cy="1002653"/>
            </a:xfrm>
            <a:prstGeom prst="line">
              <a:avLst/>
            </a:prstGeom>
            <a:noFill/>
            <a:ln w="9525" cap="flat" cmpd="sng" algn="ctr">
              <a:solidFill>
                <a:srgbClr val="969696"/>
              </a:solidFill>
              <a:prstDash val="solid"/>
              <a:round/>
              <a:headEnd type="none" w="med" len="med"/>
              <a:tailEnd type="none" w="med" len="med"/>
            </a:ln>
            <a:effectLst/>
          </p:spPr>
        </p:cxnSp>
        <p:cxnSp>
          <p:nvCxnSpPr>
            <p:cNvPr id="61" name="Straight Connector 60"/>
            <p:cNvCxnSpPr>
              <a:stCxn id="9" idx="1"/>
              <a:endCxn id="8" idx="3"/>
            </p:cNvCxnSpPr>
            <p:nvPr/>
          </p:nvCxnSpPr>
          <p:spPr bwMode="auto">
            <a:xfrm flipH="1">
              <a:off x="8217031" y="4170963"/>
              <a:ext cx="2616570" cy="1"/>
            </a:xfrm>
            <a:prstGeom prst="line">
              <a:avLst/>
            </a:prstGeom>
            <a:noFill/>
            <a:ln w="9525" cap="flat" cmpd="sng" algn="ctr">
              <a:solidFill>
                <a:srgbClr val="969696"/>
              </a:solidFill>
              <a:prstDash val="solid"/>
              <a:round/>
              <a:headEnd type="none" w="med" len="med"/>
              <a:tailEnd type="none" w="med" len="med"/>
            </a:ln>
            <a:effectLst/>
          </p:spPr>
        </p:cxnSp>
        <p:cxnSp>
          <p:nvCxnSpPr>
            <p:cNvPr id="63" name="Straight Connector 62"/>
            <p:cNvCxnSpPr>
              <a:stCxn id="5" idx="1"/>
              <a:endCxn id="4" idx="0"/>
            </p:cNvCxnSpPr>
            <p:nvPr/>
          </p:nvCxnSpPr>
          <p:spPr bwMode="auto">
            <a:xfrm flipH="1">
              <a:off x="8825031" y="5173616"/>
              <a:ext cx="2008569" cy="657694"/>
            </a:xfrm>
            <a:prstGeom prst="line">
              <a:avLst/>
            </a:prstGeom>
            <a:noFill/>
            <a:ln w="9525" cap="flat" cmpd="sng" algn="ctr">
              <a:solidFill>
                <a:srgbClr val="969696"/>
              </a:solidFill>
              <a:prstDash val="solid"/>
              <a:round/>
              <a:headEnd type="none" w="med" len="med"/>
              <a:tailEnd type="none" w="med" len="med"/>
            </a:ln>
            <a:effectLst/>
          </p:spPr>
        </p:cxnSp>
        <p:cxnSp>
          <p:nvCxnSpPr>
            <p:cNvPr id="65" name="Straight Connector 64"/>
            <p:cNvCxnSpPr>
              <a:stCxn id="5" idx="1"/>
              <a:endCxn id="7" idx="3"/>
            </p:cNvCxnSpPr>
            <p:nvPr/>
          </p:nvCxnSpPr>
          <p:spPr bwMode="auto">
            <a:xfrm flipH="1">
              <a:off x="8217031" y="5173616"/>
              <a:ext cx="2616569" cy="0"/>
            </a:xfrm>
            <a:prstGeom prst="line">
              <a:avLst/>
            </a:prstGeom>
            <a:noFill/>
            <a:ln w="9525" cap="flat" cmpd="sng" algn="ctr">
              <a:solidFill>
                <a:srgbClr val="969696"/>
              </a:solidFill>
              <a:prstDash val="solid"/>
              <a:round/>
              <a:headEnd type="none" w="med" len="med"/>
              <a:tailEnd type="none" w="med" len="med"/>
            </a:ln>
            <a:effectLst/>
          </p:spPr>
        </p:cxnSp>
        <p:cxnSp>
          <p:nvCxnSpPr>
            <p:cNvPr id="67" name="Straight Connector 66"/>
            <p:cNvCxnSpPr>
              <a:stCxn id="5" idx="1"/>
              <a:endCxn id="8" idx="3"/>
            </p:cNvCxnSpPr>
            <p:nvPr/>
          </p:nvCxnSpPr>
          <p:spPr bwMode="auto">
            <a:xfrm flipH="1" flipV="1">
              <a:off x="8217031" y="4170964"/>
              <a:ext cx="2616569" cy="1002652"/>
            </a:xfrm>
            <a:prstGeom prst="line">
              <a:avLst/>
            </a:prstGeom>
            <a:noFill/>
            <a:ln w="9525" cap="flat" cmpd="sng" algn="ctr">
              <a:solidFill>
                <a:srgbClr val="969696"/>
              </a:solidFill>
              <a:prstDash val="solid"/>
              <a:round/>
              <a:headEnd type="none" w="med" len="med"/>
              <a:tailEnd type="none" w="med" len="med"/>
            </a:ln>
            <a:effectLst/>
          </p:spPr>
        </p:cxnSp>
        <p:cxnSp>
          <p:nvCxnSpPr>
            <p:cNvPr id="69" name="Straight Connector 68"/>
            <p:cNvCxnSpPr>
              <a:stCxn id="10" idx="0"/>
              <a:endCxn id="7" idx="3"/>
            </p:cNvCxnSpPr>
            <p:nvPr/>
          </p:nvCxnSpPr>
          <p:spPr bwMode="auto">
            <a:xfrm flipH="1" flipV="1">
              <a:off x="8217031" y="5173616"/>
              <a:ext cx="1996144" cy="661529"/>
            </a:xfrm>
            <a:prstGeom prst="line">
              <a:avLst/>
            </a:prstGeom>
            <a:noFill/>
            <a:ln w="9525" cap="flat" cmpd="sng" algn="ctr">
              <a:solidFill>
                <a:srgbClr val="969696"/>
              </a:solidFill>
              <a:prstDash val="solid"/>
              <a:round/>
              <a:headEnd type="none" w="med" len="med"/>
              <a:tailEnd type="none" w="med" len="med"/>
            </a:ln>
            <a:effectLst/>
          </p:spPr>
        </p:cxnSp>
        <p:cxnSp>
          <p:nvCxnSpPr>
            <p:cNvPr id="71" name="Straight Connector 70"/>
            <p:cNvCxnSpPr>
              <a:stCxn id="10" idx="0"/>
              <a:endCxn id="8" idx="3"/>
            </p:cNvCxnSpPr>
            <p:nvPr/>
          </p:nvCxnSpPr>
          <p:spPr bwMode="auto">
            <a:xfrm flipH="1" flipV="1">
              <a:off x="8217031" y="4170964"/>
              <a:ext cx="1996144" cy="1664181"/>
            </a:xfrm>
            <a:prstGeom prst="line">
              <a:avLst/>
            </a:prstGeom>
            <a:noFill/>
            <a:ln w="9525" cap="flat" cmpd="sng" algn="ctr">
              <a:solidFill>
                <a:srgbClr val="969696"/>
              </a:solidFill>
              <a:prstDash val="solid"/>
              <a:round/>
              <a:headEnd type="none" w="med" len="med"/>
              <a:tailEnd type="none" w="med" len="med"/>
            </a:ln>
            <a:effectLst/>
          </p:spPr>
        </p:cxnSp>
      </p:grpSp>
      <p:sp>
        <p:nvSpPr>
          <p:cNvPr id="74" name="Rectangle 73"/>
          <p:cNvSpPr/>
          <p:nvPr/>
        </p:nvSpPr>
        <p:spPr>
          <a:xfrm>
            <a:off x="7365658" y="6321082"/>
            <a:ext cx="3904611" cy="433939"/>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Entire network has same ledger</a:t>
            </a:r>
            <a:endParaRPr lang="en-US" sz="1599" dirty="0">
              <a:solidFill>
                <a:srgbClr val="2C91E3"/>
              </a:solidFill>
              <a:latin typeface="Segoe UI" panose="020B0502040204020203" pitchFamily="34" charset="0"/>
              <a:cs typeface="Segoe UI" panose="020B0502040204020203" pitchFamily="34" charset="0"/>
            </a:endParaRPr>
          </a:p>
        </p:txBody>
      </p:sp>
      <p:graphicFrame>
        <p:nvGraphicFramePr>
          <p:cNvPr id="76" name="Table 75"/>
          <p:cNvGraphicFramePr>
            <a:graphicFrameLocks noGrp="1"/>
          </p:cNvGraphicFramePr>
          <p:nvPr>
            <p:extLst/>
          </p:nvPr>
        </p:nvGraphicFramePr>
        <p:xfrm>
          <a:off x="859007" y="3321693"/>
          <a:ext cx="4571352" cy="2775066"/>
        </p:xfrm>
        <a:graphic>
          <a:graphicData uri="http://schemas.openxmlformats.org/drawingml/2006/table">
            <a:tbl>
              <a:tblPr firstRow="1" bandRow="1">
                <a:tableStyleId>{073A0DAA-6AF3-43AB-8588-CEC1D06C72B9}</a:tableStyleId>
              </a:tblPr>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tc>
                <a:tc>
                  <a:txBody>
                    <a:body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tc>
                <a:extLst>
                  <a:ext uri="{0D108BD9-81ED-4DB2-BD59-A6C34878D82A}">
                    <a16:rowId xmlns:a16="http://schemas.microsoft.com/office/drawing/2014/main" val="10000"/>
                  </a:ext>
                </a:extLst>
              </a:tr>
              <a:tr h="461750">
                <a:tc>
                  <a:txBody>
                    <a:bodyPr/>
                    <a:lstStyle/>
                    <a:p>
                      <a:r>
                        <a:rPr lang="en-US" sz="1200" dirty="0"/>
                        <a:t>Alex</a:t>
                      </a:r>
                      <a:endParaRPr lang="en-US" sz="1200" dirty="0">
                        <a:solidFill>
                          <a:schemeClr val="tx1"/>
                        </a:solidFill>
                      </a:endParaRPr>
                    </a:p>
                  </a:txBody>
                  <a:tcPr marL="91427" marR="91427" marT="0" marB="0" anchor="ctr"/>
                </a:tc>
                <a:tc>
                  <a:txBody>
                    <a:bodyPr/>
                    <a:lstStyle/>
                    <a:p>
                      <a:r>
                        <a:rPr lang="en-US" sz="1200" dirty="0"/>
                        <a:t>Katie</a:t>
                      </a:r>
                      <a:endParaRPr lang="en-US" sz="1200" dirty="0">
                        <a:solidFill>
                          <a:schemeClr val="tx1"/>
                        </a:solidFill>
                      </a:endParaRPr>
                    </a:p>
                  </a:txBody>
                  <a:tcPr marL="91427" marR="91427" marT="0" marB="0" anchor="ctr"/>
                </a:tc>
                <a:tc>
                  <a:txBody>
                    <a:bodyPr/>
                    <a:lstStyle/>
                    <a:p>
                      <a:r>
                        <a:rPr lang="en-US" sz="1200" dirty="0"/>
                        <a:t>Payment</a:t>
                      </a:r>
                      <a:endParaRPr lang="en-US" sz="1200" dirty="0">
                        <a:solidFill>
                          <a:schemeClr val="tx1"/>
                        </a:solidFill>
                      </a:endParaRPr>
                    </a:p>
                  </a:txBody>
                  <a:tcPr marL="91427" marR="91427" marT="0" marB="0" anchor="ctr"/>
                </a:tc>
                <a:tc>
                  <a:txBody>
                    <a:bodyPr/>
                    <a:lstStyle/>
                    <a:p>
                      <a:r>
                        <a:rPr lang="en-US" sz="1200" dirty="0"/>
                        <a:t>$500</a:t>
                      </a:r>
                      <a:endParaRPr lang="en-US" sz="1200" dirty="0">
                        <a:solidFill>
                          <a:schemeClr val="tx1"/>
                        </a:solidFill>
                      </a:endParaRPr>
                    </a:p>
                  </a:txBody>
                  <a:tcPr marL="91427" marR="91427" marT="0" marB="0" anchor="ctr"/>
                </a:tc>
                <a:extLst>
                  <a:ext uri="{0D108BD9-81ED-4DB2-BD59-A6C34878D82A}">
                    <a16:rowId xmlns:a16="http://schemas.microsoft.com/office/drawing/2014/main" val="10001"/>
                  </a:ext>
                </a:extLst>
              </a:tr>
              <a:tr h="461750">
                <a:tc>
                  <a:txBody>
                    <a:bodyPr/>
                    <a:lstStyle/>
                    <a:p>
                      <a:r>
                        <a:rPr lang="en-US" sz="1200" dirty="0"/>
                        <a:t>Jim</a:t>
                      </a:r>
                      <a:endParaRPr lang="en-US" sz="1200" dirty="0">
                        <a:solidFill>
                          <a:schemeClr val="tx1"/>
                        </a:solidFill>
                      </a:endParaRPr>
                    </a:p>
                  </a:txBody>
                  <a:tcPr marL="91427" marR="91427" marT="0" marB="0" anchor="ctr"/>
                </a:tc>
                <a:tc>
                  <a:txBody>
                    <a:bodyPr/>
                    <a:lstStyle/>
                    <a:p>
                      <a:r>
                        <a:rPr lang="en-US" sz="1200" dirty="0"/>
                        <a:t>Sally</a:t>
                      </a:r>
                      <a:endParaRPr lang="en-US" sz="1200" dirty="0">
                        <a:solidFill>
                          <a:schemeClr val="tx1"/>
                        </a:solidFill>
                      </a:endParaRP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$300</a:t>
                      </a:r>
                    </a:p>
                  </a:txBody>
                  <a:tcPr marL="91427" marR="91427" marT="0" marB="0" anchor="ctr"/>
                </a:tc>
                <a:extLst>
                  <a:ext uri="{0D108BD9-81ED-4DB2-BD59-A6C34878D82A}">
                    <a16:rowId xmlns:a16="http://schemas.microsoft.com/office/drawing/2014/main" val="10002"/>
                  </a:ext>
                </a:extLst>
              </a:tr>
              <a:tr h="461750">
                <a:tc>
                  <a:txBody>
                    <a:bodyPr/>
                    <a:lstStyle/>
                    <a:p>
                      <a:r>
                        <a:rPr lang="en-US" sz="1200" dirty="0">
                          <a:solidFill>
                            <a:schemeClr val="tx1"/>
                          </a:solidFill>
                        </a:rPr>
                        <a:t>Alex</a:t>
                      </a:r>
                    </a:p>
                  </a:txBody>
                  <a:tcPr marL="91427" marR="91427" marT="0" marB="0" anchor="ctr"/>
                </a:tc>
                <a:tc>
                  <a:txBody>
                    <a:bodyPr/>
                    <a:lstStyle/>
                    <a:p>
                      <a:r>
                        <a:rPr lang="en-US" sz="1200" dirty="0">
                          <a:solidFill>
                            <a:schemeClr val="tx1"/>
                          </a:solidFill>
                        </a:rPr>
                        <a:t>Garth</a:t>
                      </a:r>
                    </a:p>
                  </a:txBody>
                  <a:tcPr marL="91427" marR="91427" marT="0" marB="0" anchor="ctr"/>
                </a:tc>
                <a:tc>
                  <a:txBody>
                    <a:bodyPr/>
                    <a:lstStyle/>
                    <a:p>
                      <a:r>
                        <a:rPr lang="en-US" sz="1200" dirty="0">
                          <a:solidFill>
                            <a:schemeClr val="tx1"/>
                          </a:solidFill>
                        </a:rPr>
                        <a:t>Asset</a:t>
                      </a:r>
                    </a:p>
                  </a:txBody>
                  <a:tcPr marL="91427" marR="91427" marT="0" marB="0" anchor="ctr"/>
                </a:tc>
                <a:tc>
                  <a:txBody>
                    <a:bodyPr/>
                    <a:lstStyle/>
                    <a:p>
                      <a:r>
                        <a:rPr lang="en-US" sz="1200" dirty="0">
                          <a:solidFill>
                            <a:schemeClr val="tx1"/>
                          </a:solidFill>
                        </a:rPr>
                        <a:t>Car </a:t>
                      </a:r>
                    </a:p>
                  </a:txBody>
                  <a:tcPr marL="91427" marR="91427" marT="0" marB="0" anchor="ctr"/>
                </a:tc>
                <a:extLst>
                  <a:ext uri="{0D108BD9-81ED-4DB2-BD59-A6C34878D82A}">
                    <a16:rowId xmlns:a16="http://schemas.microsoft.com/office/drawing/2014/main" val="10003"/>
                  </a:ext>
                </a:extLst>
              </a:tr>
              <a:tr h="461750">
                <a:tc>
                  <a:txBody>
                    <a:bodyPr/>
                    <a:lstStyle/>
                    <a:p>
                      <a:r>
                        <a:rPr lang="en-US" sz="1200" dirty="0">
                          <a:solidFill>
                            <a:schemeClr val="tx1"/>
                          </a:solidFill>
                        </a:rPr>
                        <a:t>Katie</a:t>
                      </a:r>
                    </a:p>
                  </a:txBody>
                  <a:tcPr marL="91427" marR="91427" marT="0" marB="0" anchor="ctr"/>
                </a:tc>
                <a:tc>
                  <a:txBody>
                    <a:bodyPr/>
                    <a:lstStyle/>
                    <a:p>
                      <a:r>
                        <a:rPr lang="en-US" sz="1200" dirty="0">
                          <a:solidFill>
                            <a:schemeClr val="tx1"/>
                          </a:solidFill>
                        </a:rPr>
                        <a:t>Tony</a:t>
                      </a: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$100</a:t>
                      </a:r>
                    </a:p>
                  </a:txBody>
                  <a:tcPr marL="91427" marR="91427" marT="0" marB="0" anchor="ctr"/>
                </a:tc>
                <a:extLst>
                  <a:ext uri="{0D108BD9-81ED-4DB2-BD59-A6C34878D82A}">
                    <a16:rowId xmlns:a16="http://schemas.microsoft.com/office/drawing/2014/main" val="10004"/>
                  </a:ext>
                </a:extLst>
              </a:tr>
              <a:tr h="466316">
                <a:tc>
                  <a:txBody>
                    <a:bodyPr/>
                    <a:lstStyle/>
                    <a:p>
                      <a:r>
                        <a:rPr lang="en-US" sz="1200" dirty="0">
                          <a:solidFill>
                            <a:schemeClr val="tx1"/>
                          </a:solidFill>
                        </a:rPr>
                        <a:t>Molly</a:t>
                      </a:r>
                    </a:p>
                  </a:txBody>
                  <a:tcPr marL="91427" marR="91427" marT="0" marB="0" anchor="ctr"/>
                </a:tc>
                <a:tc>
                  <a:txBody>
                    <a:bodyPr/>
                    <a:lstStyle/>
                    <a:p>
                      <a:r>
                        <a:rPr lang="en-US" sz="1200" dirty="0">
                          <a:solidFill>
                            <a:schemeClr val="tx1"/>
                          </a:solidFill>
                        </a:rPr>
                        <a:t>Paula</a:t>
                      </a:r>
                    </a:p>
                  </a:txBody>
                  <a:tcPr marL="91427" marR="91427" marT="0" marB="0" anchor="ctr"/>
                </a:tc>
                <a:tc>
                  <a:txBody>
                    <a:bodyPr/>
                    <a:lstStyle/>
                    <a:p>
                      <a:r>
                        <a:rPr lang="en-US" sz="1200" dirty="0">
                          <a:solidFill>
                            <a:schemeClr val="tx1"/>
                          </a:solidFill>
                        </a:rPr>
                        <a:t>Message</a:t>
                      </a:r>
                    </a:p>
                  </a:txBody>
                  <a:tcPr marL="91427" marR="91427" marT="0" marB="0" anchor="ctr"/>
                </a:tc>
                <a:tc>
                  <a:txBody>
                    <a:bodyPr/>
                    <a:lstStyle/>
                    <a:p>
                      <a:r>
                        <a:rPr lang="en-US" sz="1200" dirty="0">
                          <a:solidFill>
                            <a:schemeClr val="tx1"/>
                          </a:solidFill>
                        </a:rPr>
                        <a:t>I love you</a:t>
                      </a:r>
                    </a:p>
                  </a:txBody>
                  <a:tcPr marL="91427" marR="91427" marT="0" marB="0" anchor="ctr"/>
                </a:tc>
                <a:extLst>
                  <a:ext uri="{0D108BD9-81ED-4DB2-BD59-A6C34878D82A}">
                    <a16:rowId xmlns:a16="http://schemas.microsoft.com/office/drawing/2014/main" val="10005"/>
                  </a:ext>
                </a:extLst>
              </a:tr>
            </a:tbl>
          </a:graphicData>
        </a:graphic>
      </p:graphicFrame>
      <p:sp>
        <p:nvSpPr>
          <p:cNvPr id="79" name="Rectangle 78"/>
          <p:cNvSpPr/>
          <p:nvPr/>
        </p:nvSpPr>
        <p:spPr>
          <a:xfrm>
            <a:off x="1475293" y="6278558"/>
            <a:ext cx="277766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Example ledger</a:t>
            </a:r>
            <a:endParaRPr lang="en-US" sz="1599" dirty="0">
              <a:solidFill>
                <a:srgbClr val="2C91E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720409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Diagram 106"/>
          <p:cNvGraphicFramePr/>
          <p:nvPr>
            <p:extLst/>
          </p:nvPr>
        </p:nvGraphicFramePr>
        <p:xfrm>
          <a:off x="7919137" y="1954747"/>
          <a:ext cx="5066156" cy="2862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8" name="Diagram 107"/>
          <p:cNvGraphicFramePr/>
          <p:nvPr>
            <p:extLst/>
          </p:nvPr>
        </p:nvGraphicFramePr>
        <p:xfrm>
          <a:off x="3721865" y="1938682"/>
          <a:ext cx="4460900" cy="30659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9" name="Rectangle 108"/>
          <p:cNvSpPr/>
          <p:nvPr/>
        </p:nvSpPr>
        <p:spPr>
          <a:xfrm>
            <a:off x="1583600" y="1287014"/>
            <a:ext cx="1393185"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Public</a:t>
            </a:r>
          </a:p>
        </p:txBody>
      </p:sp>
      <p:sp>
        <p:nvSpPr>
          <p:cNvPr id="110" name="Rectangle 109"/>
          <p:cNvSpPr/>
          <p:nvPr/>
        </p:nvSpPr>
        <p:spPr>
          <a:xfrm>
            <a:off x="9047634" y="1302995"/>
            <a:ext cx="2690087" cy="841328"/>
          </a:xfrm>
          <a:prstGeom prst="rect">
            <a:avLst/>
          </a:prstGeom>
        </p:spPr>
        <p:txBody>
          <a:bodyPr wrap="square" lIns="243770" tIns="121886" rIns="243770" bIns="121886" anchor="t">
            <a:spAutoFit/>
          </a:bodyPr>
          <a:lstStyle/>
          <a:p>
            <a:pPr marL="0" lvl="1" algn="ctr"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Consortium</a:t>
            </a:r>
            <a:r>
              <a:rPr lang="en-US" sz="2400" kern="0" dirty="0">
                <a:solidFill>
                  <a:srgbClr val="000000"/>
                </a:solidFill>
                <a:latin typeface="Segoe UI Light" panose="020B0502040204020203" pitchFamily="34" charset="0"/>
                <a:cs typeface="Segoe UI Light" panose="020B0502040204020203" pitchFamily="34" charset="0"/>
              </a:rPr>
              <a:t>  </a:t>
            </a:r>
          </a:p>
          <a:p>
            <a:pPr marL="0" lvl="1" algn="ctr" defTabSz="1243193">
              <a:defRPr/>
            </a:pPr>
            <a:endParaRPr lang="en-US" sz="1632" kern="0" dirty="0">
              <a:solidFill>
                <a:srgbClr val="000000"/>
              </a:solidFill>
              <a:latin typeface="Segoe UI Light" panose="020B0502040204020203" pitchFamily="34" charset="0"/>
              <a:cs typeface="Segoe UI Light" panose="020B0502040204020203" pitchFamily="34" charset="0"/>
            </a:endParaRPr>
          </a:p>
        </p:txBody>
      </p:sp>
      <p:sp>
        <p:nvSpPr>
          <p:cNvPr id="111" name="Rectangle 110"/>
          <p:cNvSpPr/>
          <p:nvPr/>
        </p:nvSpPr>
        <p:spPr>
          <a:xfrm>
            <a:off x="5184670" y="1302997"/>
            <a:ext cx="1806014"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Private </a:t>
            </a:r>
          </a:p>
        </p:txBody>
      </p:sp>
      <p:cxnSp>
        <p:nvCxnSpPr>
          <p:cNvPr id="112" name="Straight Connector 111"/>
          <p:cNvCxnSpPr/>
          <p:nvPr/>
        </p:nvCxnSpPr>
        <p:spPr>
          <a:xfrm flipH="1">
            <a:off x="3687101" y="1922676"/>
            <a:ext cx="44361"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cxnSp>
        <p:nvCxnSpPr>
          <p:cNvPr id="113" name="Straight Connector 112"/>
          <p:cNvCxnSpPr/>
          <p:nvPr/>
        </p:nvCxnSpPr>
        <p:spPr>
          <a:xfrm>
            <a:off x="8115031" y="1976249"/>
            <a:ext cx="0"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sp>
        <p:nvSpPr>
          <p:cNvPr id="114" name="TextBox 113"/>
          <p:cNvSpPr txBox="1"/>
          <p:nvPr/>
        </p:nvSpPr>
        <p:spPr>
          <a:xfrm>
            <a:off x="343074" y="5004606"/>
            <a:ext cx="3424222" cy="1118805"/>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Many, unknown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Consensus by Proof of Work</a:t>
            </a:r>
          </a:p>
        </p:txBody>
      </p:sp>
      <p:sp>
        <p:nvSpPr>
          <p:cNvPr id="115" name="TextBox 114"/>
          <p:cNvSpPr txBox="1"/>
          <p:nvPr/>
        </p:nvSpPr>
        <p:spPr>
          <a:xfrm>
            <a:off x="3858825" y="5004603"/>
            <a:ext cx="4232409" cy="1096967"/>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one organization</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 permissions centralized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sp>
        <p:nvSpPr>
          <p:cNvPr id="116" name="TextBox 115"/>
          <p:cNvSpPr txBox="1"/>
          <p:nvPr/>
        </p:nvSpPr>
        <p:spPr>
          <a:xfrm>
            <a:off x="8182765" y="5064742"/>
            <a:ext cx="3878518" cy="1631122"/>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multiple organizations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require consensus of several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graphicFrame>
        <p:nvGraphicFramePr>
          <p:cNvPr id="117" name="Diagram 116"/>
          <p:cNvGraphicFramePr/>
          <p:nvPr>
            <p:extLst/>
          </p:nvPr>
        </p:nvGraphicFramePr>
        <p:xfrm>
          <a:off x="-248214" y="1974699"/>
          <a:ext cx="4736455" cy="298393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0" name="Rectangle 119"/>
          <p:cNvSpPr/>
          <p:nvPr/>
        </p:nvSpPr>
        <p:spPr>
          <a:xfrm>
            <a:off x="39739" y="6632778"/>
            <a:ext cx="8043704" cy="307625"/>
          </a:xfrm>
          <a:prstGeom prst="rect">
            <a:avLst/>
          </a:prstGeom>
        </p:spPr>
        <p:txBody>
          <a:bodyPr wrap="square">
            <a:spAutoFit/>
          </a:bodyPr>
          <a:lstStyle/>
          <a:p>
            <a:pPr defTabSz="621716">
              <a:defRPr/>
            </a:pPr>
            <a:r>
              <a:rPr lang="en-US" sz="1360" b="1" dirty="0">
                <a:solidFill>
                  <a:srgbClr val="000000">
                    <a:lumMod val="75000"/>
                    <a:lumOff val="25000"/>
                  </a:srgbClr>
                </a:solidFill>
                <a:latin typeface="Segoe UI"/>
              </a:rPr>
              <a:t>Source: </a:t>
            </a:r>
            <a:r>
              <a:rPr lang="en-US" sz="1360" dirty="0">
                <a:solidFill>
                  <a:srgbClr val="000000">
                    <a:lumMod val="75000"/>
                    <a:lumOff val="25000"/>
                  </a:srgbClr>
                </a:solidFill>
                <a:latin typeface="Segoe UI"/>
              </a:rPr>
              <a:t>Ethereum blog by Vitalik Buterin </a:t>
            </a:r>
            <a:r>
              <a:rPr lang="en-US" sz="1360" dirty="0">
                <a:solidFill>
                  <a:srgbClr val="000000">
                    <a:lumMod val="75000"/>
                    <a:lumOff val="25000"/>
                  </a:srgbClr>
                </a:solidFill>
                <a:latin typeface="Segoe UI"/>
                <a:hlinkClick r:id="rId18"/>
              </a:rPr>
              <a:t>https://blog.ethereum.org/author/vitalik-buterin/</a:t>
            </a:r>
            <a:r>
              <a:rPr lang="en-US" sz="1360" dirty="0">
                <a:solidFill>
                  <a:srgbClr val="000000">
                    <a:lumMod val="75000"/>
                    <a:lumOff val="25000"/>
                  </a:srgbClr>
                </a:solidFill>
                <a:latin typeface="Segoe UI"/>
              </a:rPr>
              <a:t> </a:t>
            </a:r>
          </a:p>
        </p:txBody>
      </p:sp>
      <p:sp>
        <p:nvSpPr>
          <p:cNvPr id="1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488" dirty="0">
                <a:solidFill>
                  <a:prstClr val="white">
                    <a:lumMod val="50000"/>
                  </a:prstClr>
                </a:solidFill>
                <a:latin typeface="Segoe UI Light"/>
              </a:rPr>
              <a:t>Blockchain | </a:t>
            </a:r>
            <a:r>
              <a:rPr lang="en-US" sz="4488" dirty="0">
                <a:solidFill>
                  <a:srgbClr val="0072C6"/>
                </a:solidFill>
                <a:latin typeface="Segoe UI Light"/>
              </a:rPr>
              <a:t>Network Types</a:t>
            </a:r>
          </a:p>
        </p:txBody>
      </p:sp>
    </p:spTree>
    <p:extLst>
      <p:ext uri="{BB962C8B-B14F-4D97-AF65-F5344CB8AC3E}">
        <p14:creationId xmlns:p14="http://schemas.microsoft.com/office/powerpoint/2010/main" val="21386558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045638" y="2915391"/>
            <a:ext cx="9166732" cy="3683993"/>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7" name="Rectangle 26"/>
          <p:cNvSpPr/>
          <p:nvPr/>
        </p:nvSpPr>
        <p:spPr>
          <a:xfrm>
            <a:off x="3048979" y="1633206"/>
            <a:ext cx="9166732" cy="1076410"/>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Multiple Chain Types</a:t>
            </a:r>
          </a:p>
        </p:txBody>
      </p:sp>
      <p:pic>
        <p:nvPicPr>
          <p:cNvPr id="15" name="Picture 14"/>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981806" y="1773841"/>
            <a:ext cx="1714886" cy="717448"/>
          </a:xfrm>
          <a:prstGeom prst="rect">
            <a:avLst/>
          </a:prstGeom>
        </p:spPr>
      </p:pic>
      <p:pic>
        <p:nvPicPr>
          <p:cNvPr id="16" name="Picture 1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7648" y="2915390"/>
            <a:ext cx="4331898" cy="1011267"/>
          </a:xfrm>
          <a:prstGeom prst="rect">
            <a:avLst/>
          </a:prstGeom>
        </p:spPr>
      </p:pic>
      <p:pic>
        <p:nvPicPr>
          <p:cNvPr id="20" name="Picture 19"/>
          <p:cNvPicPr>
            <a:picLocks noChangeAspect="1"/>
          </p:cNvPicPr>
          <p:nvPr/>
        </p:nvPicPr>
        <p:blipFill>
          <a:blip r:embed="rId5">
            <a:clrChange>
              <a:clrFrom>
                <a:srgbClr val="FDFDFD"/>
              </a:clrFrom>
              <a:clrTo>
                <a:srgbClr val="FDFDFD">
                  <a:alpha val="0"/>
                </a:srgbClr>
              </a:clrTo>
            </a:clrChange>
          </a:blip>
          <a:stretch>
            <a:fillRect/>
          </a:stretch>
        </p:blipFill>
        <p:spPr>
          <a:xfrm>
            <a:off x="6605943" y="1713626"/>
            <a:ext cx="2130547" cy="805621"/>
          </a:xfrm>
          <a:prstGeom prst="rect">
            <a:avLst/>
          </a:prstGeom>
        </p:spPr>
      </p:pic>
      <p:pic>
        <p:nvPicPr>
          <p:cNvPr id="22" name="Picture 21"/>
          <p:cNvPicPr>
            <a:picLocks noChangeAspect="1"/>
          </p:cNvPicPr>
          <p:nvPr/>
        </p:nvPicPr>
        <p:blipFill>
          <a:blip r:embed="rId6"/>
          <a:stretch>
            <a:fillRect/>
          </a:stretch>
        </p:blipFill>
        <p:spPr>
          <a:xfrm>
            <a:off x="6963368" y="5563615"/>
            <a:ext cx="1554306" cy="536689"/>
          </a:xfrm>
          <a:prstGeom prst="rect">
            <a:avLst/>
          </a:prstGeom>
        </p:spPr>
      </p:pic>
      <p:pic>
        <p:nvPicPr>
          <p:cNvPr id="23" name="Picture 22"/>
          <p:cNvPicPr>
            <a:picLocks noChangeAspect="1"/>
          </p:cNvPicPr>
          <p:nvPr/>
        </p:nvPicPr>
        <p:blipFill>
          <a:blip r:embed="rId7"/>
          <a:stretch>
            <a:fillRect/>
          </a:stretch>
        </p:blipFill>
        <p:spPr>
          <a:xfrm>
            <a:off x="3545459" y="1821916"/>
            <a:ext cx="1895352" cy="56439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7359" y="5436450"/>
            <a:ext cx="753090" cy="920648"/>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4887" y="4989577"/>
            <a:ext cx="1942924" cy="446872"/>
          </a:xfrm>
          <a:prstGeom prst="rect">
            <a:avLst/>
          </a:prstGeom>
        </p:spPr>
      </p:pic>
      <p:sp>
        <p:nvSpPr>
          <p:cNvPr id="4" name="Rectangle 3"/>
          <p:cNvSpPr/>
          <p:nvPr/>
        </p:nvSpPr>
        <p:spPr>
          <a:xfrm>
            <a:off x="423694" y="1633206"/>
            <a:ext cx="2625286" cy="1076410"/>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Blockchains</a:t>
            </a:r>
          </a:p>
        </p:txBody>
      </p:sp>
      <p:sp>
        <p:nvSpPr>
          <p:cNvPr id="34" name="Rectangle 33"/>
          <p:cNvSpPr/>
          <p:nvPr/>
        </p:nvSpPr>
        <p:spPr>
          <a:xfrm>
            <a:off x="423694" y="2960620"/>
            <a:ext cx="2625286" cy="955483"/>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Alternative blockchains (</a:t>
            </a:r>
            <a:r>
              <a:rPr lang="en-US" sz="2040" i="1" dirty="0">
                <a:latin typeface="+mj-lt"/>
              </a:rPr>
              <a:t>altchains</a:t>
            </a:r>
            <a:r>
              <a:rPr lang="en-US" sz="2040" dirty="0">
                <a:latin typeface="+mj-lt"/>
              </a:rPr>
              <a:t>)</a:t>
            </a:r>
          </a:p>
        </p:txBody>
      </p:sp>
      <p:grpSp>
        <p:nvGrpSpPr>
          <p:cNvPr id="3" name="Group 2"/>
          <p:cNvGrpSpPr/>
          <p:nvPr/>
        </p:nvGrpSpPr>
        <p:grpSpPr>
          <a:xfrm>
            <a:off x="5454752" y="3176053"/>
            <a:ext cx="1151191" cy="1461555"/>
            <a:chOff x="5811900" y="3437326"/>
            <a:chExt cx="1128721" cy="1433027"/>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1900" y="3437326"/>
              <a:ext cx="1128721" cy="1047758"/>
            </a:xfrm>
            <a:prstGeom prst="rect">
              <a:avLst/>
            </a:prstGeom>
          </p:spPr>
        </p:pic>
        <p:sp>
          <p:nvSpPr>
            <p:cNvPr id="35" name="TextBox 34"/>
            <p:cNvSpPr txBox="1"/>
            <p:nvPr/>
          </p:nvSpPr>
          <p:spPr>
            <a:xfrm>
              <a:off x="5811901" y="4440277"/>
              <a:ext cx="1128720" cy="430076"/>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(Decentralized </a:t>
              </a:r>
            </a:p>
            <a:p>
              <a:pPr algn="ctr"/>
              <a:r>
                <a:rPr lang="en-US" sz="1632" dirty="0">
                  <a:latin typeface="Segoe UI" pitchFamily="34" charset="0"/>
                  <a:ea typeface="Segoe UI" pitchFamily="34" charset="0"/>
                  <a:cs typeface="Segoe UI" pitchFamily="34" charset="0"/>
                </a:rPr>
                <a:t>Transport)</a:t>
              </a:r>
            </a:p>
          </p:txBody>
        </p:sp>
      </p:grpSp>
      <p:sp>
        <p:nvSpPr>
          <p:cNvPr id="36" name="TextBox 35"/>
          <p:cNvSpPr txBox="1"/>
          <p:nvPr/>
        </p:nvSpPr>
        <p:spPr>
          <a:xfrm>
            <a:off x="3894741" y="222737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(cryptocurrency)</a:t>
            </a:r>
          </a:p>
        </p:txBody>
      </p:sp>
      <p:sp>
        <p:nvSpPr>
          <p:cNvPr id="37" name="TextBox 36"/>
          <p:cNvSpPr txBox="1"/>
          <p:nvPr/>
        </p:nvSpPr>
        <p:spPr>
          <a:xfrm>
            <a:off x="7179570" y="2253951"/>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sp>
        <p:nvSpPr>
          <p:cNvPr id="38" name="TextBox 37"/>
          <p:cNvSpPr txBox="1"/>
          <p:nvPr/>
        </p:nvSpPr>
        <p:spPr>
          <a:xfrm>
            <a:off x="9562411" y="3488019"/>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grpSp>
        <p:nvGrpSpPr>
          <p:cNvPr id="7" name="Group 6"/>
          <p:cNvGrpSpPr/>
          <p:nvPr/>
        </p:nvGrpSpPr>
        <p:grpSpPr>
          <a:xfrm>
            <a:off x="10499576" y="4183452"/>
            <a:ext cx="1348806" cy="965483"/>
            <a:chOff x="9181688" y="4104012"/>
            <a:chExt cx="1322479" cy="946638"/>
          </a:xfrm>
        </p:grpSpPr>
        <p:pic>
          <p:nvPicPr>
            <p:cNvPr id="19" name="Picture 18"/>
            <p:cNvPicPr>
              <a:picLocks noChangeAspect="1"/>
            </p:cNvPicPr>
            <p:nvPr/>
          </p:nvPicPr>
          <p:blipFill>
            <a:blip r:embed="rId11"/>
            <a:stretch>
              <a:fillRect/>
            </a:stretch>
          </p:blipFill>
          <p:spPr>
            <a:xfrm>
              <a:off x="9181688" y="4104012"/>
              <a:ext cx="1322479" cy="692640"/>
            </a:xfrm>
            <a:prstGeom prst="rect">
              <a:avLst/>
            </a:prstGeom>
          </p:spPr>
        </p:pic>
        <p:sp>
          <p:nvSpPr>
            <p:cNvPr id="39" name="TextBox 38"/>
            <p:cNvSpPr txBox="1"/>
            <p:nvPr/>
          </p:nvSpPr>
          <p:spPr>
            <a:xfrm>
              <a:off x="9181688" y="4646017"/>
              <a:ext cx="1133190" cy="404633"/>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(FSI </a:t>
              </a:r>
              <a:r>
                <a:rPr lang="en-US" sz="1632" dirty="0"/>
                <a:t>consortium</a:t>
              </a:r>
              <a:r>
                <a:rPr lang="en-US" sz="1632" dirty="0">
                  <a:latin typeface="Segoe UI" pitchFamily="34" charset="0"/>
                  <a:ea typeface="Segoe UI" pitchFamily="34" charset="0"/>
                  <a:cs typeface="Segoe UI" pitchFamily="34" charset="0"/>
                </a:rPr>
                <a:t>)</a:t>
              </a:r>
            </a:p>
          </p:txBody>
        </p:sp>
      </p:grpSp>
      <p:sp>
        <p:nvSpPr>
          <p:cNvPr id="40" name="TextBox 39"/>
          <p:cNvSpPr txBox="1"/>
          <p:nvPr/>
        </p:nvSpPr>
        <p:spPr>
          <a:xfrm>
            <a:off x="3648595" y="5382843"/>
            <a:ext cx="1569216" cy="650560"/>
          </a:xfrm>
          <a:prstGeom prst="rect">
            <a:avLst/>
          </a:prstGeom>
        </p:spPr>
        <p:txBody>
          <a:bodyPr vert="horz" wrap="none" lIns="93260" tIns="93260" rIns="93260" bIns="93260" rtlCol="0" anchor="t">
            <a:noAutofit/>
          </a:bodyPr>
          <a:lstStyle/>
          <a:p>
            <a:pPr algn="ctr"/>
            <a:r>
              <a:rPr lang="en-US" sz="1632" dirty="0"/>
              <a:t>open platform for </a:t>
            </a:r>
          </a:p>
          <a:p>
            <a:pPr algn="ctr"/>
            <a:r>
              <a:rPr lang="en-US" sz="1632" dirty="0"/>
              <a:t>developers and devops </a:t>
            </a:r>
          </a:p>
          <a:p>
            <a:pPr algn="ctr"/>
            <a:r>
              <a:rPr lang="en-US" sz="1632" dirty="0"/>
              <a:t>to build blockchain apps</a:t>
            </a:r>
            <a:endParaRPr lang="en-US" sz="1632" dirty="0">
              <a:latin typeface="Segoe UI" pitchFamily="34" charset="0"/>
              <a:ea typeface="Segoe UI" pitchFamily="34" charset="0"/>
              <a:cs typeface="Segoe UI" pitchFamily="34" charset="0"/>
            </a:endParaRPr>
          </a:p>
        </p:txBody>
      </p:sp>
      <p:sp>
        <p:nvSpPr>
          <p:cNvPr id="41" name="TextBox 40"/>
          <p:cNvSpPr txBox="1"/>
          <p:nvPr/>
        </p:nvSpPr>
        <p:spPr>
          <a:xfrm>
            <a:off x="7183918" y="5987717"/>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banking industry collaborative</a:t>
            </a:r>
            <a:r>
              <a:rPr lang="en-US" sz="1632" dirty="0">
                <a:latin typeface="Segoe UI" pitchFamily="34" charset="0"/>
                <a:ea typeface="Segoe UI" pitchFamily="34" charset="0"/>
                <a:cs typeface="Segoe UI" pitchFamily="34" charset="0"/>
              </a:rPr>
              <a:t>)</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533" y="3184179"/>
            <a:ext cx="1737830" cy="910623"/>
          </a:xfrm>
          <a:prstGeom prst="rect">
            <a:avLst/>
          </a:prstGeom>
        </p:spPr>
      </p:pic>
      <p:sp>
        <p:nvSpPr>
          <p:cNvPr id="43" name="TextBox 42"/>
          <p:cNvSpPr txBox="1"/>
          <p:nvPr/>
        </p:nvSpPr>
        <p:spPr>
          <a:xfrm>
            <a:off x="3689414" y="407895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(Social News </a:t>
            </a:r>
          </a:p>
          <a:p>
            <a:pPr algn="ctr"/>
            <a:r>
              <a:rPr lang="en-US" sz="1632" dirty="0">
                <a:latin typeface="Segoe UI" pitchFamily="34" charset="0"/>
                <a:ea typeface="Segoe UI" pitchFamily="34" charset="0"/>
                <a:cs typeface="Segoe UI" pitchFamily="34" charset="0"/>
              </a:rPr>
              <a:t>Blockchain DB)</a:t>
            </a:r>
          </a:p>
        </p:txBody>
      </p:sp>
      <p:pic>
        <p:nvPicPr>
          <p:cNvPr id="5" name="Picture 4"/>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4795" y="5325255"/>
            <a:ext cx="2141229" cy="1311202"/>
          </a:xfrm>
          <a:prstGeom prst="rect">
            <a:avLst/>
          </a:prstGeom>
        </p:spPr>
      </p:pic>
      <p:grpSp>
        <p:nvGrpSpPr>
          <p:cNvPr id="29" name="Group 28"/>
          <p:cNvGrpSpPr/>
          <p:nvPr/>
        </p:nvGrpSpPr>
        <p:grpSpPr>
          <a:xfrm>
            <a:off x="8004938" y="4078954"/>
            <a:ext cx="1424332" cy="1069981"/>
            <a:chOff x="5487570" y="2923230"/>
            <a:chExt cx="1050398" cy="866759"/>
          </a:xfrm>
        </p:grpSpPr>
        <p:sp>
          <p:nvSpPr>
            <p:cNvPr id="30" name="TextBox 29"/>
            <p:cNvSpPr txBox="1"/>
            <p:nvPr/>
          </p:nvSpPr>
          <p:spPr>
            <a:xfrm>
              <a:off x="5691428" y="3467432"/>
              <a:ext cx="846540" cy="322557"/>
            </a:xfrm>
            <a:prstGeom prst="rect">
              <a:avLst/>
            </a:prstGeom>
          </p:spPr>
          <p:txBody>
            <a:bodyPr vert="horz" wrap="none" lIns="69945" tIns="69945" rIns="69945" bIns="69945" rtlCol="0" anchor="t">
              <a:noAutofit/>
            </a:bodyPr>
            <a:lstStyle/>
            <a:p>
              <a:pPr algn="ctr" defTabSz="699447"/>
              <a:r>
                <a:rPr lang="en-US" sz="1632" dirty="0">
                  <a:latin typeface="Segoe UI" pitchFamily="34" charset="0"/>
                  <a:ea typeface="Segoe UI" pitchFamily="34" charset="0"/>
                  <a:cs typeface="Segoe UI" pitchFamily="34" charset="0"/>
                </a:rPr>
                <a:t>(IBM Open Blockchain )</a:t>
              </a:r>
            </a:p>
          </p:txBody>
        </p:sp>
        <p:pic>
          <p:nvPicPr>
            <p:cNvPr id="31" name="Picture 30"/>
            <p:cNvPicPr>
              <a:picLocks noChangeAspect="1"/>
            </p:cNvPicPr>
            <p:nvPr/>
          </p:nvPicPr>
          <p:blipFill>
            <a:blip r:embed="rId14">
              <a:clrChange>
                <a:clrFrom>
                  <a:srgbClr val="E3E7E8"/>
                </a:clrFrom>
                <a:clrTo>
                  <a:srgbClr val="E3E7E8">
                    <a:alpha val="0"/>
                  </a:srgbClr>
                </a:clrTo>
              </a:clrChange>
            </a:blip>
            <a:stretch>
              <a:fillRect/>
            </a:stretch>
          </p:blipFill>
          <p:spPr>
            <a:xfrm>
              <a:off x="5487570" y="2923230"/>
              <a:ext cx="1050398" cy="595226"/>
            </a:xfrm>
            <a:prstGeom prst="rect">
              <a:avLst/>
            </a:prstGeom>
          </p:spPr>
        </p:pic>
      </p:grpSp>
      <p:cxnSp>
        <p:nvCxnSpPr>
          <p:cNvPr id="32" name="Connector: Elbow 31"/>
          <p:cNvCxnSpPr>
            <a:stCxn id="31" idx="3"/>
            <a:endCxn id="16" idx="2"/>
          </p:cNvCxnSpPr>
          <p:nvPr/>
        </p:nvCxnSpPr>
        <p:spPr>
          <a:xfrm flipV="1">
            <a:off x="9429269" y="3926658"/>
            <a:ext cx="484328" cy="519689"/>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1027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Potential </a:t>
            </a:r>
            <a:r>
              <a:rPr lang="en-US" sz="4488" dirty="0">
                <a:solidFill>
                  <a:srgbClr val="0072C6"/>
                </a:solidFill>
              </a:rPr>
              <a:t>Benefits </a:t>
            </a:r>
            <a:r>
              <a:rPr lang="en-US" sz="4488" dirty="0">
                <a:solidFill>
                  <a:schemeClr val="bg1">
                    <a:lumMod val="50000"/>
                  </a:schemeClr>
                </a:solidFill>
              </a:rPr>
              <a:t>of Blockchain </a:t>
            </a:r>
            <a:endParaRPr lang="en-US" sz="4488" dirty="0">
              <a:solidFill>
                <a:srgbClr val="0072C6"/>
              </a:solidFill>
            </a:endParaRPr>
          </a:p>
        </p:txBody>
      </p:sp>
      <p:sp>
        <p:nvSpPr>
          <p:cNvPr id="6" name="Text Placeholder 3"/>
          <p:cNvSpPr txBox="1">
            <a:spLocks/>
          </p:cNvSpPr>
          <p:nvPr/>
        </p:nvSpPr>
        <p:spPr>
          <a:xfrm>
            <a:off x="378665" y="1358130"/>
            <a:ext cx="11682618" cy="5209948"/>
          </a:xfrm>
          <a:prstGeom prst="rect">
            <a:avLst/>
          </a:prstGeom>
          <a:noFill/>
        </p:spPr>
        <p:txBody>
          <a:bodyPr vert="horz" lIns="186521" tIns="139891" rIns="93260" bIns="46630" rtlCol="0">
            <a:normAutofit/>
          </a:bodyPr>
          <a:lstStyle>
            <a:lvl1pPr marL="285750"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1pPr>
            <a:lvl2pPr marL="5699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2pPr>
            <a:lvl3pPr marL="8588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3pPr>
            <a:lvl4pPr marL="11414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4pPr>
            <a:lvl5pPr marL="14303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5pPr>
          </a:lstStyle>
          <a:p>
            <a:pPr marL="291436" lvl="1" indent="-291436" defTabSz="932597">
              <a:defRPr/>
            </a:pPr>
            <a:r>
              <a:rPr lang="en-US" sz="2856" b="1" dirty="0">
                <a:solidFill>
                  <a:srgbClr val="000000"/>
                </a:solidFill>
              </a:rPr>
              <a:t>Eliminates Intermediaries</a:t>
            </a:r>
            <a:r>
              <a:rPr lang="en-US" sz="2856" dirty="0">
                <a:solidFill>
                  <a:srgbClr val="000000"/>
                </a:solidFill>
              </a:rPr>
              <a:t> increasing efficiency and speed</a:t>
            </a:r>
          </a:p>
          <a:p>
            <a:pPr marL="291436" lvl="1" indent="-291436" defTabSz="932597">
              <a:defRPr/>
            </a:pPr>
            <a:endParaRPr lang="en-US" sz="2856" dirty="0">
              <a:solidFill>
                <a:srgbClr val="000000"/>
              </a:solidFill>
            </a:endParaRPr>
          </a:p>
          <a:p>
            <a:pPr marL="291436" lvl="1" indent="-291436" defTabSz="932597">
              <a:defRPr/>
            </a:pPr>
            <a:r>
              <a:rPr lang="en-US" sz="2856" b="1" dirty="0">
                <a:solidFill>
                  <a:srgbClr val="000000"/>
                </a:solidFill>
              </a:rPr>
              <a:t>Reduces Fraud </a:t>
            </a:r>
            <a:r>
              <a:rPr lang="en-US" sz="2856" dirty="0">
                <a:solidFill>
                  <a:srgbClr val="000000"/>
                </a:solidFill>
              </a:rPr>
              <a:t>related to data integrity</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Operation simplification </a:t>
            </a:r>
            <a:r>
              <a:rPr lang="en-US" sz="2856" dirty="0">
                <a:solidFill>
                  <a:srgbClr val="000000"/>
                </a:solidFill>
              </a:rPr>
              <a:t>by helping to reduce cost and time related reconciliations and disputes  </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Helps Increase Revenue </a:t>
            </a:r>
            <a:r>
              <a:rPr lang="en-US" sz="2856" dirty="0">
                <a:solidFill>
                  <a:srgbClr val="000000"/>
                </a:solidFill>
              </a:rPr>
              <a:t>from new business model and saving</a:t>
            </a:r>
          </a:p>
          <a:p>
            <a:pPr marL="0" indent="0" defTabSz="932597">
              <a:buNone/>
              <a:defRPr/>
            </a:pPr>
            <a:endParaRPr lang="en-US" sz="2856" dirty="0">
              <a:solidFill>
                <a:srgbClr val="000000"/>
              </a:solidFill>
            </a:endParaRPr>
          </a:p>
        </p:txBody>
      </p:sp>
    </p:spTree>
    <p:extLst>
      <p:ext uri="{BB962C8B-B14F-4D97-AF65-F5344CB8AC3E}">
        <p14:creationId xmlns:p14="http://schemas.microsoft.com/office/powerpoint/2010/main" val="329663638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2" y="-1"/>
            <a:ext cx="12434711" cy="6994525"/>
          </a:xfrm>
          <a:prstGeom prst="rect">
            <a:avLst/>
          </a:prstGeom>
          <a:solidFill>
            <a:srgbClr val="0072C6"/>
          </a:solidFill>
          <a:ln w="9525" cap="flat" cmpd="sng" algn="ctr">
            <a:solidFill>
              <a:srgbClr val="00518E"/>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dirty="0">
              <a:solidFill>
                <a:srgbClr val="505050"/>
              </a:solidFill>
              <a:latin typeface="Segoe UI"/>
            </a:endParaRPr>
          </a:p>
        </p:txBody>
      </p:sp>
      <p:sp>
        <p:nvSpPr>
          <p:cNvPr id="3" name="TextBox 2"/>
          <p:cNvSpPr txBox="1"/>
          <p:nvPr/>
        </p:nvSpPr>
        <p:spPr>
          <a:xfrm>
            <a:off x="446259" y="2914387"/>
            <a:ext cx="11669499" cy="1054585"/>
          </a:xfrm>
          <a:prstGeom prst="rect">
            <a:avLst/>
          </a:prstGeom>
          <a:noFill/>
        </p:spPr>
        <p:txBody>
          <a:bodyPr wrap="square" rtlCol="0">
            <a:spAutoFit/>
          </a:bodyPr>
          <a:lstStyle/>
          <a:p>
            <a:pPr defTabSz="932597">
              <a:defRPr/>
            </a:pPr>
            <a:r>
              <a:rPr lang="en-US" sz="6119" dirty="0">
                <a:solidFill>
                  <a:schemeClr val="bg1"/>
                </a:solidFill>
                <a:latin typeface="+mj-lt"/>
                <a:ea typeface="+mj-ea"/>
                <a:cs typeface="+mj-cs"/>
              </a:rPr>
              <a:t>How does it work?</a:t>
            </a:r>
          </a:p>
        </p:txBody>
      </p:sp>
    </p:spTree>
    <p:extLst>
      <p:ext uri="{BB962C8B-B14F-4D97-AF65-F5344CB8AC3E}">
        <p14:creationId xmlns:p14="http://schemas.microsoft.com/office/powerpoint/2010/main" val="3193972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1.0 – A simple ledger</a:t>
            </a:r>
          </a:p>
        </p:txBody>
      </p:sp>
    </p:spTree>
    <p:extLst>
      <p:ext uri="{BB962C8B-B14F-4D97-AF65-F5344CB8AC3E}">
        <p14:creationId xmlns:p14="http://schemas.microsoft.com/office/powerpoint/2010/main" val="104325498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Basic blockchain to </a:t>
            </a:r>
            <a:r>
              <a:rPr lang="en-US" sz="4488" dirty="0">
                <a:solidFill>
                  <a:srgbClr val="0072C6"/>
                </a:solidFill>
              </a:rPr>
              <a:t>track financial transactions</a:t>
            </a:r>
          </a:p>
        </p:txBody>
      </p:sp>
      <p:sp>
        <p:nvSpPr>
          <p:cNvPr id="71" name="Content Placeholder 2"/>
          <p:cNvSpPr txBox="1">
            <a:spLocks/>
          </p:cNvSpPr>
          <p:nvPr/>
        </p:nvSpPr>
        <p:spPr bwMode="auto">
          <a:xfrm>
            <a:off x="389467" y="1041240"/>
            <a:ext cx="11649214" cy="439334"/>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0" indent="0" defTabSz="1049264">
              <a:buNone/>
              <a:defRPr/>
            </a:pPr>
            <a:r>
              <a:rPr lang="en-US" sz="1599" kern="0" dirty="0">
                <a:solidFill>
                  <a:srgbClr val="505050"/>
                </a:solidFill>
                <a:latin typeface="Segoe UI"/>
              </a:rPr>
              <a:t>In this example, Alex wants to send Katie $500 via a financial transaction blockchain system </a:t>
            </a:r>
          </a:p>
        </p:txBody>
      </p:sp>
      <p:graphicFrame>
        <p:nvGraphicFramePr>
          <p:cNvPr id="72" name="Table 71"/>
          <p:cNvGraphicFramePr>
            <a:graphicFrameLocks noGrp="1"/>
          </p:cNvGraphicFramePr>
          <p:nvPr>
            <p:extLst/>
          </p:nvPr>
        </p:nvGraphicFramePr>
        <p:xfrm>
          <a:off x="395467" y="1827901"/>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FROM</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b="1" dirty="0">
                          <a:gradFill>
                            <a:gsLst>
                              <a:gs pos="0">
                                <a:schemeClr val="tx1"/>
                              </a:gs>
                              <a:gs pos="74000">
                                <a:schemeClr val="tx1"/>
                              </a:gs>
                            </a:gsLst>
                            <a:lin ang="5400000" scaled="1"/>
                          </a:gradFill>
                        </a:rPr>
                        <a:t>TO</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PROPERTY</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VALUE</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Alex</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Katie</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Payment</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$500</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extLst>
                  <a:ext uri="{0D108BD9-81ED-4DB2-BD59-A6C34878D82A}">
                    <a16:rowId xmlns:a16="http://schemas.microsoft.com/office/drawing/2014/main" val="10001"/>
                  </a:ext>
                </a:extLst>
              </a:tr>
            </a:tbl>
          </a:graphicData>
        </a:graphic>
      </p:graphicFrame>
      <p:pic>
        <p:nvPicPr>
          <p:cNvPr id="73" name="Picture 2" descr="https://pixabay.com/static/uploads/photo/2013/07/12/14/18/gears-148196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1416" y="2798944"/>
            <a:ext cx="699453" cy="768864"/>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1734407" y="4022260"/>
            <a:ext cx="1893470" cy="1602639"/>
            <a:chOff x="2415043" y="4433107"/>
            <a:chExt cx="1856512" cy="1571357"/>
          </a:xfrm>
        </p:grpSpPr>
        <p:sp>
          <p:nvSpPr>
            <p:cNvPr id="75" name="Rectangle 74"/>
            <p:cNvSpPr/>
            <p:nvPr/>
          </p:nvSpPr>
          <p:spPr bwMode="auto">
            <a:xfrm>
              <a:off x="2415043" y="4433107"/>
              <a:ext cx="1856512" cy="1551563"/>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 (Tx)</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p:txBody>
        </p:sp>
        <p:sp>
          <p:nvSpPr>
            <p:cNvPr id="76" name="TextBox 75"/>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sp>
        <p:nvSpPr>
          <p:cNvPr id="77" name="Right Brace 76"/>
          <p:cNvSpPr/>
          <p:nvPr/>
        </p:nvSpPr>
        <p:spPr bwMode="auto">
          <a:xfrm rot="5400000">
            <a:off x="2529544" y="361299"/>
            <a:ext cx="303196" cy="4571351"/>
          </a:xfrm>
          <a:prstGeom prst="rightBrace">
            <a:avLst/>
          </a:prstGeom>
          <a:noFill/>
          <a:ln w="9525" cap="flat" cmpd="sng" algn="ctr">
            <a:solidFill>
              <a:srgbClr val="969696"/>
            </a:solidFill>
            <a:prstDash val="solid"/>
            <a:round/>
            <a:headEnd type="none" w="med" len="med"/>
            <a:tailEnd type="none" w="med" len="med"/>
          </a:ln>
          <a:effectLst/>
        </p:spPr>
        <p:txBody>
          <a:bodyPr rtlCol="0" anchor="ctr"/>
          <a:lstStyle/>
          <a:p>
            <a:pPr algn="ctr" defTabSz="932597">
              <a:defRPr/>
            </a:pPr>
            <a:endParaRPr lang="en-US" sz="1836" kern="0" dirty="0">
              <a:solidFill>
                <a:srgbClr val="505050"/>
              </a:solidFill>
            </a:endParaRPr>
          </a:p>
        </p:txBody>
      </p:sp>
      <p:sp>
        <p:nvSpPr>
          <p:cNvPr id="78" name="Down Arrow 56"/>
          <p:cNvSpPr/>
          <p:nvPr/>
        </p:nvSpPr>
        <p:spPr bwMode="auto">
          <a:xfrm>
            <a:off x="2506279" y="3563902"/>
            <a:ext cx="349726" cy="433312"/>
          </a:xfrm>
          <a:prstGeom prst="down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79" name="Oval 78"/>
          <p:cNvSpPr/>
          <p:nvPr/>
        </p:nvSpPr>
        <p:spPr bwMode="auto">
          <a:xfrm>
            <a:off x="7103379" y="41702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a:xfrm>
            <a:off x="3407106" y="4347176"/>
            <a:ext cx="3527970"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2. Transaction is confirmed through mining.</a:t>
            </a:r>
            <a:endParaRPr lang="en-US" sz="1599" dirty="0">
              <a:solidFill>
                <a:srgbClr val="0072C6"/>
              </a:solidFill>
              <a:cs typeface="Segoe UI" panose="020B0502040204020203" pitchFamily="34" charset="0"/>
            </a:endParaRPr>
          </a:p>
        </p:txBody>
      </p:sp>
      <p:pic>
        <p:nvPicPr>
          <p:cNvPr id="81" name="Picture 8" descr="avatar, child, female, girl, kid,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5171" y="4229693"/>
            <a:ext cx="932603" cy="932603"/>
          </a:xfrm>
          <a:prstGeom prst="rect">
            <a:avLst/>
          </a:prstGeom>
          <a:noFill/>
          <a:extLst>
            <a:ext uri="{909E8E84-426E-40DD-AFC4-6F175D3DCCD1}">
              <a14:hiddenFill xmlns:a14="http://schemas.microsoft.com/office/drawing/2010/main">
                <a:solidFill>
                  <a:srgbClr val="FFFFFF"/>
                </a:solidFill>
              </a14:hiddenFill>
            </a:ext>
          </a:extLst>
        </p:spPr>
      </p:pic>
      <p:sp>
        <p:nvSpPr>
          <p:cNvPr id="82" name="Oval 81"/>
          <p:cNvSpPr/>
          <p:nvPr/>
        </p:nvSpPr>
        <p:spPr bwMode="auto">
          <a:xfrm>
            <a:off x="10223316" y="35111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3" name="Group 82"/>
          <p:cNvGrpSpPr/>
          <p:nvPr/>
        </p:nvGrpSpPr>
        <p:grpSpPr>
          <a:xfrm>
            <a:off x="9193457" y="1723892"/>
            <a:ext cx="862007" cy="862007"/>
            <a:chOff x="11094184" y="2746496"/>
            <a:chExt cx="990600" cy="990600"/>
          </a:xfrm>
        </p:grpSpPr>
        <p:sp>
          <p:nvSpPr>
            <p:cNvPr id="84" name="Oval 83"/>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5" name="Group 8"/>
            <p:cNvGrpSpPr>
              <a:grpSpLocks noChangeAspect="1"/>
            </p:cNvGrpSpPr>
            <p:nvPr/>
          </p:nvGrpSpPr>
          <p:grpSpPr bwMode="auto">
            <a:xfrm>
              <a:off x="11345009" y="3056059"/>
              <a:ext cx="488950" cy="371475"/>
              <a:chOff x="3763" y="2086"/>
              <a:chExt cx="308" cy="234"/>
            </a:xfrm>
          </p:grpSpPr>
          <p:sp>
            <p:nvSpPr>
              <p:cNvPr id="86"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87"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nvGrpSpPr>
          <p:cNvPr id="88" name="Group 87"/>
          <p:cNvGrpSpPr/>
          <p:nvPr/>
        </p:nvGrpSpPr>
        <p:grpSpPr>
          <a:xfrm>
            <a:off x="10223315" y="2339976"/>
            <a:ext cx="862007" cy="862007"/>
            <a:chOff x="7642898" y="4868863"/>
            <a:chExt cx="990600" cy="990600"/>
          </a:xfrm>
        </p:grpSpPr>
        <p:sp>
          <p:nvSpPr>
            <p:cNvPr id="89" name="Oval 88"/>
            <p:cNvSpPr/>
            <p:nvPr/>
          </p:nvSpPr>
          <p:spPr bwMode="auto">
            <a:xfrm>
              <a:off x="7642898" y="4868863"/>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0" name="Group 8"/>
            <p:cNvGrpSpPr>
              <a:grpSpLocks noChangeAspect="1"/>
            </p:cNvGrpSpPr>
            <p:nvPr/>
          </p:nvGrpSpPr>
          <p:grpSpPr bwMode="auto">
            <a:xfrm>
              <a:off x="7893724" y="5178426"/>
              <a:ext cx="488950" cy="371475"/>
              <a:chOff x="3763" y="2086"/>
              <a:chExt cx="308" cy="234"/>
            </a:xfrm>
          </p:grpSpPr>
          <p:sp>
            <p:nvSpPr>
              <p:cNvPr id="91"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92"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cxnSp>
        <p:nvCxnSpPr>
          <p:cNvPr id="93" name="Straight Connector 92"/>
          <p:cNvCxnSpPr>
            <a:endCxn id="84" idx="2"/>
          </p:cNvCxnSpPr>
          <p:nvPr/>
        </p:nvCxnSpPr>
        <p:spPr>
          <a:xfrm flipV="1">
            <a:off x="8003156" y="2154896"/>
            <a:ext cx="1190301" cy="168688"/>
          </a:xfrm>
          <a:prstGeom prst="line">
            <a:avLst/>
          </a:prstGeom>
          <a:noFill/>
          <a:ln w="25400" cap="flat" cmpd="sng" algn="ctr">
            <a:solidFill>
              <a:srgbClr val="505050"/>
            </a:solidFill>
            <a:prstDash val="sysDash"/>
            <a:headEnd type="triangle"/>
            <a:tailEnd type="triangle"/>
          </a:ln>
          <a:effectLst/>
        </p:spPr>
      </p:cxnSp>
      <p:cxnSp>
        <p:nvCxnSpPr>
          <p:cNvPr id="94" name="Straight Connector 93"/>
          <p:cNvCxnSpPr/>
          <p:nvPr/>
        </p:nvCxnSpPr>
        <p:spPr>
          <a:xfrm>
            <a:off x="8003156" y="2323585"/>
            <a:ext cx="1523775" cy="2084669"/>
          </a:xfrm>
          <a:prstGeom prst="line">
            <a:avLst/>
          </a:prstGeom>
          <a:noFill/>
          <a:ln w="25400" cap="flat" cmpd="sng" algn="ctr">
            <a:solidFill>
              <a:srgbClr val="505050"/>
            </a:solidFill>
            <a:prstDash val="sysDash"/>
            <a:headEnd type="triangle"/>
            <a:tailEnd type="triangle"/>
          </a:ln>
          <a:effectLst/>
        </p:spPr>
      </p:cxnSp>
      <p:cxnSp>
        <p:nvCxnSpPr>
          <p:cNvPr id="95" name="Straight Connector 94"/>
          <p:cNvCxnSpPr>
            <a:endCxn id="89" idx="2"/>
          </p:cNvCxnSpPr>
          <p:nvPr/>
        </p:nvCxnSpPr>
        <p:spPr>
          <a:xfrm>
            <a:off x="8003156" y="2323585"/>
            <a:ext cx="2220160" cy="447396"/>
          </a:xfrm>
          <a:prstGeom prst="line">
            <a:avLst/>
          </a:prstGeom>
          <a:noFill/>
          <a:ln w="25400" cap="flat" cmpd="sng" algn="ctr">
            <a:solidFill>
              <a:srgbClr val="505050"/>
            </a:solidFill>
            <a:prstDash val="sysDash"/>
            <a:headEnd type="triangle"/>
            <a:tailEnd type="triangle"/>
          </a:ln>
          <a:effectLst/>
        </p:spPr>
      </p:cxnSp>
      <p:cxnSp>
        <p:nvCxnSpPr>
          <p:cNvPr id="96" name="Straight Connector 95"/>
          <p:cNvCxnSpPr>
            <a:endCxn id="82" idx="1"/>
          </p:cNvCxnSpPr>
          <p:nvPr/>
        </p:nvCxnSpPr>
        <p:spPr>
          <a:xfrm>
            <a:off x="8003156" y="2323584"/>
            <a:ext cx="2346398" cy="1313779"/>
          </a:xfrm>
          <a:prstGeom prst="line">
            <a:avLst/>
          </a:prstGeom>
          <a:noFill/>
          <a:ln w="25400" cap="flat" cmpd="sng" algn="ctr">
            <a:solidFill>
              <a:srgbClr val="505050"/>
            </a:solidFill>
            <a:prstDash val="sysDash"/>
            <a:headEnd type="triangle"/>
            <a:tailEnd type="triangle"/>
          </a:ln>
          <a:effectLst/>
        </p:spPr>
      </p:cxnSp>
      <p:cxnSp>
        <p:nvCxnSpPr>
          <p:cNvPr id="97" name="Straight Arrow Connector 96"/>
          <p:cNvCxnSpPr>
            <a:endCxn id="84" idx="2"/>
          </p:cNvCxnSpPr>
          <p:nvPr/>
        </p:nvCxnSpPr>
        <p:spPr>
          <a:xfrm flipV="1">
            <a:off x="8003156" y="2154896"/>
            <a:ext cx="1190301" cy="1238364"/>
          </a:xfrm>
          <a:prstGeom prst="straightConnector1">
            <a:avLst/>
          </a:prstGeom>
          <a:noFill/>
          <a:ln w="25400" cap="flat" cmpd="sng" algn="ctr">
            <a:solidFill>
              <a:srgbClr val="505050"/>
            </a:solidFill>
            <a:prstDash val="sysDash"/>
            <a:headEnd type="triangle"/>
            <a:tailEnd type="triangle"/>
          </a:ln>
          <a:effectLst/>
        </p:spPr>
      </p:cxnSp>
      <p:cxnSp>
        <p:nvCxnSpPr>
          <p:cNvPr id="98" name="Straight Arrow Connector 97"/>
          <p:cNvCxnSpPr>
            <a:endCxn id="89" idx="2"/>
          </p:cNvCxnSpPr>
          <p:nvPr/>
        </p:nvCxnSpPr>
        <p:spPr>
          <a:xfrm flipV="1">
            <a:off x="8003156" y="2770980"/>
            <a:ext cx="2220160" cy="622281"/>
          </a:xfrm>
          <a:prstGeom prst="straightConnector1">
            <a:avLst/>
          </a:prstGeom>
          <a:noFill/>
          <a:ln w="25400" cap="flat" cmpd="sng" algn="ctr">
            <a:solidFill>
              <a:srgbClr val="505050"/>
            </a:solidFill>
            <a:prstDash val="sysDash"/>
            <a:headEnd type="triangle"/>
            <a:tailEnd type="triangle"/>
          </a:ln>
          <a:effectLst/>
        </p:spPr>
      </p:cxnSp>
      <p:cxnSp>
        <p:nvCxnSpPr>
          <p:cNvPr id="99" name="Straight Arrow Connector 98"/>
          <p:cNvCxnSpPr>
            <a:endCxn id="82" idx="2"/>
          </p:cNvCxnSpPr>
          <p:nvPr/>
        </p:nvCxnSpPr>
        <p:spPr>
          <a:xfrm>
            <a:off x="8003156" y="3393261"/>
            <a:ext cx="2220160" cy="548869"/>
          </a:xfrm>
          <a:prstGeom prst="straightConnector1">
            <a:avLst/>
          </a:prstGeom>
          <a:noFill/>
          <a:ln w="25400" cap="flat" cmpd="sng" algn="ctr">
            <a:solidFill>
              <a:srgbClr val="505050"/>
            </a:solidFill>
            <a:prstDash val="sysDash"/>
            <a:headEnd type="triangle"/>
            <a:tailEnd type="triangle"/>
          </a:ln>
          <a:effectLst/>
        </p:spPr>
      </p:cxnSp>
      <p:cxnSp>
        <p:nvCxnSpPr>
          <p:cNvPr id="100" name="Straight Arrow Connector 99"/>
          <p:cNvCxnSpPr/>
          <p:nvPr/>
        </p:nvCxnSpPr>
        <p:spPr>
          <a:xfrm>
            <a:off x="8003156" y="3393260"/>
            <a:ext cx="1523775" cy="1014993"/>
          </a:xfrm>
          <a:prstGeom prst="straightConnector1">
            <a:avLst/>
          </a:prstGeom>
          <a:noFill/>
          <a:ln w="25400" cap="flat" cmpd="sng" algn="ctr">
            <a:solidFill>
              <a:srgbClr val="505050"/>
            </a:solidFill>
            <a:prstDash val="sysDash"/>
            <a:headEnd type="triangle"/>
            <a:tailEnd type="triangle"/>
          </a:ln>
          <a:effectLst/>
        </p:spPr>
      </p:cxnSp>
      <p:cxnSp>
        <p:nvCxnSpPr>
          <p:cNvPr id="101" name="Straight Arrow Connector 100"/>
          <p:cNvCxnSpPr>
            <a:endCxn id="84" idx="2"/>
          </p:cNvCxnSpPr>
          <p:nvPr/>
        </p:nvCxnSpPr>
        <p:spPr>
          <a:xfrm flipV="1">
            <a:off x="8003156" y="2154896"/>
            <a:ext cx="1190301" cy="2308036"/>
          </a:xfrm>
          <a:prstGeom prst="straightConnector1">
            <a:avLst/>
          </a:prstGeom>
          <a:noFill/>
          <a:ln w="25400" cap="flat" cmpd="sng" algn="ctr">
            <a:solidFill>
              <a:srgbClr val="505050"/>
            </a:solidFill>
            <a:prstDash val="sysDash"/>
            <a:headEnd type="triangle"/>
            <a:tailEnd type="triangle"/>
          </a:ln>
          <a:effectLst/>
        </p:spPr>
      </p:cxnSp>
      <p:cxnSp>
        <p:nvCxnSpPr>
          <p:cNvPr id="102" name="Straight Arrow Connector 101"/>
          <p:cNvCxnSpPr>
            <a:endCxn id="89" idx="2"/>
          </p:cNvCxnSpPr>
          <p:nvPr/>
        </p:nvCxnSpPr>
        <p:spPr>
          <a:xfrm flipV="1">
            <a:off x="8003156" y="2770980"/>
            <a:ext cx="2220160" cy="1691953"/>
          </a:xfrm>
          <a:prstGeom prst="straightConnector1">
            <a:avLst/>
          </a:prstGeom>
          <a:noFill/>
          <a:ln w="25400" cap="flat" cmpd="sng" algn="ctr">
            <a:solidFill>
              <a:srgbClr val="505050"/>
            </a:solidFill>
            <a:prstDash val="sysDash"/>
            <a:headEnd type="triangle"/>
            <a:tailEnd type="triangle"/>
          </a:ln>
          <a:effectLst/>
        </p:spPr>
      </p:cxnSp>
      <p:cxnSp>
        <p:nvCxnSpPr>
          <p:cNvPr id="103" name="Straight Arrow Connector 102"/>
          <p:cNvCxnSpPr>
            <a:endCxn id="82" idx="2"/>
          </p:cNvCxnSpPr>
          <p:nvPr/>
        </p:nvCxnSpPr>
        <p:spPr>
          <a:xfrm flipV="1">
            <a:off x="8003156" y="3942130"/>
            <a:ext cx="2220160" cy="520803"/>
          </a:xfrm>
          <a:prstGeom prst="straightConnector1">
            <a:avLst/>
          </a:prstGeom>
          <a:noFill/>
          <a:ln w="25400" cap="flat" cmpd="sng" algn="ctr">
            <a:solidFill>
              <a:srgbClr val="505050"/>
            </a:solidFill>
            <a:prstDash val="sysDash"/>
            <a:headEnd type="triangle"/>
            <a:tailEnd type="triangle"/>
          </a:ln>
          <a:effectLst/>
        </p:spPr>
      </p:cxnSp>
      <p:cxnSp>
        <p:nvCxnSpPr>
          <p:cNvPr id="104" name="Straight Arrow Connector 103"/>
          <p:cNvCxnSpPr/>
          <p:nvPr/>
        </p:nvCxnSpPr>
        <p:spPr>
          <a:xfrm>
            <a:off x="8003156" y="4462933"/>
            <a:ext cx="1397536" cy="250086"/>
          </a:xfrm>
          <a:prstGeom prst="straightConnector1">
            <a:avLst/>
          </a:prstGeom>
          <a:noFill/>
          <a:ln w="25400" cap="flat" cmpd="sng" algn="ctr">
            <a:solidFill>
              <a:srgbClr val="505050"/>
            </a:solidFill>
            <a:prstDash val="sysDash"/>
            <a:headEnd type="triangle"/>
            <a:tailEnd type="triangle"/>
          </a:ln>
          <a:effectLst/>
        </p:spPr>
      </p:cxnSp>
      <p:sp>
        <p:nvSpPr>
          <p:cNvPr id="105" name="Freeform 9"/>
          <p:cNvSpPr>
            <a:spLocks noEditPoints="1"/>
          </p:cNvSpPr>
          <p:nvPr/>
        </p:nvSpPr>
        <p:spPr bwMode="auto">
          <a:xfrm>
            <a:off x="7324761" y="3210893"/>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6" name="Freeform 9"/>
          <p:cNvSpPr>
            <a:spLocks noEditPoints="1"/>
          </p:cNvSpPr>
          <p:nvPr/>
        </p:nvSpPr>
        <p:spPr bwMode="auto">
          <a:xfrm>
            <a:off x="10441580" y="3808056"/>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7" name="Oval 106"/>
          <p:cNvSpPr/>
          <p:nvPr/>
        </p:nvSpPr>
        <p:spPr bwMode="auto">
          <a:xfrm>
            <a:off x="7083563" y="294151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9"/>
          <p:cNvSpPr>
            <a:spLocks noEditPoints="1"/>
          </p:cNvSpPr>
          <p:nvPr/>
        </p:nvSpPr>
        <p:spPr bwMode="auto">
          <a:xfrm>
            <a:off x="7322158" y="4467067"/>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nvGrpSpPr>
          <p:cNvPr id="109" name="Group 108"/>
          <p:cNvGrpSpPr/>
          <p:nvPr/>
        </p:nvGrpSpPr>
        <p:grpSpPr>
          <a:xfrm>
            <a:off x="8681530" y="4902286"/>
            <a:ext cx="857843" cy="720708"/>
            <a:chOff x="2415043" y="5085841"/>
            <a:chExt cx="841099" cy="706641"/>
          </a:xfrm>
        </p:grpSpPr>
        <p:sp>
          <p:nvSpPr>
            <p:cNvPr id="110" name="Rectangle 109"/>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1" name="TextBox 110"/>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2" name="Group 111"/>
          <p:cNvGrpSpPr/>
          <p:nvPr/>
        </p:nvGrpSpPr>
        <p:grpSpPr>
          <a:xfrm>
            <a:off x="10923865" y="4170226"/>
            <a:ext cx="857843" cy="720708"/>
            <a:chOff x="2415043" y="5085841"/>
            <a:chExt cx="841099" cy="706641"/>
          </a:xfrm>
        </p:grpSpPr>
        <p:sp>
          <p:nvSpPr>
            <p:cNvPr id="113" name="Rectangle 112"/>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4" name="TextBox 113"/>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5" name="Group 114"/>
          <p:cNvGrpSpPr/>
          <p:nvPr/>
        </p:nvGrpSpPr>
        <p:grpSpPr>
          <a:xfrm>
            <a:off x="11066292" y="2239240"/>
            <a:ext cx="857843" cy="720708"/>
            <a:chOff x="2415043" y="5085841"/>
            <a:chExt cx="841099" cy="706641"/>
          </a:xfrm>
        </p:grpSpPr>
        <p:sp>
          <p:nvSpPr>
            <p:cNvPr id="116" name="Rectangle 115"/>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7" name="TextBox 116"/>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8" name="Group 117"/>
          <p:cNvGrpSpPr/>
          <p:nvPr/>
        </p:nvGrpSpPr>
        <p:grpSpPr>
          <a:xfrm>
            <a:off x="9898151" y="1498647"/>
            <a:ext cx="857843" cy="720708"/>
            <a:chOff x="2442597" y="5220492"/>
            <a:chExt cx="841099" cy="706641"/>
          </a:xfrm>
        </p:grpSpPr>
        <p:sp>
          <p:nvSpPr>
            <p:cNvPr id="119" name="Rectangle 118"/>
            <p:cNvSpPr/>
            <p:nvPr/>
          </p:nvSpPr>
          <p:spPr bwMode="auto">
            <a:xfrm>
              <a:off x="2442597" y="5220492"/>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0" name="TextBox 119"/>
            <p:cNvSpPr txBox="1"/>
            <p:nvPr/>
          </p:nvSpPr>
          <p:spPr>
            <a:xfrm>
              <a:off x="2461058" y="5670011"/>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1" name="Group 120"/>
          <p:cNvGrpSpPr/>
          <p:nvPr/>
        </p:nvGrpSpPr>
        <p:grpSpPr>
          <a:xfrm>
            <a:off x="6263755" y="1870039"/>
            <a:ext cx="857843" cy="720708"/>
            <a:chOff x="2378641" y="5459954"/>
            <a:chExt cx="841099" cy="706641"/>
          </a:xfrm>
        </p:grpSpPr>
        <p:sp>
          <p:nvSpPr>
            <p:cNvPr id="122" name="Rectangle 121"/>
            <p:cNvSpPr/>
            <p:nvPr/>
          </p:nvSpPr>
          <p:spPr bwMode="auto">
            <a:xfrm>
              <a:off x="2378641" y="5459954"/>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3" name="TextBox 122"/>
            <p:cNvSpPr txBox="1"/>
            <p:nvPr/>
          </p:nvSpPr>
          <p:spPr>
            <a:xfrm>
              <a:off x="2397102" y="5909473"/>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4" name="Group 123"/>
          <p:cNvGrpSpPr/>
          <p:nvPr/>
        </p:nvGrpSpPr>
        <p:grpSpPr>
          <a:xfrm>
            <a:off x="6214073" y="3023010"/>
            <a:ext cx="857843" cy="720708"/>
            <a:chOff x="2415043" y="5085841"/>
            <a:chExt cx="841099" cy="706641"/>
          </a:xfrm>
        </p:grpSpPr>
        <p:sp>
          <p:nvSpPr>
            <p:cNvPr id="125" name="Rectangle 124"/>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6" name="TextBox 125"/>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7" name="Group 126"/>
          <p:cNvGrpSpPr/>
          <p:nvPr/>
        </p:nvGrpSpPr>
        <p:grpSpPr>
          <a:xfrm>
            <a:off x="6258823" y="4709726"/>
            <a:ext cx="857843" cy="720708"/>
            <a:chOff x="2415043" y="5085841"/>
            <a:chExt cx="841099" cy="706641"/>
          </a:xfrm>
        </p:grpSpPr>
        <p:sp>
          <p:nvSpPr>
            <p:cNvPr id="128" name="Rectangle 127"/>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9" name="TextBox 128"/>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sp>
        <p:nvSpPr>
          <p:cNvPr id="130" name="Rectangle 129"/>
          <p:cNvSpPr/>
          <p:nvPr/>
        </p:nvSpPr>
        <p:spPr>
          <a:xfrm>
            <a:off x="7514567" y="5655540"/>
            <a:ext cx="3194533"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3. Confirmed transaction gets pushed to network</a:t>
            </a:r>
            <a:endParaRPr lang="en-US" sz="1599" dirty="0">
              <a:solidFill>
                <a:srgbClr val="0072C6"/>
              </a:solidFill>
              <a:cs typeface="Segoe UI" panose="020B0502040204020203" pitchFamily="34" charset="0"/>
            </a:endParaRPr>
          </a:p>
        </p:txBody>
      </p:sp>
      <p:sp>
        <p:nvSpPr>
          <p:cNvPr id="131" name="Arrow: Right 130"/>
          <p:cNvSpPr/>
          <p:nvPr/>
        </p:nvSpPr>
        <p:spPr bwMode="auto">
          <a:xfrm>
            <a:off x="3681470" y="4955175"/>
            <a:ext cx="2551432" cy="311706"/>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132" name="Rectangle 131"/>
          <p:cNvSpPr/>
          <p:nvPr/>
        </p:nvSpPr>
        <p:spPr>
          <a:xfrm>
            <a:off x="1072591" y="5793979"/>
            <a:ext cx="3894227" cy="932537"/>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1. Transaction information goes through hash functions (to secure it as well as create a time stamp)</a:t>
            </a:r>
            <a:endParaRPr lang="en-US" sz="1599" dirty="0">
              <a:solidFill>
                <a:srgbClr val="0072C6"/>
              </a:solidFill>
              <a:cs typeface="Segoe UI" panose="020B0502040204020203" pitchFamily="34" charset="0"/>
            </a:endParaRPr>
          </a:p>
        </p:txBody>
      </p:sp>
      <p:pic>
        <p:nvPicPr>
          <p:cNvPr id="133" name="Picture 6" descr="avatar, male, man, person, user,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336" y="2678359"/>
            <a:ext cx="932603" cy="932603"/>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p:cNvGrpSpPr/>
          <p:nvPr/>
        </p:nvGrpSpPr>
        <p:grpSpPr>
          <a:xfrm>
            <a:off x="7339862" y="1556764"/>
            <a:ext cx="862007" cy="862007"/>
            <a:chOff x="11094184" y="2746496"/>
            <a:chExt cx="990600" cy="990600"/>
          </a:xfrm>
        </p:grpSpPr>
        <p:sp>
          <p:nvSpPr>
            <p:cNvPr id="135" name="Oval 134"/>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6" name="Group 8"/>
            <p:cNvGrpSpPr>
              <a:grpSpLocks noChangeAspect="1"/>
            </p:cNvGrpSpPr>
            <p:nvPr/>
          </p:nvGrpSpPr>
          <p:grpSpPr bwMode="auto">
            <a:xfrm>
              <a:off x="11345009" y="3056059"/>
              <a:ext cx="488950" cy="371475"/>
              <a:chOff x="3763" y="2086"/>
              <a:chExt cx="308" cy="234"/>
            </a:xfrm>
          </p:grpSpPr>
          <p:sp>
            <p:nvSpPr>
              <p:cNvPr id="137"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38"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139" name="Trapezoid 138"/>
          <p:cNvSpPr/>
          <p:nvPr/>
        </p:nvSpPr>
        <p:spPr>
          <a:xfrm rot="2639195">
            <a:off x="10501548" y="157757"/>
            <a:ext cx="2611289" cy="864099"/>
          </a:xfrm>
          <a:prstGeom prst="trapezoid">
            <a:avLst>
              <a:gd name="adj" fmla="val 102848"/>
            </a:avLst>
          </a:pr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bg1"/>
                </a:solidFill>
                <a:latin typeface="Segoe UI Light" panose="020B0502040204020203" pitchFamily="34" charset="0"/>
                <a:cs typeface="Segoe UI Light" panose="020B0502040204020203" pitchFamily="34" charset="0"/>
              </a:rPr>
              <a:t>EXAMPLE</a:t>
            </a:r>
          </a:p>
        </p:txBody>
      </p:sp>
    </p:spTree>
    <p:extLst>
      <p:ext uri="{BB962C8B-B14F-4D97-AF65-F5344CB8AC3E}">
        <p14:creationId xmlns:p14="http://schemas.microsoft.com/office/powerpoint/2010/main" val="1425515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p:bldP spid="82" grpId="0" animBg="1"/>
      <p:bldP spid="105" grpId="0" animBg="1"/>
      <p:bldP spid="106" grpId="0" animBg="1"/>
      <p:bldP spid="107" grpId="0" animBg="1"/>
      <p:bldP spid="108" grpId="0" animBg="1"/>
      <p:bldP spid="130" grpId="0"/>
      <p:bldP spid="131" grpId="0" animBg="1"/>
      <p:bldP spid="1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Blockchains create a transaction chain that maintains the history of </a:t>
            </a:r>
            <a:r>
              <a:rPr lang="en-US" sz="4488" dirty="0">
                <a:solidFill>
                  <a:srgbClr val="0072C6"/>
                </a:solidFill>
              </a:rPr>
              <a:t>ownership of an asset</a:t>
            </a:r>
          </a:p>
        </p:txBody>
      </p:sp>
      <p:sp>
        <p:nvSpPr>
          <p:cNvPr id="6" name="Content Placeholder 2"/>
          <p:cNvSpPr txBox="1">
            <a:spLocks/>
          </p:cNvSpPr>
          <p:nvPr/>
        </p:nvSpPr>
        <p:spPr bwMode="auto">
          <a:xfrm>
            <a:off x="453233" y="1358130"/>
            <a:ext cx="11649214" cy="2107928"/>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The </a:t>
            </a:r>
            <a:r>
              <a:rPr lang="en-US" sz="1599" b="1" kern="0" dirty="0">
                <a:solidFill>
                  <a:srgbClr val="505050"/>
                </a:solidFill>
                <a:latin typeface="Segoe UI"/>
              </a:rPr>
              <a:t>ledger itself does not keep track of digital asset account balances, it simply records transactions.</a:t>
            </a:r>
          </a:p>
          <a:p>
            <a:pPr marL="347596" indent="-347596" defTabSz="1049264">
              <a:defRPr/>
            </a:pPr>
            <a:r>
              <a:rPr lang="en-US" sz="1599" kern="0" dirty="0">
                <a:solidFill>
                  <a:srgbClr val="505050"/>
                </a:solidFill>
                <a:latin typeface="Segoe UI"/>
              </a:rPr>
              <a:t>Instead of balances, ownership of digital assets is verified by links to previous transactions, using the immutable history inherently available in a blockchain solution. </a:t>
            </a:r>
          </a:p>
          <a:p>
            <a:pPr marL="347596" indent="-347596" defTabSz="1049264">
              <a:defRPr/>
            </a:pPr>
            <a:r>
              <a:rPr lang="en-US" sz="1599" kern="0" dirty="0">
                <a:solidFill>
                  <a:srgbClr val="505050"/>
                </a:solidFill>
                <a:latin typeface="Segoe UI"/>
              </a:rPr>
              <a:t>For example. For Alex to send $500 to Katie, he must reference previous transactions where he has received $500 or more to demonstrate that he, indeed, has that much money to send. These reference transactions are called previous input transactions. The current transaction(s) is called output transaction(s).</a:t>
            </a:r>
          </a:p>
          <a:p>
            <a:pPr marL="347596" indent="-347596" defTabSz="1049264">
              <a:defRPr/>
            </a:pPr>
            <a:r>
              <a:rPr lang="en-US" sz="1599" kern="0" dirty="0">
                <a:solidFill>
                  <a:srgbClr val="505050"/>
                </a:solidFill>
                <a:latin typeface="Segoe UI"/>
              </a:rPr>
              <a:t>Validity of each transaction is based on the validity of previous transactions, which is shared.</a:t>
            </a:r>
          </a:p>
        </p:txBody>
      </p:sp>
      <p:graphicFrame>
        <p:nvGraphicFramePr>
          <p:cNvPr id="21" name="Table 114"/>
          <p:cNvGraphicFramePr>
            <a:graphicFrameLocks noGrp="1"/>
          </p:cNvGraphicFramePr>
          <p:nvPr>
            <p:extLst/>
          </p:nvPr>
        </p:nvGraphicFramePr>
        <p:xfrm>
          <a:off x="7263459" y="5931047"/>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Alex</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Katie</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Payment</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$500</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extLst>
                  <a:ext uri="{0D108BD9-81ED-4DB2-BD59-A6C34878D82A}">
                    <a16:rowId xmlns:a16="http://schemas.microsoft.com/office/drawing/2014/main" val="10001"/>
                  </a:ext>
                </a:extLst>
              </a:tr>
            </a:tbl>
          </a:graphicData>
        </a:graphic>
      </p:graphicFrame>
      <p:grpSp>
        <p:nvGrpSpPr>
          <p:cNvPr id="22" name="Group 23"/>
          <p:cNvGrpSpPr/>
          <p:nvPr/>
        </p:nvGrpSpPr>
        <p:grpSpPr>
          <a:xfrm>
            <a:off x="8602399" y="3486898"/>
            <a:ext cx="1893470" cy="2281705"/>
            <a:chOff x="2415043" y="3767295"/>
            <a:chExt cx="1856512" cy="2237169"/>
          </a:xfrm>
        </p:grpSpPr>
        <p:sp>
          <p:nvSpPr>
            <p:cNvPr id="23"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0x56e…, 0x987…</a:t>
              </a:r>
            </a:p>
            <a:p>
              <a:pPr defTabSz="906691" fontAlgn="base">
                <a:defRPr/>
              </a:pPr>
              <a:endParaRPr lang="en-US" sz="1428" kern="0" dirty="0">
                <a:solidFill>
                  <a:srgbClr val="505050"/>
                </a:solidFill>
              </a:endParaRPr>
            </a:p>
          </p:txBody>
        </p:sp>
        <p:sp>
          <p:nvSpPr>
            <p:cNvPr id="24"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grpSp>
        <p:nvGrpSpPr>
          <p:cNvPr id="25" name="Group 23"/>
          <p:cNvGrpSpPr/>
          <p:nvPr/>
        </p:nvGrpSpPr>
        <p:grpSpPr>
          <a:xfrm>
            <a:off x="3186835" y="3346565"/>
            <a:ext cx="1893470" cy="2281705"/>
            <a:chOff x="2415043" y="3767295"/>
            <a:chExt cx="1856512" cy="2237169"/>
          </a:xfrm>
        </p:grpSpPr>
        <p:sp>
          <p:nvSpPr>
            <p:cNvPr id="26"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Garth (0xas2…)</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200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0xtd6…, 0xj7d…</a:t>
              </a:r>
            </a:p>
            <a:p>
              <a:pPr defTabSz="906691" fontAlgn="base">
                <a:defRPr/>
              </a:pPr>
              <a:endParaRPr lang="en-US" sz="1428" kern="0" dirty="0">
                <a:solidFill>
                  <a:srgbClr val="505050"/>
                </a:solidFill>
              </a:endParaRPr>
            </a:p>
          </p:txBody>
        </p:sp>
        <p:sp>
          <p:nvSpPr>
            <p:cNvPr id="27"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0x56e</a:t>
              </a:r>
              <a:r>
                <a:rPr lang="is-IS" sz="1224" kern="0" dirty="0">
                  <a:solidFill>
                    <a:srgbClr val="FFFFFF"/>
                  </a:solidFill>
                  <a:latin typeface="Segoe UI"/>
                </a:rPr>
                <a:t>…</a:t>
              </a:r>
            </a:p>
          </p:txBody>
        </p:sp>
      </p:grpSp>
      <p:grpSp>
        <p:nvGrpSpPr>
          <p:cNvPr id="28" name="Group 23"/>
          <p:cNvGrpSpPr/>
          <p:nvPr/>
        </p:nvGrpSpPr>
        <p:grpSpPr>
          <a:xfrm>
            <a:off x="871139" y="4450016"/>
            <a:ext cx="1893470" cy="2281705"/>
            <a:chOff x="2415043" y="3767295"/>
            <a:chExt cx="1856512" cy="2237169"/>
          </a:xfrm>
        </p:grpSpPr>
        <p:sp>
          <p:nvSpPr>
            <p:cNvPr id="29"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Sally (0xkj5…)</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300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0xkf7…, 0x9dh…</a:t>
              </a:r>
            </a:p>
            <a:p>
              <a:pPr defTabSz="906691" fontAlgn="base">
                <a:defRPr/>
              </a:pPr>
              <a:endParaRPr lang="en-US" sz="1428" kern="0" dirty="0">
                <a:solidFill>
                  <a:srgbClr val="505050"/>
                </a:solidFill>
              </a:endParaRPr>
            </a:p>
          </p:txBody>
        </p:sp>
        <p:sp>
          <p:nvSpPr>
            <p:cNvPr id="30"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0x987</a:t>
              </a:r>
              <a:r>
                <a:rPr lang="is-IS" sz="1224" kern="0" dirty="0">
                  <a:solidFill>
                    <a:srgbClr val="FFFFFF"/>
                  </a:solidFill>
                  <a:latin typeface="Segoe UI"/>
                </a:rPr>
                <a:t>…</a:t>
              </a:r>
            </a:p>
          </p:txBody>
        </p:sp>
      </p:grpSp>
      <p:sp>
        <p:nvSpPr>
          <p:cNvPr id="31" name="Rectangle 30"/>
          <p:cNvSpPr/>
          <p:nvPr/>
        </p:nvSpPr>
        <p:spPr>
          <a:xfrm>
            <a:off x="120087" y="3398807"/>
            <a:ext cx="352797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Previous transactions</a:t>
            </a:r>
            <a:endParaRPr lang="en-US" sz="1599" dirty="0">
              <a:solidFill>
                <a:srgbClr val="0072C6"/>
              </a:solidFill>
              <a:cs typeface="Segoe UI" panose="020B0502040204020203" pitchFamily="34" charset="0"/>
            </a:endParaRPr>
          </a:p>
        </p:txBody>
      </p:sp>
      <p:sp>
        <p:nvSpPr>
          <p:cNvPr id="32" name="Rectangle 31"/>
          <p:cNvSpPr/>
          <p:nvPr/>
        </p:nvSpPr>
        <p:spPr>
          <a:xfrm>
            <a:off x="6198926" y="3373455"/>
            <a:ext cx="3527970" cy="438901"/>
          </a:xfrm>
          <a:prstGeom prst="rect">
            <a:avLst/>
          </a:prstGeom>
        </p:spPr>
        <p:txBody>
          <a:bodyPr wrap="square" lIns="182854" tIns="91427" rIns="182854" bIns="91427" anchor="t">
            <a:spAutoFit/>
          </a:bodyPr>
          <a:lstStyle/>
          <a:p>
            <a:pPr marL="0" lvl="1"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Current transaction</a:t>
            </a:r>
            <a:endParaRPr lang="en-US" sz="1599" dirty="0">
              <a:solidFill>
                <a:srgbClr val="0072C6"/>
              </a:solidFill>
              <a:cs typeface="Segoe UI" panose="020B0502040204020203" pitchFamily="34" charset="0"/>
            </a:endParaRPr>
          </a:p>
        </p:txBody>
      </p:sp>
      <p:cxnSp>
        <p:nvCxnSpPr>
          <p:cNvPr id="33" name="Straight Arrow Connector 32"/>
          <p:cNvCxnSpPr>
            <a:stCxn id="26" idx="3"/>
          </p:cNvCxnSpPr>
          <p:nvPr/>
        </p:nvCxnSpPr>
        <p:spPr bwMode="auto">
          <a:xfrm>
            <a:off x="5080305" y="4477324"/>
            <a:ext cx="3540922" cy="0"/>
          </a:xfrm>
          <a:prstGeom prst="straightConnector1">
            <a:avLst/>
          </a:prstGeom>
          <a:noFill/>
          <a:ln w="9525" cap="flat" cmpd="sng" algn="ctr">
            <a:solidFill>
              <a:srgbClr val="969696"/>
            </a:solidFill>
            <a:prstDash val="solid"/>
            <a:round/>
            <a:headEnd type="none" w="med" len="med"/>
            <a:tailEnd type="triangle"/>
          </a:ln>
          <a:effectLst/>
        </p:spPr>
      </p:cxnSp>
      <p:cxnSp>
        <p:nvCxnSpPr>
          <p:cNvPr id="34" name="Straight Arrow Connector 33"/>
          <p:cNvCxnSpPr/>
          <p:nvPr/>
        </p:nvCxnSpPr>
        <p:spPr bwMode="auto">
          <a:xfrm flipV="1">
            <a:off x="2764610" y="5015051"/>
            <a:ext cx="5837790" cy="1093794"/>
          </a:xfrm>
          <a:prstGeom prst="straightConnector1">
            <a:avLst/>
          </a:prstGeom>
          <a:noFill/>
          <a:ln w="9525" cap="flat" cmpd="sng" algn="ctr">
            <a:solidFill>
              <a:srgbClr val="969696"/>
            </a:solidFill>
            <a:prstDash val="solid"/>
            <a:round/>
            <a:headEnd type="none" w="med" len="med"/>
            <a:tailEnd type="triangle"/>
          </a:ln>
          <a:effectLst/>
        </p:spPr>
      </p:cxnSp>
    </p:spTree>
    <p:extLst>
      <p:ext uri="{BB962C8B-B14F-4D97-AF65-F5344CB8AC3E}">
        <p14:creationId xmlns:p14="http://schemas.microsoft.com/office/powerpoint/2010/main" val="36358203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B4584-9F97-4C72-AA26-E766C03D981B}"/>
              </a:ext>
            </a:extLst>
          </p:cNvPr>
          <p:cNvSpPr>
            <a:spLocks noGrp="1"/>
          </p:cNvSpPr>
          <p:nvPr>
            <p:ph type="title"/>
          </p:nvPr>
        </p:nvSpPr>
        <p:spPr/>
        <p:txBody>
          <a:bodyPr/>
          <a:lstStyle/>
          <a:p>
            <a:r>
              <a:rPr lang="en-US" dirty="0"/>
              <a:t>Cloud Strategies &amp; Containers</a:t>
            </a:r>
            <a:br>
              <a:rPr lang="en-US" dirty="0"/>
            </a:br>
            <a:endParaRPr lang="en-US" dirty="0"/>
          </a:p>
        </p:txBody>
      </p:sp>
      <p:sp>
        <p:nvSpPr>
          <p:cNvPr id="5" name="Text Placeholder 4">
            <a:extLst>
              <a:ext uri="{FF2B5EF4-FFF2-40B4-BE49-F238E27FC236}">
                <a16:creationId xmlns:a16="http://schemas.microsoft.com/office/drawing/2014/main" id="{C2A14C8A-9E1E-42B3-B177-E1A184A07AC7}"/>
              </a:ext>
            </a:extLst>
          </p:cNvPr>
          <p:cNvSpPr>
            <a:spLocks noGrp="1"/>
          </p:cNvSpPr>
          <p:nvPr>
            <p:ph type="body" sz="quarter" idx="12"/>
          </p:nvPr>
        </p:nvSpPr>
        <p:spPr/>
        <p:txBody>
          <a:bodyPr/>
          <a:lstStyle/>
          <a:p>
            <a:r>
              <a:rPr lang="en-US" dirty="0"/>
              <a:t>Shawn Weisfeld</a:t>
            </a:r>
          </a:p>
          <a:p>
            <a:r>
              <a:rPr lang="en-US" dirty="0"/>
              <a:t>Cloud Solution Architect</a:t>
            </a:r>
          </a:p>
          <a:p>
            <a:r>
              <a:rPr lang="en-US" dirty="0"/>
              <a:t>Microsoft</a:t>
            </a:r>
          </a:p>
          <a:p>
            <a:endParaRPr lang="en-US" dirty="0"/>
          </a:p>
        </p:txBody>
      </p:sp>
      <p:sp>
        <p:nvSpPr>
          <p:cNvPr id="2" name="Rectangle 1">
            <a:extLst>
              <a:ext uri="{FF2B5EF4-FFF2-40B4-BE49-F238E27FC236}">
                <a16:creationId xmlns:a16="http://schemas.microsoft.com/office/drawing/2014/main" id="{24211E7F-C669-484D-AB50-157D03097FE7}"/>
              </a:ext>
            </a:extLst>
          </p:cNvPr>
          <p:cNvSpPr/>
          <p:nvPr/>
        </p:nvSpPr>
        <p:spPr>
          <a:xfrm>
            <a:off x="427037" y="6240462"/>
            <a:ext cx="1309974" cy="369332"/>
          </a:xfrm>
          <a:prstGeom prst="rect">
            <a:avLst/>
          </a:prstGeom>
        </p:spPr>
        <p:txBody>
          <a:bodyPr wrap="none">
            <a:spAutoFit/>
          </a:bodyPr>
          <a:lstStyle/>
          <a:p>
            <a:r>
              <a:rPr lang="en-US" dirty="0"/>
              <a:t>9:50 – 10:15</a:t>
            </a:r>
          </a:p>
        </p:txBody>
      </p:sp>
    </p:spTree>
    <p:extLst>
      <p:ext uri="{BB962C8B-B14F-4D97-AF65-F5344CB8AC3E}">
        <p14:creationId xmlns:p14="http://schemas.microsoft.com/office/powerpoint/2010/main" val="1193738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2.0 – Introducing Smart Contracts</a:t>
            </a:r>
          </a:p>
        </p:txBody>
      </p:sp>
    </p:spTree>
    <p:extLst>
      <p:ext uri="{BB962C8B-B14F-4D97-AF65-F5344CB8AC3E}">
        <p14:creationId xmlns:p14="http://schemas.microsoft.com/office/powerpoint/2010/main" val="9449850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a:picLocks noChangeAspect="1"/>
          </p:cNvPicPr>
          <p:nvPr/>
        </p:nvPicPr>
        <p:blipFill rotWithShape="1">
          <a:blip r:embed="rId3" cstate="print">
            <a:clrChange>
              <a:clrFrom>
                <a:srgbClr val="D8514E"/>
              </a:clrFrom>
              <a:clrTo>
                <a:srgbClr val="D8514E">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43800"/>
          <a:stretch/>
        </p:blipFill>
        <p:spPr>
          <a:xfrm>
            <a:off x="446861" y="2008988"/>
            <a:ext cx="3205239" cy="4635811"/>
          </a:xfrm>
          <a:prstGeom prst="rect">
            <a:avLst/>
          </a:prstGeom>
        </p:spPr>
      </p:pic>
      <p:pic>
        <p:nvPicPr>
          <p:cNvPr id="92" name="Picture 91"/>
          <p:cNvPicPr>
            <a:picLocks noChangeAspect="1"/>
          </p:cNvPicPr>
          <p:nvPr/>
        </p:nvPicPr>
        <p:blipFill rotWithShape="1">
          <a:blip r:embed="rId5">
            <a:clrChange>
              <a:clrFrom>
                <a:srgbClr val="7CEE7C"/>
              </a:clrFrom>
              <a:clrTo>
                <a:srgbClr val="7CEE7C">
                  <a:alpha val="0"/>
                </a:srgbClr>
              </a:clrTo>
            </a:clrChange>
            <a:duotone>
              <a:prstClr val="black"/>
              <a:schemeClr val="tx1">
                <a:lumMod val="75000"/>
                <a:tint val="45000"/>
                <a:satMod val="400000"/>
              </a:schemeClr>
            </a:duotone>
          </a:blip>
          <a:srcRect r="3896" b="22980"/>
          <a:stretch/>
        </p:blipFill>
        <p:spPr>
          <a:xfrm>
            <a:off x="480863" y="2008988"/>
            <a:ext cx="3137236" cy="4635811"/>
          </a:xfrm>
          <a:prstGeom prst="rect">
            <a:avLst/>
          </a:prstGeom>
        </p:spPr>
      </p:pic>
      <p:sp>
        <p:nvSpPr>
          <p:cNvPr id="93" name="Rectangle 92"/>
          <p:cNvSpPr/>
          <p:nvPr/>
        </p:nvSpPr>
        <p:spPr>
          <a:xfrm>
            <a:off x="4882438" y="1677185"/>
            <a:ext cx="2948387" cy="4452047"/>
          </a:xfrm>
          <a:prstGeom prst="rect">
            <a:avLst/>
          </a:prstGeom>
          <a:solidFill>
            <a:srgbClr val="7030A0">
              <a:alpha val="25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dirty="0">
              <a:solidFill>
                <a:sysClr val="windowText" lastClr="000000"/>
              </a:solidFill>
            </a:endParaRPr>
          </a:p>
        </p:txBody>
      </p:sp>
      <p:sp>
        <p:nvSpPr>
          <p:cNvPr id="94" name="Rectangle 93"/>
          <p:cNvSpPr/>
          <p:nvPr/>
        </p:nvSpPr>
        <p:spPr bwMode="auto">
          <a:xfrm>
            <a:off x="4957726" y="1540790"/>
            <a:ext cx="2797810" cy="233151"/>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Smart Contract Package</a:t>
            </a:r>
          </a:p>
        </p:txBody>
      </p:sp>
      <p:pic>
        <p:nvPicPr>
          <p:cNvPr id="95" name="Picture 94"/>
          <p:cNvPicPr>
            <a:picLocks noChangeAspect="1"/>
          </p:cNvPicPr>
          <p:nvPr/>
        </p:nvPicPr>
        <p:blipFill>
          <a:blip r:embed="rId6"/>
          <a:stretch>
            <a:fillRect/>
          </a:stretch>
        </p:blipFill>
        <p:spPr>
          <a:xfrm>
            <a:off x="5078340" y="5401581"/>
            <a:ext cx="2510989" cy="672983"/>
          </a:xfrm>
          <a:prstGeom prst="rect">
            <a:avLst/>
          </a:prstGeom>
        </p:spPr>
      </p:pic>
      <p:sp>
        <p:nvSpPr>
          <p:cNvPr id="96" name="Rectangle 95"/>
          <p:cNvSpPr/>
          <p:nvPr/>
        </p:nvSpPr>
        <p:spPr bwMode="auto">
          <a:xfrm>
            <a:off x="5037148" y="5135379"/>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Ledger</a:t>
            </a:r>
          </a:p>
        </p:txBody>
      </p:sp>
      <p:pic>
        <p:nvPicPr>
          <p:cNvPr id="97" name="Picture 96"/>
          <p:cNvPicPr>
            <a:picLocks noChangeAspect="1"/>
          </p:cNvPicPr>
          <p:nvPr/>
        </p:nvPicPr>
        <p:blipFill rotWithShape="1">
          <a:blip r:embed="rId7"/>
          <a:srcRect b="17504"/>
          <a:stretch/>
        </p:blipFill>
        <p:spPr>
          <a:xfrm>
            <a:off x="5303495" y="2342076"/>
            <a:ext cx="2124057" cy="746999"/>
          </a:xfrm>
          <a:prstGeom prst="rect">
            <a:avLst/>
          </a:prstGeom>
        </p:spPr>
      </p:pic>
      <p:sp>
        <p:nvSpPr>
          <p:cNvPr id="98" name="Rectangle 97"/>
          <p:cNvSpPr/>
          <p:nvPr/>
        </p:nvSpPr>
        <p:spPr bwMode="auto">
          <a:xfrm>
            <a:off x="5068838" y="2061222"/>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99" name="Rectangle 98"/>
          <p:cNvSpPr/>
          <p:nvPr/>
        </p:nvSpPr>
        <p:spPr bwMode="auto">
          <a:xfrm>
            <a:off x="5031662" y="3643098"/>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Properties</a:t>
            </a:r>
          </a:p>
        </p:txBody>
      </p:sp>
      <p:grpSp>
        <p:nvGrpSpPr>
          <p:cNvPr id="100" name="Group 99"/>
          <p:cNvGrpSpPr/>
          <p:nvPr/>
        </p:nvGrpSpPr>
        <p:grpSpPr>
          <a:xfrm>
            <a:off x="5228316" y="3947967"/>
            <a:ext cx="2200063" cy="590490"/>
            <a:chOff x="816897" y="4529969"/>
            <a:chExt cx="2157120" cy="578964"/>
          </a:xfrm>
        </p:grpSpPr>
        <p:pic>
          <p:nvPicPr>
            <p:cNvPr id="101" name="Picture 100"/>
            <p:cNvPicPr>
              <a:picLocks noChangeAspect="1"/>
            </p:cNvPicPr>
            <p:nvPr/>
          </p:nvPicPr>
          <p:blipFill>
            <a:blip r:embed="rId8"/>
            <a:stretch>
              <a:fillRect/>
            </a:stretch>
          </p:blipFill>
          <p:spPr>
            <a:xfrm>
              <a:off x="816897" y="4529969"/>
              <a:ext cx="999326" cy="578964"/>
            </a:xfrm>
            <a:prstGeom prst="rect">
              <a:avLst/>
            </a:prstGeom>
          </p:spPr>
        </p:pic>
        <p:pic>
          <p:nvPicPr>
            <p:cNvPr id="102" name="Picture 101"/>
            <p:cNvPicPr>
              <a:picLocks noChangeAspect="1"/>
            </p:cNvPicPr>
            <p:nvPr/>
          </p:nvPicPr>
          <p:blipFill>
            <a:blip r:embed="rId9"/>
            <a:stretch>
              <a:fillRect/>
            </a:stretch>
          </p:blipFill>
          <p:spPr>
            <a:xfrm>
              <a:off x="1908174" y="4620723"/>
              <a:ext cx="1065843" cy="397456"/>
            </a:xfrm>
            <a:prstGeom prst="rect">
              <a:avLst/>
            </a:prstGeom>
          </p:spPr>
        </p:pic>
      </p:grpSp>
      <p:grpSp>
        <p:nvGrpSpPr>
          <p:cNvPr id="103" name="Group 102"/>
          <p:cNvGrpSpPr/>
          <p:nvPr/>
        </p:nvGrpSpPr>
        <p:grpSpPr>
          <a:xfrm>
            <a:off x="9108336" y="2653236"/>
            <a:ext cx="2913009" cy="2446027"/>
            <a:chOff x="6319788" y="878338"/>
            <a:chExt cx="5738322" cy="4049262"/>
          </a:xfrm>
        </p:grpSpPr>
        <p:pic>
          <p:nvPicPr>
            <p:cNvPr id="104" name="Picture 103"/>
            <p:cNvPicPr>
              <a:picLocks noChangeAspect="1"/>
            </p:cNvPicPr>
            <p:nvPr/>
          </p:nvPicPr>
          <p:blipFill>
            <a:blip r:embed="rId10"/>
            <a:stretch>
              <a:fillRect/>
            </a:stretch>
          </p:blipFill>
          <p:spPr>
            <a:xfrm>
              <a:off x="6956396" y="996619"/>
              <a:ext cx="4992586" cy="3449119"/>
            </a:xfrm>
            <a:prstGeom prst="rect">
              <a:avLst/>
            </a:prstGeom>
            <a:ln>
              <a:noFill/>
            </a:ln>
          </p:spPr>
        </p:pic>
        <p:sp>
          <p:nvSpPr>
            <p:cNvPr id="105" name="Rectangle 104"/>
            <p:cNvSpPr/>
            <p:nvPr/>
          </p:nvSpPr>
          <p:spPr bwMode="auto">
            <a:xfrm>
              <a:off x="7057636" y="878338"/>
              <a:ext cx="4992586" cy="35674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p:cNvPicPr>
              <a:picLocks noChangeAspect="1"/>
            </p:cNvPicPr>
            <p:nvPr/>
          </p:nvPicPr>
          <p:blipFill>
            <a:blip r:embed="rId10"/>
            <a:stretch>
              <a:fillRect/>
            </a:stretch>
          </p:blipFill>
          <p:spPr>
            <a:xfrm>
              <a:off x="6825652" y="1092639"/>
              <a:ext cx="4992586" cy="3449119"/>
            </a:xfrm>
            <a:prstGeom prst="rect">
              <a:avLst/>
            </a:prstGeom>
            <a:ln>
              <a:noFill/>
            </a:ln>
          </p:spPr>
        </p:pic>
        <p:sp>
          <p:nvSpPr>
            <p:cNvPr id="151" name="Rectangle 150"/>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2" name="Picture 151"/>
            <p:cNvPicPr>
              <a:picLocks noChangeAspect="1"/>
            </p:cNvPicPr>
            <p:nvPr/>
          </p:nvPicPr>
          <p:blipFill>
            <a:blip r:embed="rId10"/>
            <a:stretch>
              <a:fillRect/>
            </a:stretch>
          </p:blipFill>
          <p:spPr>
            <a:xfrm>
              <a:off x="6724412" y="1210920"/>
              <a:ext cx="4992586" cy="3449119"/>
            </a:xfrm>
            <a:prstGeom prst="rect">
              <a:avLst/>
            </a:prstGeom>
            <a:ln>
              <a:noFill/>
            </a:ln>
          </p:spPr>
        </p:pic>
        <p:sp>
          <p:nvSpPr>
            <p:cNvPr id="153" name="Rectangle 152"/>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4" name="Picture 153"/>
            <p:cNvPicPr>
              <a:picLocks noChangeAspect="1"/>
            </p:cNvPicPr>
            <p:nvPr/>
          </p:nvPicPr>
          <p:blipFill>
            <a:blip r:embed="rId10"/>
            <a:stretch>
              <a:fillRect/>
            </a:stretch>
          </p:blipFill>
          <p:spPr>
            <a:xfrm>
              <a:off x="6623172" y="1344700"/>
              <a:ext cx="4992586" cy="3449119"/>
            </a:xfrm>
            <a:prstGeom prst="rect">
              <a:avLst/>
            </a:prstGeom>
            <a:ln>
              <a:noFill/>
            </a:ln>
          </p:spPr>
        </p:pic>
      </p:grpSp>
      <p:sp>
        <p:nvSpPr>
          <p:cNvPr id="155" name="Isosceles Triangle 154"/>
          <p:cNvSpPr/>
          <p:nvPr/>
        </p:nvSpPr>
        <p:spPr bwMode="auto">
          <a:xfrm rot="5400000">
            <a:off x="3257357" y="3768252"/>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6" name="Isosceles Triangle 155"/>
          <p:cNvSpPr/>
          <p:nvPr/>
        </p:nvSpPr>
        <p:spPr bwMode="auto">
          <a:xfrm rot="5400000">
            <a:off x="7583175" y="3779987"/>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723368" y="1540790"/>
            <a:ext cx="2797810" cy="233151"/>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ysClr val="windowText" lastClr="000000"/>
                </a:solidFill>
                <a:ea typeface="Segoe UI" pitchFamily="34" charset="0"/>
                <a:cs typeface="Segoe UI" pitchFamily="34" charset="0"/>
              </a:rPr>
              <a:t>Traditional Contract</a:t>
            </a:r>
          </a:p>
        </p:txBody>
      </p:sp>
      <p:sp>
        <p:nvSpPr>
          <p:cNvPr id="158" name="Rectangle 157"/>
          <p:cNvSpPr/>
          <p:nvPr/>
        </p:nvSpPr>
        <p:spPr bwMode="auto">
          <a:xfrm>
            <a:off x="9192085" y="1540790"/>
            <a:ext cx="2797810" cy="233151"/>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chemeClr val="bg2"/>
                </a:solidFill>
                <a:ea typeface="Segoe UI" pitchFamily="34" charset="0"/>
                <a:cs typeface="Segoe UI" pitchFamily="34" charset="0"/>
              </a:rPr>
              <a:t>Deployed to Nodes</a:t>
            </a:r>
          </a:p>
        </p:txBody>
      </p:sp>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 2.0 | </a:t>
            </a:r>
            <a:r>
              <a:rPr lang="en-US" sz="4488" kern="800" spc="-102" dirty="0">
                <a:ln w="3175">
                  <a:noFill/>
                </a:ln>
                <a:solidFill>
                  <a:srgbClr val="0070C0"/>
                </a:solidFill>
                <a:latin typeface="Segoe UI Light" panose="020B0502040204020203" pitchFamily="34" charset="0"/>
                <a:cs typeface="Segoe UI Light"/>
              </a:rPr>
              <a:t>Smart Contracts</a:t>
            </a:r>
            <a:endParaRPr lang="en-US" sz="4488" kern="800" dirty="0">
              <a:solidFill>
                <a:srgbClr val="737373"/>
              </a:solidFill>
              <a:latin typeface="Segoe UI Light" panose="020B0502040204020203" pitchFamily="34" charset="0"/>
              <a:cs typeface="Segoe UI Light"/>
            </a:endParaRPr>
          </a:p>
        </p:txBody>
      </p:sp>
    </p:spTree>
    <p:extLst>
      <p:ext uri="{BB962C8B-B14F-4D97-AF65-F5344CB8AC3E}">
        <p14:creationId xmlns:p14="http://schemas.microsoft.com/office/powerpoint/2010/main" val="70149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6" grpId="0" animBg="1"/>
      <p:bldP spid="98" grpId="0" animBg="1"/>
      <p:bldP spid="99" grpId="0" animBg="1"/>
      <p:bldP spid="155" grpId="0" animBg="1"/>
      <p:bldP spid="156" grpId="0" animBg="1"/>
      <p:bldP spid="1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sp>
        <p:nvSpPr>
          <p:cNvPr id="18" name="Oval 17"/>
          <p:cNvSpPr/>
          <p:nvPr/>
        </p:nvSpPr>
        <p:spPr bwMode="auto">
          <a:xfrm>
            <a:off x="10422430" y="2469288"/>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p:cNvCxnSpPr>
            <a:stCxn id="18" idx="4"/>
          </p:cNvCxnSpPr>
          <p:nvPr/>
        </p:nvCxnSpPr>
        <p:spPr>
          <a:xfrm>
            <a:off x="10538988" y="2702405"/>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1" name="Group 40"/>
          <p:cNvGrpSpPr/>
          <p:nvPr/>
        </p:nvGrpSpPr>
        <p:grpSpPr>
          <a:xfrm>
            <a:off x="9954538" y="1091873"/>
            <a:ext cx="1156264" cy="1156264"/>
            <a:chOff x="9759873" y="830555"/>
            <a:chExt cx="1133856" cy="1133856"/>
          </a:xfrm>
        </p:grpSpPr>
        <p:sp>
          <p:nvSpPr>
            <p:cNvPr id="42" name="Oval 41"/>
            <p:cNvSpPr/>
            <p:nvPr/>
          </p:nvSpPr>
          <p:spPr bwMode="auto">
            <a:xfrm>
              <a:off x="9759873" y="830555"/>
              <a:ext cx="1133856" cy="1133856"/>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26"/>
            <p:cNvGrpSpPr>
              <a:grpSpLocks noChangeAspect="1"/>
            </p:cNvGrpSpPr>
            <p:nvPr/>
          </p:nvGrpSpPr>
          <p:grpSpPr bwMode="auto">
            <a:xfrm>
              <a:off x="10223614" y="1153008"/>
              <a:ext cx="206375" cy="488950"/>
              <a:chOff x="3852" y="2049"/>
              <a:chExt cx="130" cy="308"/>
            </a:xfrm>
          </p:grpSpPr>
          <p:sp>
            <p:nvSpPr>
              <p:cNvPr id="44" name="Freeform 27"/>
              <p:cNvSpPr>
                <a:spLocks noEditPoints="1"/>
              </p:cNvSpPr>
              <p:nvPr/>
            </p:nvSpPr>
            <p:spPr bwMode="auto">
              <a:xfrm>
                <a:off x="3852" y="2049"/>
                <a:ext cx="130" cy="308"/>
              </a:xfrm>
              <a:custGeom>
                <a:avLst/>
                <a:gdLst>
                  <a:gd name="T0" fmla="*/ 12 w 52"/>
                  <a:gd name="T1" fmla="*/ 128 h 128"/>
                  <a:gd name="T2" fmla="*/ 24 w 52"/>
                  <a:gd name="T3" fmla="*/ 128 h 128"/>
                  <a:gd name="T4" fmla="*/ 32 w 52"/>
                  <a:gd name="T5" fmla="*/ 128 h 128"/>
                  <a:gd name="T6" fmla="*/ 40 w 52"/>
                  <a:gd name="T7" fmla="*/ 120 h 128"/>
                  <a:gd name="T8" fmla="*/ 40 w 52"/>
                  <a:gd name="T9" fmla="*/ 55 h 128"/>
                  <a:gd name="T10" fmla="*/ 52 w 52"/>
                  <a:gd name="T11" fmla="*/ 40 h 128"/>
                  <a:gd name="T12" fmla="*/ 52 w 52"/>
                  <a:gd name="T13" fmla="*/ 16 h 128"/>
                  <a:gd name="T14" fmla="*/ 36 w 52"/>
                  <a:gd name="T15" fmla="*/ 0 h 128"/>
                  <a:gd name="T16" fmla="*/ 16 w 52"/>
                  <a:gd name="T17" fmla="*/ 0 h 128"/>
                  <a:gd name="T18" fmla="*/ 0 w 52"/>
                  <a:gd name="T19" fmla="*/ 16 h 128"/>
                  <a:gd name="T20" fmla="*/ 0 w 52"/>
                  <a:gd name="T21" fmla="*/ 40 h 128"/>
                  <a:gd name="T22" fmla="*/ 12 w 52"/>
                  <a:gd name="T23" fmla="*/ 55 h 128"/>
                  <a:gd name="T24" fmla="*/ 12 w 52"/>
                  <a:gd name="T25" fmla="*/ 88 h 128"/>
                  <a:gd name="T26" fmla="*/ 16 w 52"/>
                  <a:gd name="T27" fmla="*/ 92 h 128"/>
                  <a:gd name="T28" fmla="*/ 12 w 52"/>
                  <a:gd name="T29" fmla="*/ 96 h 128"/>
                  <a:gd name="T30" fmla="*/ 12 w 52"/>
                  <a:gd name="T31" fmla="*/ 108 h 128"/>
                  <a:gd name="T32" fmla="*/ 16 w 52"/>
                  <a:gd name="T33" fmla="*/ 112 h 128"/>
                  <a:gd name="T34" fmla="*/ 12 w 52"/>
                  <a:gd name="T35" fmla="*/ 116 h 128"/>
                  <a:gd name="T36" fmla="*/ 12 w 52"/>
                  <a:gd name="T37" fmla="*/ 128 h 128"/>
                  <a:gd name="T38" fmla="*/ 32 w 52"/>
                  <a:gd name="T39" fmla="*/ 120 h 128"/>
                  <a:gd name="T40" fmla="*/ 24 w 52"/>
                  <a:gd name="T41" fmla="*/ 120 h 128"/>
                  <a:gd name="T42" fmla="*/ 20 w 52"/>
                  <a:gd name="T43" fmla="*/ 120 h 128"/>
                  <a:gd name="T44" fmla="*/ 20 w 52"/>
                  <a:gd name="T45" fmla="*/ 119 h 128"/>
                  <a:gd name="T46" fmla="*/ 22 w 52"/>
                  <a:gd name="T47" fmla="*/ 118 h 128"/>
                  <a:gd name="T48" fmla="*/ 27 w 52"/>
                  <a:gd name="T49" fmla="*/ 112 h 128"/>
                  <a:gd name="T50" fmla="*/ 22 w 52"/>
                  <a:gd name="T51" fmla="*/ 106 h 128"/>
                  <a:gd name="T52" fmla="*/ 20 w 52"/>
                  <a:gd name="T53" fmla="*/ 105 h 128"/>
                  <a:gd name="T54" fmla="*/ 20 w 52"/>
                  <a:gd name="T55" fmla="*/ 99 h 128"/>
                  <a:gd name="T56" fmla="*/ 22 w 52"/>
                  <a:gd name="T57" fmla="*/ 98 h 128"/>
                  <a:gd name="T58" fmla="*/ 27 w 52"/>
                  <a:gd name="T59" fmla="*/ 92 h 128"/>
                  <a:gd name="T60" fmla="*/ 22 w 52"/>
                  <a:gd name="T61" fmla="*/ 86 h 128"/>
                  <a:gd name="T62" fmla="*/ 20 w 52"/>
                  <a:gd name="T63" fmla="*/ 85 h 128"/>
                  <a:gd name="T64" fmla="*/ 20 w 52"/>
                  <a:gd name="T65" fmla="*/ 56 h 128"/>
                  <a:gd name="T66" fmla="*/ 32 w 52"/>
                  <a:gd name="T67" fmla="*/ 56 h 128"/>
                  <a:gd name="T68" fmla="*/ 32 w 52"/>
                  <a:gd name="T69" fmla="*/ 120 h 128"/>
                  <a:gd name="T70" fmla="*/ 8 w 52"/>
                  <a:gd name="T71" fmla="*/ 40 h 128"/>
                  <a:gd name="T72" fmla="*/ 8 w 52"/>
                  <a:gd name="T73" fmla="*/ 16 h 128"/>
                  <a:gd name="T74" fmla="*/ 16 w 52"/>
                  <a:gd name="T75" fmla="*/ 8 h 128"/>
                  <a:gd name="T76" fmla="*/ 36 w 52"/>
                  <a:gd name="T77" fmla="*/ 8 h 128"/>
                  <a:gd name="T78" fmla="*/ 44 w 52"/>
                  <a:gd name="T79" fmla="*/ 16 h 128"/>
                  <a:gd name="T80" fmla="*/ 44 w 52"/>
                  <a:gd name="T81" fmla="*/ 40 h 128"/>
                  <a:gd name="T82" fmla="*/ 36 w 52"/>
                  <a:gd name="T83" fmla="*/ 48 h 128"/>
                  <a:gd name="T84" fmla="*/ 16 w 52"/>
                  <a:gd name="T85" fmla="*/ 48 h 128"/>
                  <a:gd name="T86" fmla="*/ 8 w 52"/>
                  <a:gd name="T8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128">
                    <a:moveTo>
                      <a:pt x="12" y="128"/>
                    </a:moveTo>
                    <a:cubicBezTo>
                      <a:pt x="24" y="128"/>
                      <a:pt x="24" y="128"/>
                      <a:pt x="24" y="128"/>
                    </a:cubicBezTo>
                    <a:cubicBezTo>
                      <a:pt x="32" y="128"/>
                      <a:pt x="32" y="128"/>
                      <a:pt x="32" y="128"/>
                    </a:cubicBezTo>
                    <a:cubicBezTo>
                      <a:pt x="36" y="128"/>
                      <a:pt x="40" y="124"/>
                      <a:pt x="40" y="120"/>
                    </a:cubicBezTo>
                    <a:cubicBezTo>
                      <a:pt x="40" y="55"/>
                      <a:pt x="40" y="55"/>
                      <a:pt x="40" y="55"/>
                    </a:cubicBezTo>
                    <a:cubicBezTo>
                      <a:pt x="47" y="54"/>
                      <a:pt x="52" y="47"/>
                      <a:pt x="52" y="40"/>
                    </a:cubicBezTo>
                    <a:cubicBezTo>
                      <a:pt x="52" y="16"/>
                      <a:pt x="52" y="16"/>
                      <a:pt x="52" y="16"/>
                    </a:cubicBezTo>
                    <a:cubicBezTo>
                      <a:pt x="52" y="7"/>
                      <a:pt x="45" y="0"/>
                      <a:pt x="36" y="0"/>
                    </a:cubicBezTo>
                    <a:cubicBezTo>
                      <a:pt x="16" y="0"/>
                      <a:pt x="16" y="0"/>
                      <a:pt x="16" y="0"/>
                    </a:cubicBezTo>
                    <a:cubicBezTo>
                      <a:pt x="7" y="0"/>
                      <a:pt x="0" y="7"/>
                      <a:pt x="0" y="16"/>
                    </a:cubicBezTo>
                    <a:cubicBezTo>
                      <a:pt x="0" y="40"/>
                      <a:pt x="0" y="40"/>
                      <a:pt x="0" y="40"/>
                    </a:cubicBezTo>
                    <a:cubicBezTo>
                      <a:pt x="0" y="47"/>
                      <a:pt x="5" y="54"/>
                      <a:pt x="12" y="55"/>
                    </a:cubicBezTo>
                    <a:cubicBezTo>
                      <a:pt x="12" y="88"/>
                      <a:pt x="12" y="88"/>
                      <a:pt x="12" y="88"/>
                    </a:cubicBezTo>
                    <a:cubicBezTo>
                      <a:pt x="16" y="92"/>
                      <a:pt x="16" y="92"/>
                      <a:pt x="16" y="92"/>
                    </a:cubicBezTo>
                    <a:cubicBezTo>
                      <a:pt x="12" y="96"/>
                      <a:pt x="12" y="96"/>
                      <a:pt x="12" y="96"/>
                    </a:cubicBezTo>
                    <a:cubicBezTo>
                      <a:pt x="12" y="108"/>
                      <a:pt x="12" y="108"/>
                      <a:pt x="12" y="108"/>
                    </a:cubicBezTo>
                    <a:cubicBezTo>
                      <a:pt x="16" y="112"/>
                      <a:pt x="16" y="112"/>
                      <a:pt x="16" y="112"/>
                    </a:cubicBezTo>
                    <a:cubicBezTo>
                      <a:pt x="12" y="116"/>
                      <a:pt x="12" y="116"/>
                      <a:pt x="12" y="116"/>
                    </a:cubicBezTo>
                    <a:lnTo>
                      <a:pt x="12" y="128"/>
                    </a:lnTo>
                    <a:close/>
                    <a:moveTo>
                      <a:pt x="32" y="120"/>
                    </a:moveTo>
                    <a:cubicBezTo>
                      <a:pt x="24" y="120"/>
                      <a:pt x="24" y="120"/>
                      <a:pt x="24" y="120"/>
                    </a:cubicBezTo>
                    <a:cubicBezTo>
                      <a:pt x="20" y="120"/>
                      <a:pt x="20" y="120"/>
                      <a:pt x="20" y="120"/>
                    </a:cubicBezTo>
                    <a:cubicBezTo>
                      <a:pt x="20" y="119"/>
                      <a:pt x="20" y="119"/>
                      <a:pt x="20" y="119"/>
                    </a:cubicBezTo>
                    <a:cubicBezTo>
                      <a:pt x="22" y="118"/>
                      <a:pt x="22" y="118"/>
                      <a:pt x="22" y="118"/>
                    </a:cubicBezTo>
                    <a:cubicBezTo>
                      <a:pt x="27" y="112"/>
                      <a:pt x="27" y="112"/>
                      <a:pt x="27" y="112"/>
                    </a:cubicBezTo>
                    <a:cubicBezTo>
                      <a:pt x="22" y="106"/>
                      <a:pt x="22" y="106"/>
                      <a:pt x="22" y="106"/>
                    </a:cubicBezTo>
                    <a:cubicBezTo>
                      <a:pt x="20" y="105"/>
                      <a:pt x="20" y="105"/>
                      <a:pt x="20" y="105"/>
                    </a:cubicBezTo>
                    <a:cubicBezTo>
                      <a:pt x="20" y="99"/>
                      <a:pt x="20" y="99"/>
                      <a:pt x="20" y="99"/>
                    </a:cubicBezTo>
                    <a:cubicBezTo>
                      <a:pt x="22" y="98"/>
                      <a:pt x="22" y="98"/>
                      <a:pt x="22" y="98"/>
                    </a:cubicBezTo>
                    <a:cubicBezTo>
                      <a:pt x="27" y="92"/>
                      <a:pt x="27" y="92"/>
                      <a:pt x="27" y="92"/>
                    </a:cubicBezTo>
                    <a:cubicBezTo>
                      <a:pt x="22" y="86"/>
                      <a:pt x="22" y="86"/>
                      <a:pt x="22" y="86"/>
                    </a:cubicBezTo>
                    <a:cubicBezTo>
                      <a:pt x="20" y="85"/>
                      <a:pt x="20" y="85"/>
                      <a:pt x="20" y="85"/>
                    </a:cubicBezTo>
                    <a:cubicBezTo>
                      <a:pt x="20" y="56"/>
                      <a:pt x="20" y="56"/>
                      <a:pt x="20" y="56"/>
                    </a:cubicBezTo>
                    <a:cubicBezTo>
                      <a:pt x="32" y="56"/>
                      <a:pt x="32" y="56"/>
                      <a:pt x="32" y="56"/>
                    </a:cubicBezTo>
                    <a:lnTo>
                      <a:pt x="32" y="120"/>
                    </a:lnTo>
                    <a:close/>
                    <a:moveTo>
                      <a:pt x="8" y="40"/>
                    </a:moveTo>
                    <a:cubicBezTo>
                      <a:pt x="8" y="16"/>
                      <a:pt x="8" y="16"/>
                      <a:pt x="8" y="16"/>
                    </a:cubicBezTo>
                    <a:cubicBezTo>
                      <a:pt x="8" y="12"/>
                      <a:pt x="12" y="8"/>
                      <a:pt x="16" y="8"/>
                    </a:cubicBezTo>
                    <a:cubicBezTo>
                      <a:pt x="36" y="8"/>
                      <a:pt x="36" y="8"/>
                      <a:pt x="36" y="8"/>
                    </a:cubicBezTo>
                    <a:cubicBezTo>
                      <a:pt x="40" y="8"/>
                      <a:pt x="44" y="12"/>
                      <a:pt x="44" y="16"/>
                    </a:cubicBezTo>
                    <a:cubicBezTo>
                      <a:pt x="44" y="40"/>
                      <a:pt x="44" y="40"/>
                      <a:pt x="44" y="40"/>
                    </a:cubicBezTo>
                    <a:cubicBezTo>
                      <a:pt x="44" y="44"/>
                      <a:pt x="40" y="48"/>
                      <a:pt x="36" y="48"/>
                    </a:cubicBezTo>
                    <a:cubicBezTo>
                      <a:pt x="16" y="48"/>
                      <a:pt x="16" y="48"/>
                      <a:pt x="16" y="48"/>
                    </a:cubicBezTo>
                    <a:cubicBezTo>
                      <a:pt x="12" y="48"/>
                      <a:pt x="8" y="44"/>
                      <a:pt x="8" y="40"/>
                    </a:cubicBezTo>
                    <a:close/>
                  </a:path>
                </a:pathLst>
              </a:custGeom>
              <a:solidFill>
                <a:srgbClr val="0072C6"/>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5" name="Oval 28"/>
              <p:cNvSpPr>
                <a:spLocks noChangeArrowheads="1"/>
              </p:cNvSpPr>
              <p:nvPr/>
            </p:nvSpPr>
            <p:spPr bwMode="auto">
              <a:xfrm>
                <a:off x="3902" y="2087"/>
                <a:ext cx="30" cy="29"/>
              </a:xfrm>
              <a:prstGeom prst="ellipse">
                <a:avLst/>
              </a:prstGeom>
              <a:solidFill>
                <a:schemeClr val="tx1"/>
              </a:solid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46" name="Rectangle 45"/>
          <p:cNvSpPr/>
          <p:nvPr/>
        </p:nvSpPr>
        <p:spPr>
          <a:xfrm>
            <a:off x="4266862" y="6156752"/>
            <a:ext cx="8168730" cy="290034"/>
          </a:xfrm>
          <a:prstGeom prst="rect">
            <a:avLst/>
          </a:prstGeom>
        </p:spPr>
        <p:txBody>
          <a:bodyPr wrap="square">
            <a:spAutoFit/>
          </a:bodyPr>
          <a:lstStyle/>
          <a:p>
            <a:pPr algn="just" defTabSz="951156"/>
            <a:endParaRPr lang="en-US" sz="1248" i="1" kern="0" dirty="0">
              <a:solidFill>
                <a:sysClr val="windowText" lastClr="000000"/>
              </a:solidFill>
            </a:endParaRPr>
          </a:p>
        </p:txBody>
      </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pic>
        <p:nvPicPr>
          <p:cNvPr id="55" name="Picture 10" descr="http://slant.investorplace.com/files/2013/07/MSFT_logo_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4823" y="4623563"/>
            <a:ext cx="2936569" cy="10801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864599" y="3296527"/>
            <a:ext cx="3284039" cy="1366788"/>
          </a:xfrm>
          <a:prstGeom prst="rect">
            <a:avLst/>
          </a:prstGeom>
        </p:spPr>
        <p:txBody>
          <a:bodyPr wrap="square">
            <a:spAutoFit/>
          </a:bodyPr>
          <a:lstStyle/>
          <a:p>
            <a:pPr algn="ctr" defTabSz="951156">
              <a:lnSpc>
                <a:spcPct val="90000"/>
              </a:lnSpc>
              <a:spcAft>
                <a:spcPts val="612"/>
              </a:spcAft>
            </a:pPr>
            <a:r>
              <a:rPr lang="en-US" sz="1836" b="1" kern="0" dirty="0">
                <a:gradFill>
                  <a:gsLst>
                    <a:gs pos="2917">
                      <a:srgbClr val="505050"/>
                    </a:gs>
                    <a:gs pos="30000">
                      <a:srgbClr val="505050"/>
                    </a:gs>
                  </a:gsLst>
                  <a:lin ang="5400000" scaled="0"/>
                </a:gradFill>
              </a:rPr>
              <a:t>Blockchain 3.0</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Cloud Servicing</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Multilayer Middleware</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Cryptlets</a:t>
            </a:r>
            <a:endParaRPr lang="en-US" sz="1836" dirty="0"/>
          </a:p>
        </p:txBody>
      </p:sp>
      <p:sp>
        <p:nvSpPr>
          <p:cNvPr id="4" name="Rectangle 3"/>
          <p:cNvSpPr/>
          <p:nvPr/>
        </p:nvSpPr>
        <p:spPr>
          <a:xfrm>
            <a:off x="9215322" y="3058184"/>
            <a:ext cx="2710129" cy="162553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3.0 – Microsoft evolving the ledger to address the big problem</a:t>
            </a:r>
          </a:p>
        </p:txBody>
      </p:sp>
    </p:spTree>
    <p:extLst>
      <p:ext uri="{BB962C8B-B14F-4D97-AF65-F5344CB8AC3E}">
        <p14:creationId xmlns:p14="http://schemas.microsoft.com/office/powerpoint/2010/main" val="191230536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080" dirty="0"/>
              <a:t>Blockchain 3.0 | </a:t>
            </a:r>
            <a:r>
              <a:rPr lang="en-US" sz="4182" dirty="0"/>
              <a:t>State-of-the-art </a:t>
            </a:r>
            <a:r>
              <a:rPr lang="en-US" sz="4488" kern="800" spc="-102" dirty="0">
                <a:ln w="3175">
                  <a:noFill/>
                </a:ln>
                <a:solidFill>
                  <a:srgbClr val="0070C0"/>
                </a:solidFill>
                <a:latin typeface="Segoe UI Light" panose="020B0502040204020203" pitchFamily="34" charset="0"/>
                <a:cs typeface="Segoe UI Light"/>
              </a:rPr>
              <a:t>cryptlets</a:t>
            </a:r>
            <a:r>
              <a:rPr lang="en-US" sz="4182" dirty="0"/>
              <a:t> innovation</a:t>
            </a:r>
          </a:p>
        </p:txBody>
      </p:sp>
      <p:pic>
        <p:nvPicPr>
          <p:cNvPr id="5" name="Picture 4">
            <a:extLst>
              <a:ext uri="{FF2B5EF4-FFF2-40B4-BE49-F238E27FC236}">
                <a16:creationId xmlns:a16="http://schemas.microsoft.com/office/drawing/2014/main" id="{A07DB69E-9802-4ED3-8FD7-9BF48984D71C}"/>
              </a:ext>
            </a:extLst>
          </p:cNvPr>
          <p:cNvPicPr>
            <a:picLocks noChangeAspect="1"/>
          </p:cNvPicPr>
          <p:nvPr/>
        </p:nvPicPr>
        <p:blipFill>
          <a:blip r:embed="rId3"/>
          <a:stretch>
            <a:fillRect/>
          </a:stretch>
        </p:blipFill>
        <p:spPr>
          <a:xfrm>
            <a:off x="1265237" y="1820862"/>
            <a:ext cx="9415348" cy="4648200"/>
          </a:xfrm>
          <a:prstGeom prst="rect">
            <a:avLst/>
          </a:prstGeom>
        </p:spPr>
      </p:pic>
    </p:spTree>
    <p:extLst>
      <p:ext uri="{BB962C8B-B14F-4D97-AF65-F5344CB8AC3E}">
        <p14:creationId xmlns:p14="http://schemas.microsoft.com/office/powerpoint/2010/main" val="42024964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Blockchain shows tremendous potential across industries</a:t>
            </a:r>
          </a:p>
        </p:txBody>
      </p:sp>
      <p:grpSp>
        <p:nvGrpSpPr>
          <p:cNvPr id="5" name="Group 4"/>
          <p:cNvGrpSpPr/>
          <p:nvPr/>
        </p:nvGrpSpPr>
        <p:grpSpPr>
          <a:xfrm>
            <a:off x="1923075" y="1995755"/>
            <a:ext cx="8590326" cy="3829627"/>
            <a:chOff x="1636927" y="1956800"/>
            <a:chExt cx="8422653" cy="3754877"/>
          </a:xfrm>
        </p:grpSpPr>
        <p:sp>
          <p:nvSpPr>
            <p:cNvPr id="207" name="Rectangle 206">
              <a:extLst>
                <a:ext uri="{FF2B5EF4-FFF2-40B4-BE49-F238E27FC236}">
                  <a16:creationId xmlns:a16="http://schemas.microsoft.com/office/drawing/2014/main" id="{DC2BC5B5-0188-420D-BE7F-DE36EDA8000F}"/>
                </a:ext>
              </a:extLst>
            </p:cNvPr>
            <p:cNvSpPr/>
            <p:nvPr/>
          </p:nvSpPr>
          <p:spPr bwMode="auto">
            <a:xfrm>
              <a:off x="1636927"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Manufacturing</a:t>
              </a:r>
            </a:p>
          </p:txBody>
        </p:sp>
        <p:sp>
          <p:nvSpPr>
            <p:cNvPr id="274" name="Rectangle 273">
              <a:extLst>
                <a:ext uri="{FF2B5EF4-FFF2-40B4-BE49-F238E27FC236}">
                  <a16:creationId xmlns:a16="http://schemas.microsoft.com/office/drawing/2014/main" id="{3A50CB90-078E-4093-A9F0-6DC33B6FA430}"/>
                </a:ext>
              </a:extLst>
            </p:cNvPr>
            <p:cNvSpPr/>
            <p:nvPr/>
          </p:nvSpPr>
          <p:spPr bwMode="auto">
            <a:xfrm>
              <a:off x="1697963"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Asset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Real time auction for supplier contracts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Supply chain transparency</a:t>
              </a:r>
            </a:p>
          </p:txBody>
        </p:sp>
        <p:sp>
          <p:nvSpPr>
            <p:cNvPr id="206" name="Hexagon 205">
              <a:extLst>
                <a:ext uri="{FF2B5EF4-FFF2-40B4-BE49-F238E27FC236}">
                  <a16:creationId xmlns:a16="http://schemas.microsoft.com/office/drawing/2014/main" id="{45D82D7B-03B8-4EFD-8E75-6D3CAEC99DE5}"/>
                </a:ext>
              </a:extLst>
            </p:cNvPr>
            <p:cNvSpPr/>
            <p:nvPr/>
          </p:nvSpPr>
          <p:spPr bwMode="auto">
            <a:xfrm rot="16200000">
              <a:off x="1897599"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Freeform 64">
              <a:extLst>
                <a:ext uri="{FF2B5EF4-FFF2-40B4-BE49-F238E27FC236}">
                  <a16:creationId xmlns:a16="http://schemas.microsoft.com/office/drawing/2014/main" id="{B794344D-502C-4935-B217-9022B8E2D715}"/>
                </a:ext>
              </a:extLst>
            </p:cNvPr>
            <p:cNvSpPr>
              <a:spLocks/>
            </p:cNvSpPr>
            <p:nvPr/>
          </p:nvSpPr>
          <p:spPr bwMode="auto">
            <a:xfrm>
              <a:off x="2125471" y="2885355"/>
              <a:ext cx="365708" cy="365708"/>
            </a:xfrm>
            <a:custGeom>
              <a:avLst/>
              <a:gdLst>
                <a:gd name="connsiteX0" fmla="*/ 2300026 w 4633912"/>
                <a:gd name="connsiteY0" fmla="*/ 1314450 h 4625975"/>
                <a:gd name="connsiteX1" fmla="*/ 1265237 w 4633912"/>
                <a:gd name="connsiteY1" fmla="*/ 2346325 h 4625975"/>
                <a:gd name="connsiteX2" fmla="*/ 2300026 w 4633912"/>
                <a:gd name="connsiteY2" fmla="*/ 3378200 h 4625975"/>
                <a:gd name="connsiteX3" fmla="*/ 3330574 w 4633912"/>
                <a:gd name="connsiteY3" fmla="*/ 2350572 h 4625975"/>
                <a:gd name="connsiteX4" fmla="*/ 2300026 w 4633912"/>
                <a:gd name="connsiteY4" fmla="*/ 1314450 h 4625975"/>
                <a:gd name="connsiteX5" fmla="*/ 2300027 w 4633912"/>
                <a:gd name="connsiteY5" fmla="*/ 1144588 h 4625975"/>
                <a:gd name="connsiteX6" fmla="*/ 3500437 w 4633912"/>
                <a:gd name="connsiteY6" fmla="*/ 2350572 h 4625975"/>
                <a:gd name="connsiteX7" fmla="*/ 2300027 w 4633912"/>
                <a:gd name="connsiteY7" fmla="*/ 3548063 h 4625975"/>
                <a:gd name="connsiteX8" fmla="*/ 1095375 w 4633912"/>
                <a:gd name="connsiteY8" fmla="*/ 2346326 h 4625975"/>
                <a:gd name="connsiteX9" fmla="*/ 2300027 w 4633912"/>
                <a:gd name="connsiteY9" fmla="*/ 1144588 h 4625975"/>
                <a:gd name="connsiteX10" fmla="*/ 2321199 w 4633912"/>
                <a:gd name="connsiteY10" fmla="*/ 168275 h 4625975"/>
                <a:gd name="connsiteX11" fmla="*/ 2019927 w 4633912"/>
                <a:gd name="connsiteY11" fmla="*/ 189502 h 4625975"/>
                <a:gd name="connsiteX12" fmla="*/ 2019927 w 4633912"/>
                <a:gd name="connsiteY12" fmla="*/ 588568 h 4625975"/>
                <a:gd name="connsiteX13" fmla="*/ 1960521 w 4633912"/>
                <a:gd name="connsiteY13" fmla="*/ 669230 h 4625975"/>
                <a:gd name="connsiteX14" fmla="*/ 1837466 w 4633912"/>
                <a:gd name="connsiteY14" fmla="*/ 703194 h 4625975"/>
                <a:gd name="connsiteX15" fmla="*/ 1506492 w 4633912"/>
                <a:gd name="connsiteY15" fmla="*/ 834800 h 4625975"/>
                <a:gd name="connsiteX16" fmla="*/ 1400410 w 4633912"/>
                <a:gd name="connsiteY16" fmla="*/ 894236 h 4625975"/>
                <a:gd name="connsiteX17" fmla="*/ 1298571 w 4633912"/>
                <a:gd name="connsiteY17" fmla="*/ 881500 h 4625975"/>
                <a:gd name="connsiteX18" fmla="*/ 1022759 w 4633912"/>
                <a:gd name="connsiteY18" fmla="*/ 601304 h 4625975"/>
                <a:gd name="connsiteX19" fmla="*/ 602675 w 4633912"/>
                <a:gd name="connsiteY19" fmla="*/ 1021597 h 4625975"/>
                <a:gd name="connsiteX20" fmla="*/ 882731 w 4633912"/>
                <a:gd name="connsiteY20" fmla="*/ 1297547 h 4625975"/>
                <a:gd name="connsiteX21" fmla="*/ 895461 w 4633912"/>
                <a:gd name="connsiteY21" fmla="*/ 1399437 h 4625975"/>
                <a:gd name="connsiteX22" fmla="*/ 836055 w 4633912"/>
                <a:gd name="connsiteY22" fmla="*/ 1509817 h 4625975"/>
                <a:gd name="connsiteX23" fmla="*/ 700271 w 4633912"/>
                <a:gd name="connsiteY23" fmla="*/ 1836711 h 4625975"/>
                <a:gd name="connsiteX24" fmla="*/ 670568 w 4633912"/>
                <a:gd name="connsiteY24" fmla="*/ 1959827 h 4625975"/>
                <a:gd name="connsiteX25" fmla="*/ 585702 w 4633912"/>
                <a:gd name="connsiteY25" fmla="*/ 2019263 h 4625975"/>
                <a:gd name="connsiteX26" fmla="*/ 191078 w 4633912"/>
                <a:gd name="connsiteY26" fmla="*/ 2019263 h 4625975"/>
                <a:gd name="connsiteX27" fmla="*/ 169862 w 4633912"/>
                <a:gd name="connsiteY27" fmla="*/ 2316440 h 4625975"/>
                <a:gd name="connsiteX28" fmla="*/ 195322 w 4633912"/>
                <a:gd name="connsiteY28" fmla="*/ 2605126 h 4625975"/>
                <a:gd name="connsiteX29" fmla="*/ 594189 w 4633912"/>
                <a:gd name="connsiteY29" fmla="*/ 2605126 h 4625975"/>
                <a:gd name="connsiteX30" fmla="*/ 679054 w 4633912"/>
                <a:gd name="connsiteY30" fmla="*/ 2668806 h 4625975"/>
                <a:gd name="connsiteX31" fmla="*/ 713000 w 4633912"/>
                <a:gd name="connsiteY31" fmla="*/ 2791923 h 4625975"/>
                <a:gd name="connsiteX32" fmla="*/ 844542 w 4633912"/>
                <a:gd name="connsiteY32" fmla="*/ 3118817 h 4625975"/>
                <a:gd name="connsiteX33" fmla="*/ 903947 w 4633912"/>
                <a:gd name="connsiteY33" fmla="*/ 3229197 h 4625975"/>
                <a:gd name="connsiteX34" fmla="*/ 891218 w 4633912"/>
                <a:gd name="connsiteY34" fmla="*/ 3326841 h 4625975"/>
                <a:gd name="connsiteX35" fmla="*/ 611162 w 4633912"/>
                <a:gd name="connsiteY35" fmla="*/ 3607036 h 4625975"/>
                <a:gd name="connsiteX36" fmla="*/ 1031246 w 4633912"/>
                <a:gd name="connsiteY36" fmla="*/ 4027329 h 4625975"/>
                <a:gd name="connsiteX37" fmla="*/ 1307058 w 4633912"/>
                <a:gd name="connsiteY37" fmla="*/ 3747134 h 4625975"/>
                <a:gd name="connsiteX38" fmla="*/ 1408896 w 4633912"/>
                <a:gd name="connsiteY38" fmla="*/ 3730152 h 4625975"/>
                <a:gd name="connsiteX39" fmla="*/ 1514978 w 4633912"/>
                <a:gd name="connsiteY39" fmla="*/ 3789588 h 4625975"/>
                <a:gd name="connsiteX40" fmla="*/ 1845953 w 4633912"/>
                <a:gd name="connsiteY40" fmla="*/ 3925440 h 4625975"/>
                <a:gd name="connsiteX41" fmla="*/ 1964764 w 4633912"/>
                <a:gd name="connsiteY41" fmla="*/ 3959403 h 4625975"/>
                <a:gd name="connsiteX42" fmla="*/ 2028413 w 4633912"/>
                <a:gd name="connsiteY42" fmla="*/ 4040065 h 4625975"/>
                <a:gd name="connsiteX43" fmla="*/ 2028413 w 4633912"/>
                <a:gd name="connsiteY43" fmla="*/ 4434886 h 4625975"/>
                <a:gd name="connsiteX44" fmla="*/ 2325442 w 4633912"/>
                <a:gd name="connsiteY44" fmla="*/ 4456113 h 4625975"/>
                <a:gd name="connsiteX45" fmla="*/ 2618228 w 4633912"/>
                <a:gd name="connsiteY45" fmla="*/ 4434886 h 4625975"/>
                <a:gd name="connsiteX46" fmla="*/ 2618228 w 4633912"/>
                <a:gd name="connsiteY46" fmla="*/ 4040065 h 4625975"/>
                <a:gd name="connsiteX47" fmla="*/ 2681877 w 4633912"/>
                <a:gd name="connsiteY47" fmla="*/ 3959403 h 4625975"/>
                <a:gd name="connsiteX48" fmla="*/ 2800688 w 4633912"/>
                <a:gd name="connsiteY48" fmla="*/ 3925440 h 4625975"/>
                <a:gd name="connsiteX49" fmla="*/ 3131663 w 4633912"/>
                <a:gd name="connsiteY49" fmla="*/ 3789588 h 4625975"/>
                <a:gd name="connsiteX50" fmla="*/ 3241988 w 4633912"/>
                <a:gd name="connsiteY50" fmla="*/ 3730152 h 4625975"/>
                <a:gd name="connsiteX51" fmla="*/ 3339583 w 4633912"/>
                <a:gd name="connsiteY51" fmla="*/ 3747134 h 4625975"/>
                <a:gd name="connsiteX52" fmla="*/ 3619639 w 4633912"/>
                <a:gd name="connsiteY52" fmla="*/ 4027329 h 4625975"/>
                <a:gd name="connsiteX53" fmla="*/ 4035479 w 4633912"/>
                <a:gd name="connsiteY53" fmla="*/ 3607036 h 4625975"/>
                <a:gd name="connsiteX54" fmla="*/ 3759667 w 4633912"/>
                <a:gd name="connsiteY54" fmla="*/ 3326841 h 4625975"/>
                <a:gd name="connsiteX55" fmla="*/ 3742694 w 4633912"/>
                <a:gd name="connsiteY55" fmla="*/ 3229197 h 4625975"/>
                <a:gd name="connsiteX56" fmla="*/ 3802099 w 4633912"/>
                <a:gd name="connsiteY56" fmla="*/ 3118817 h 4625975"/>
                <a:gd name="connsiteX57" fmla="*/ 3937884 w 4633912"/>
                <a:gd name="connsiteY57" fmla="*/ 2787677 h 4625975"/>
                <a:gd name="connsiteX58" fmla="*/ 3971830 w 4633912"/>
                <a:gd name="connsiteY58" fmla="*/ 2668806 h 4625975"/>
                <a:gd name="connsiteX59" fmla="*/ 4052452 w 4633912"/>
                <a:gd name="connsiteY59" fmla="*/ 2605126 h 4625975"/>
                <a:gd name="connsiteX60" fmla="*/ 4442833 w 4633912"/>
                <a:gd name="connsiteY60" fmla="*/ 2605126 h 4625975"/>
                <a:gd name="connsiteX61" fmla="*/ 4464049 w 4633912"/>
                <a:gd name="connsiteY61" fmla="*/ 2312194 h 4625975"/>
                <a:gd name="connsiteX62" fmla="*/ 4442833 w 4633912"/>
                <a:gd name="connsiteY62" fmla="*/ 2015017 h 4625975"/>
                <a:gd name="connsiteX63" fmla="*/ 4048209 w 4633912"/>
                <a:gd name="connsiteY63" fmla="*/ 2015017 h 4625975"/>
                <a:gd name="connsiteX64" fmla="*/ 3967587 w 4633912"/>
                <a:gd name="connsiteY64" fmla="*/ 1955582 h 4625975"/>
                <a:gd name="connsiteX65" fmla="*/ 3933641 w 4633912"/>
                <a:gd name="connsiteY65" fmla="*/ 1832466 h 4625975"/>
                <a:gd name="connsiteX66" fmla="*/ 3797856 w 4633912"/>
                <a:gd name="connsiteY66" fmla="*/ 1505571 h 4625975"/>
                <a:gd name="connsiteX67" fmla="*/ 3738450 w 4633912"/>
                <a:gd name="connsiteY67" fmla="*/ 1395191 h 4625975"/>
                <a:gd name="connsiteX68" fmla="*/ 3755423 w 4633912"/>
                <a:gd name="connsiteY68" fmla="*/ 1293302 h 4625975"/>
                <a:gd name="connsiteX69" fmla="*/ 4031236 w 4633912"/>
                <a:gd name="connsiteY69" fmla="*/ 1017352 h 4625975"/>
                <a:gd name="connsiteX70" fmla="*/ 3615396 w 4633912"/>
                <a:gd name="connsiteY70" fmla="*/ 597059 h 4625975"/>
                <a:gd name="connsiteX71" fmla="*/ 3335340 w 4633912"/>
                <a:gd name="connsiteY71" fmla="*/ 877254 h 4625975"/>
                <a:gd name="connsiteX72" fmla="*/ 3237745 w 4633912"/>
                <a:gd name="connsiteY72" fmla="*/ 889990 h 4625975"/>
                <a:gd name="connsiteX73" fmla="*/ 3127420 w 4633912"/>
                <a:gd name="connsiteY73" fmla="*/ 834800 h 4625975"/>
                <a:gd name="connsiteX74" fmla="*/ 2796445 w 4633912"/>
                <a:gd name="connsiteY74" fmla="*/ 698948 h 4625975"/>
                <a:gd name="connsiteX75" fmla="*/ 2677633 w 4633912"/>
                <a:gd name="connsiteY75" fmla="*/ 664985 h 4625975"/>
                <a:gd name="connsiteX76" fmla="*/ 2613984 w 4633912"/>
                <a:gd name="connsiteY76" fmla="*/ 584323 h 4625975"/>
                <a:gd name="connsiteX77" fmla="*/ 2613984 w 4633912"/>
                <a:gd name="connsiteY77" fmla="*/ 189502 h 4625975"/>
                <a:gd name="connsiteX78" fmla="*/ 2321199 w 4633912"/>
                <a:gd name="connsiteY78" fmla="*/ 168275 h 4625975"/>
                <a:gd name="connsiteX79" fmla="*/ 2321200 w 4633912"/>
                <a:gd name="connsiteY79" fmla="*/ 0 h 4625975"/>
                <a:gd name="connsiteX80" fmla="*/ 2715846 w 4633912"/>
                <a:gd name="connsiteY80" fmla="*/ 33952 h 4625975"/>
                <a:gd name="connsiteX81" fmla="*/ 2783742 w 4633912"/>
                <a:gd name="connsiteY81" fmla="*/ 114589 h 4625975"/>
                <a:gd name="connsiteX82" fmla="*/ 2783742 w 4633912"/>
                <a:gd name="connsiteY82" fmla="*/ 517770 h 4625975"/>
                <a:gd name="connsiteX83" fmla="*/ 2843151 w 4633912"/>
                <a:gd name="connsiteY83" fmla="*/ 534746 h 4625975"/>
                <a:gd name="connsiteX84" fmla="*/ 2847395 w 4633912"/>
                <a:gd name="connsiteY84" fmla="*/ 534746 h 4625975"/>
                <a:gd name="connsiteX85" fmla="*/ 3208093 w 4633912"/>
                <a:gd name="connsiteY85" fmla="*/ 683286 h 4625975"/>
                <a:gd name="connsiteX86" fmla="*/ 3259015 w 4633912"/>
                <a:gd name="connsiteY86" fmla="*/ 712994 h 4625975"/>
                <a:gd name="connsiteX87" fmla="*/ 3547574 w 4633912"/>
                <a:gd name="connsiteY87" fmla="*/ 428646 h 4625975"/>
                <a:gd name="connsiteX88" fmla="*/ 3653662 w 4633912"/>
                <a:gd name="connsiteY88" fmla="*/ 420158 h 4625975"/>
                <a:gd name="connsiteX89" fmla="*/ 4213805 w 4633912"/>
                <a:gd name="connsiteY89" fmla="*/ 976123 h 4625975"/>
                <a:gd name="connsiteX90" fmla="*/ 4205318 w 4633912"/>
                <a:gd name="connsiteY90" fmla="*/ 1086468 h 4625975"/>
                <a:gd name="connsiteX91" fmla="*/ 3921003 w 4633912"/>
                <a:gd name="connsiteY91" fmla="*/ 1370817 h 4625975"/>
                <a:gd name="connsiteX92" fmla="*/ 3946464 w 4633912"/>
                <a:gd name="connsiteY92" fmla="*/ 1425989 h 4625975"/>
                <a:gd name="connsiteX93" fmla="*/ 4094986 w 4633912"/>
                <a:gd name="connsiteY93" fmla="*/ 1790974 h 4625975"/>
                <a:gd name="connsiteX94" fmla="*/ 4111960 w 4633912"/>
                <a:gd name="connsiteY94" fmla="*/ 1846146 h 4625975"/>
                <a:gd name="connsiteX95" fmla="*/ 4515094 w 4633912"/>
                <a:gd name="connsiteY95" fmla="*/ 1846146 h 4625975"/>
                <a:gd name="connsiteX96" fmla="*/ 4599964 w 4633912"/>
                <a:gd name="connsiteY96" fmla="*/ 1918294 h 4625975"/>
                <a:gd name="connsiteX97" fmla="*/ 4633912 w 4633912"/>
                <a:gd name="connsiteY97" fmla="*/ 2312988 h 4625975"/>
                <a:gd name="connsiteX98" fmla="*/ 4599964 w 4633912"/>
                <a:gd name="connsiteY98" fmla="*/ 2707681 h 4625975"/>
                <a:gd name="connsiteX99" fmla="*/ 4515094 w 4633912"/>
                <a:gd name="connsiteY99" fmla="*/ 2775585 h 4625975"/>
                <a:gd name="connsiteX100" fmla="*/ 4116204 w 4633912"/>
                <a:gd name="connsiteY100" fmla="*/ 2775585 h 4625975"/>
                <a:gd name="connsiteX101" fmla="*/ 4099230 w 4633912"/>
                <a:gd name="connsiteY101" fmla="*/ 2835001 h 4625975"/>
                <a:gd name="connsiteX102" fmla="*/ 4099230 w 4633912"/>
                <a:gd name="connsiteY102" fmla="*/ 2839245 h 4625975"/>
                <a:gd name="connsiteX103" fmla="*/ 3950707 w 4633912"/>
                <a:gd name="connsiteY103" fmla="*/ 3199987 h 4625975"/>
                <a:gd name="connsiteX104" fmla="*/ 3925246 w 4633912"/>
                <a:gd name="connsiteY104" fmla="*/ 3255159 h 4625975"/>
                <a:gd name="connsiteX105" fmla="*/ 4209561 w 4633912"/>
                <a:gd name="connsiteY105" fmla="*/ 3539508 h 4625975"/>
                <a:gd name="connsiteX106" fmla="*/ 4218048 w 4633912"/>
                <a:gd name="connsiteY106" fmla="*/ 3645608 h 4625975"/>
                <a:gd name="connsiteX107" fmla="*/ 3657905 w 4633912"/>
                <a:gd name="connsiteY107" fmla="*/ 4205818 h 4625975"/>
                <a:gd name="connsiteX108" fmla="*/ 3551817 w 4633912"/>
                <a:gd name="connsiteY108" fmla="*/ 4197330 h 4625975"/>
                <a:gd name="connsiteX109" fmla="*/ 3263259 w 4633912"/>
                <a:gd name="connsiteY109" fmla="*/ 3912981 h 4625975"/>
                <a:gd name="connsiteX110" fmla="*/ 3212337 w 4633912"/>
                <a:gd name="connsiteY110" fmla="*/ 3938445 h 4625975"/>
                <a:gd name="connsiteX111" fmla="*/ 2847395 w 4633912"/>
                <a:gd name="connsiteY111" fmla="*/ 4091229 h 4625975"/>
                <a:gd name="connsiteX112" fmla="*/ 2787986 w 4633912"/>
                <a:gd name="connsiteY112" fmla="*/ 4103961 h 4625975"/>
                <a:gd name="connsiteX113" fmla="*/ 2787986 w 4633912"/>
                <a:gd name="connsiteY113" fmla="*/ 4507143 h 4625975"/>
                <a:gd name="connsiteX114" fmla="*/ 2720089 w 4633912"/>
                <a:gd name="connsiteY114" fmla="*/ 4592023 h 4625975"/>
                <a:gd name="connsiteX115" fmla="*/ 2325443 w 4633912"/>
                <a:gd name="connsiteY115" fmla="*/ 4625975 h 4625975"/>
                <a:gd name="connsiteX116" fmla="*/ 1930797 w 4633912"/>
                <a:gd name="connsiteY116" fmla="*/ 4592023 h 4625975"/>
                <a:gd name="connsiteX117" fmla="*/ 1858657 w 4633912"/>
                <a:gd name="connsiteY117" fmla="*/ 4507143 h 4625975"/>
                <a:gd name="connsiteX118" fmla="*/ 1858657 w 4633912"/>
                <a:gd name="connsiteY118" fmla="*/ 4103961 h 4625975"/>
                <a:gd name="connsiteX119" fmla="*/ 1799248 w 4633912"/>
                <a:gd name="connsiteY119" fmla="*/ 4091229 h 4625975"/>
                <a:gd name="connsiteX120" fmla="*/ 1799248 w 4633912"/>
                <a:gd name="connsiteY120" fmla="*/ 4086985 h 4625975"/>
                <a:gd name="connsiteX121" fmla="*/ 1434306 w 4633912"/>
                <a:gd name="connsiteY121" fmla="*/ 3938445 h 4625975"/>
                <a:gd name="connsiteX122" fmla="*/ 1383384 w 4633912"/>
                <a:gd name="connsiteY122" fmla="*/ 3912981 h 4625975"/>
                <a:gd name="connsiteX123" fmla="*/ 1099069 w 4633912"/>
                <a:gd name="connsiteY123" fmla="*/ 4197330 h 4625975"/>
                <a:gd name="connsiteX124" fmla="*/ 988738 w 4633912"/>
                <a:gd name="connsiteY124" fmla="*/ 4205818 h 4625975"/>
                <a:gd name="connsiteX125" fmla="*/ 428595 w 4633912"/>
                <a:gd name="connsiteY125" fmla="*/ 3645608 h 4625975"/>
                <a:gd name="connsiteX126" fmla="*/ 441325 w 4633912"/>
                <a:gd name="connsiteY126" fmla="*/ 3539508 h 4625975"/>
                <a:gd name="connsiteX127" fmla="*/ 725640 w 4633912"/>
                <a:gd name="connsiteY127" fmla="*/ 3255159 h 4625975"/>
                <a:gd name="connsiteX128" fmla="*/ 695936 w 4633912"/>
                <a:gd name="connsiteY128" fmla="*/ 3199987 h 4625975"/>
                <a:gd name="connsiteX129" fmla="*/ 547413 w 4633912"/>
                <a:gd name="connsiteY129" fmla="*/ 2835001 h 4625975"/>
                <a:gd name="connsiteX130" fmla="*/ 530439 w 4633912"/>
                <a:gd name="connsiteY130" fmla="*/ 2775585 h 4625975"/>
                <a:gd name="connsiteX131" fmla="*/ 127305 w 4633912"/>
                <a:gd name="connsiteY131" fmla="*/ 2775585 h 4625975"/>
                <a:gd name="connsiteX132" fmla="*/ 46679 w 4633912"/>
                <a:gd name="connsiteY132" fmla="*/ 2711925 h 4625975"/>
                <a:gd name="connsiteX133" fmla="*/ 0 w 4633912"/>
                <a:gd name="connsiteY133" fmla="*/ 2317232 h 4625975"/>
                <a:gd name="connsiteX134" fmla="*/ 33948 w 4633912"/>
                <a:gd name="connsiteY134" fmla="*/ 1922538 h 4625975"/>
                <a:gd name="connsiteX135" fmla="*/ 118818 w 4633912"/>
                <a:gd name="connsiteY135" fmla="*/ 1850390 h 4625975"/>
                <a:gd name="connsiteX136" fmla="*/ 521952 w 4633912"/>
                <a:gd name="connsiteY136" fmla="*/ 1850390 h 4625975"/>
                <a:gd name="connsiteX137" fmla="*/ 538926 w 4633912"/>
                <a:gd name="connsiteY137" fmla="*/ 1790974 h 4625975"/>
                <a:gd name="connsiteX138" fmla="*/ 687449 w 4633912"/>
                <a:gd name="connsiteY138" fmla="*/ 1430233 h 4625975"/>
                <a:gd name="connsiteX139" fmla="*/ 717153 w 4633912"/>
                <a:gd name="connsiteY139" fmla="*/ 1375061 h 4625975"/>
                <a:gd name="connsiteX140" fmla="*/ 432838 w 4633912"/>
                <a:gd name="connsiteY140" fmla="*/ 1090712 h 4625975"/>
                <a:gd name="connsiteX141" fmla="*/ 420108 w 4633912"/>
                <a:gd name="connsiteY141" fmla="*/ 980367 h 4625975"/>
                <a:gd name="connsiteX142" fmla="*/ 980251 w 4633912"/>
                <a:gd name="connsiteY142" fmla="*/ 424402 h 4625975"/>
                <a:gd name="connsiteX143" fmla="*/ 1090582 w 4633912"/>
                <a:gd name="connsiteY143" fmla="*/ 432890 h 4625975"/>
                <a:gd name="connsiteX144" fmla="*/ 1374897 w 4633912"/>
                <a:gd name="connsiteY144" fmla="*/ 717238 h 4625975"/>
                <a:gd name="connsiteX145" fmla="*/ 1430063 w 4633912"/>
                <a:gd name="connsiteY145" fmla="*/ 687530 h 4625975"/>
                <a:gd name="connsiteX146" fmla="*/ 1790761 w 4633912"/>
                <a:gd name="connsiteY146" fmla="*/ 538990 h 4625975"/>
                <a:gd name="connsiteX147" fmla="*/ 1850170 w 4633912"/>
                <a:gd name="connsiteY147" fmla="*/ 522014 h 4625975"/>
                <a:gd name="connsiteX148" fmla="*/ 1850170 w 4633912"/>
                <a:gd name="connsiteY148" fmla="*/ 118833 h 4625975"/>
                <a:gd name="connsiteX149" fmla="*/ 1918066 w 4633912"/>
                <a:gd name="connsiteY149" fmla="*/ 38196 h 4625975"/>
                <a:gd name="connsiteX150" fmla="*/ 2321200 w 4633912"/>
                <a:gd name="connsiteY150" fmla="*/ 0 h 46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33912" h="4625975">
                  <a:moveTo>
                    <a:pt x="2300026" y="1314450"/>
                  </a:moveTo>
                  <a:cubicBezTo>
                    <a:pt x="1727500" y="1314450"/>
                    <a:pt x="1265237" y="1777308"/>
                    <a:pt x="1265237" y="2346325"/>
                  </a:cubicBezTo>
                  <a:cubicBezTo>
                    <a:pt x="1265237" y="2915343"/>
                    <a:pt x="1727500" y="3378200"/>
                    <a:pt x="2300026" y="3378200"/>
                  </a:cubicBezTo>
                  <a:cubicBezTo>
                    <a:pt x="2868312" y="3378200"/>
                    <a:pt x="3330574" y="2919589"/>
                    <a:pt x="3330574" y="2350572"/>
                  </a:cubicBezTo>
                  <a:cubicBezTo>
                    <a:pt x="3330574" y="1777308"/>
                    <a:pt x="2868312" y="1314450"/>
                    <a:pt x="2300026" y="1314450"/>
                  </a:cubicBezTo>
                  <a:close/>
                  <a:moveTo>
                    <a:pt x="2300027" y="1144588"/>
                  </a:moveTo>
                  <a:cubicBezTo>
                    <a:pt x="2961737" y="1144588"/>
                    <a:pt x="3500437" y="1683884"/>
                    <a:pt x="3500437" y="2350572"/>
                  </a:cubicBezTo>
                  <a:cubicBezTo>
                    <a:pt x="3500437" y="3013014"/>
                    <a:pt x="2961737" y="3548063"/>
                    <a:pt x="2300027" y="3548063"/>
                  </a:cubicBezTo>
                  <a:cubicBezTo>
                    <a:pt x="1634075" y="3548063"/>
                    <a:pt x="1095375" y="3008768"/>
                    <a:pt x="1095375" y="2346326"/>
                  </a:cubicBezTo>
                  <a:cubicBezTo>
                    <a:pt x="1095375" y="1683884"/>
                    <a:pt x="1634075" y="1144588"/>
                    <a:pt x="2300027" y="1144588"/>
                  </a:cubicBezTo>
                  <a:close/>
                  <a:moveTo>
                    <a:pt x="2321199" y="168275"/>
                  </a:moveTo>
                  <a:cubicBezTo>
                    <a:pt x="2223604" y="168275"/>
                    <a:pt x="2121765" y="172521"/>
                    <a:pt x="2019927" y="189502"/>
                  </a:cubicBezTo>
                  <a:cubicBezTo>
                    <a:pt x="2019927" y="588568"/>
                    <a:pt x="2019927" y="588568"/>
                    <a:pt x="2019927" y="588568"/>
                  </a:cubicBezTo>
                  <a:cubicBezTo>
                    <a:pt x="2019927" y="626777"/>
                    <a:pt x="1994467" y="656494"/>
                    <a:pt x="1960521" y="669230"/>
                  </a:cubicBezTo>
                  <a:cubicBezTo>
                    <a:pt x="1837466" y="703194"/>
                    <a:pt x="1837466" y="703194"/>
                    <a:pt x="1837466" y="703194"/>
                  </a:cubicBezTo>
                  <a:cubicBezTo>
                    <a:pt x="1731385" y="732911"/>
                    <a:pt x="1621060" y="775365"/>
                    <a:pt x="1506492" y="834800"/>
                  </a:cubicBezTo>
                  <a:cubicBezTo>
                    <a:pt x="1400410" y="894236"/>
                    <a:pt x="1400410" y="894236"/>
                    <a:pt x="1400410" y="894236"/>
                  </a:cubicBezTo>
                  <a:cubicBezTo>
                    <a:pt x="1366464" y="911217"/>
                    <a:pt x="1328274" y="906972"/>
                    <a:pt x="1298571" y="881500"/>
                  </a:cubicBezTo>
                  <a:cubicBezTo>
                    <a:pt x="1022759" y="601304"/>
                    <a:pt x="1022759" y="601304"/>
                    <a:pt x="1022759" y="601304"/>
                  </a:cubicBezTo>
                  <a:cubicBezTo>
                    <a:pt x="865758" y="720175"/>
                    <a:pt x="721487" y="864518"/>
                    <a:pt x="602675" y="1021597"/>
                  </a:cubicBezTo>
                  <a:cubicBezTo>
                    <a:pt x="882731" y="1297547"/>
                    <a:pt x="882731" y="1297547"/>
                    <a:pt x="882731" y="1297547"/>
                  </a:cubicBezTo>
                  <a:cubicBezTo>
                    <a:pt x="908191" y="1327265"/>
                    <a:pt x="912434" y="1365474"/>
                    <a:pt x="895461" y="1399437"/>
                  </a:cubicBezTo>
                  <a:cubicBezTo>
                    <a:pt x="836055" y="1509817"/>
                    <a:pt x="836055" y="1509817"/>
                    <a:pt x="836055" y="1509817"/>
                  </a:cubicBezTo>
                  <a:cubicBezTo>
                    <a:pt x="785136" y="1603215"/>
                    <a:pt x="742703" y="1713595"/>
                    <a:pt x="700271" y="1836711"/>
                  </a:cubicBezTo>
                  <a:cubicBezTo>
                    <a:pt x="670568" y="1959827"/>
                    <a:pt x="670568" y="1959827"/>
                    <a:pt x="670568" y="1959827"/>
                  </a:cubicBezTo>
                  <a:cubicBezTo>
                    <a:pt x="657838" y="1993790"/>
                    <a:pt x="623892" y="2019263"/>
                    <a:pt x="585702" y="2019263"/>
                  </a:cubicBezTo>
                  <a:cubicBezTo>
                    <a:pt x="191078" y="2019263"/>
                    <a:pt x="191078" y="2019263"/>
                    <a:pt x="191078" y="2019263"/>
                  </a:cubicBezTo>
                  <a:cubicBezTo>
                    <a:pt x="178349" y="2125397"/>
                    <a:pt x="169862" y="2223041"/>
                    <a:pt x="169862" y="2316440"/>
                  </a:cubicBezTo>
                  <a:cubicBezTo>
                    <a:pt x="169862" y="2418329"/>
                    <a:pt x="178349" y="2515973"/>
                    <a:pt x="195322" y="2605126"/>
                  </a:cubicBezTo>
                  <a:cubicBezTo>
                    <a:pt x="594189" y="2605126"/>
                    <a:pt x="594189" y="2605126"/>
                    <a:pt x="594189" y="2605126"/>
                  </a:cubicBezTo>
                  <a:cubicBezTo>
                    <a:pt x="632378" y="2605126"/>
                    <a:pt x="666324" y="2630598"/>
                    <a:pt x="679054" y="2668806"/>
                  </a:cubicBezTo>
                  <a:cubicBezTo>
                    <a:pt x="713000" y="2791923"/>
                    <a:pt x="713000" y="2791923"/>
                    <a:pt x="713000" y="2791923"/>
                  </a:cubicBezTo>
                  <a:cubicBezTo>
                    <a:pt x="738460" y="2898057"/>
                    <a:pt x="785136" y="3008437"/>
                    <a:pt x="844542" y="3118817"/>
                  </a:cubicBezTo>
                  <a:cubicBezTo>
                    <a:pt x="903947" y="3229197"/>
                    <a:pt x="903947" y="3229197"/>
                    <a:pt x="903947" y="3229197"/>
                  </a:cubicBezTo>
                  <a:cubicBezTo>
                    <a:pt x="920921" y="3258915"/>
                    <a:pt x="916677" y="3301369"/>
                    <a:pt x="891218" y="3326841"/>
                  </a:cubicBezTo>
                  <a:cubicBezTo>
                    <a:pt x="611162" y="3607036"/>
                    <a:pt x="611162" y="3607036"/>
                    <a:pt x="611162" y="3607036"/>
                  </a:cubicBezTo>
                  <a:cubicBezTo>
                    <a:pt x="729974" y="3764116"/>
                    <a:pt x="874245" y="3908459"/>
                    <a:pt x="1031246" y="4027329"/>
                  </a:cubicBezTo>
                  <a:cubicBezTo>
                    <a:pt x="1307058" y="3747134"/>
                    <a:pt x="1307058" y="3747134"/>
                    <a:pt x="1307058" y="3747134"/>
                  </a:cubicBezTo>
                  <a:cubicBezTo>
                    <a:pt x="1332518" y="3721662"/>
                    <a:pt x="1374950" y="3713171"/>
                    <a:pt x="1408896" y="3730152"/>
                  </a:cubicBezTo>
                  <a:cubicBezTo>
                    <a:pt x="1514978" y="3789588"/>
                    <a:pt x="1514978" y="3789588"/>
                    <a:pt x="1514978" y="3789588"/>
                  </a:cubicBezTo>
                  <a:cubicBezTo>
                    <a:pt x="1612573" y="3840532"/>
                    <a:pt x="1722898" y="3887232"/>
                    <a:pt x="1845953" y="3925440"/>
                  </a:cubicBezTo>
                  <a:cubicBezTo>
                    <a:pt x="1964764" y="3959403"/>
                    <a:pt x="1964764" y="3959403"/>
                    <a:pt x="1964764" y="3959403"/>
                  </a:cubicBezTo>
                  <a:cubicBezTo>
                    <a:pt x="2002954" y="3967894"/>
                    <a:pt x="2028413" y="4001857"/>
                    <a:pt x="2028413" y="4040065"/>
                  </a:cubicBezTo>
                  <a:lnTo>
                    <a:pt x="2028413" y="4434886"/>
                  </a:lnTo>
                  <a:cubicBezTo>
                    <a:pt x="2130252" y="4451868"/>
                    <a:pt x="2232090" y="4456113"/>
                    <a:pt x="2325442" y="4456113"/>
                  </a:cubicBezTo>
                  <a:cubicBezTo>
                    <a:pt x="2418794" y="4456113"/>
                    <a:pt x="2516389" y="4451868"/>
                    <a:pt x="2618228" y="4434886"/>
                  </a:cubicBezTo>
                  <a:cubicBezTo>
                    <a:pt x="2618228" y="4040065"/>
                    <a:pt x="2618228" y="4040065"/>
                    <a:pt x="2618228" y="4040065"/>
                  </a:cubicBezTo>
                  <a:cubicBezTo>
                    <a:pt x="2618228" y="4001857"/>
                    <a:pt x="2643687" y="3967894"/>
                    <a:pt x="2681877" y="3959403"/>
                  </a:cubicBezTo>
                  <a:cubicBezTo>
                    <a:pt x="2800688" y="3925440"/>
                    <a:pt x="2800688" y="3925440"/>
                    <a:pt x="2800688" y="3925440"/>
                  </a:cubicBezTo>
                  <a:cubicBezTo>
                    <a:pt x="2911013" y="3895722"/>
                    <a:pt x="3021338" y="3849023"/>
                    <a:pt x="3131663" y="3789588"/>
                  </a:cubicBezTo>
                  <a:cubicBezTo>
                    <a:pt x="3241988" y="3730152"/>
                    <a:pt x="3241988" y="3730152"/>
                    <a:pt x="3241988" y="3730152"/>
                  </a:cubicBezTo>
                  <a:cubicBezTo>
                    <a:pt x="3271691" y="3713171"/>
                    <a:pt x="3314124" y="3721662"/>
                    <a:pt x="3339583" y="3747134"/>
                  </a:cubicBezTo>
                  <a:cubicBezTo>
                    <a:pt x="3619639" y="4027329"/>
                    <a:pt x="3619639" y="4027329"/>
                    <a:pt x="3619639" y="4027329"/>
                  </a:cubicBezTo>
                  <a:cubicBezTo>
                    <a:pt x="3776640" y="3908459"/>
                    <a:pt x="3920911" y="3764116"/>
                    <a:pt x="4035479" y="3607036"/>
                  </a:cubicBezTo>
                  <a:cubicBezTo>
                    <a:pt x="3759667" y="3326841"/>
                    <a:pt x="3759667" y="3326841"/>
                    <a:pt x="3759667" y="3326841"/>
                  </a:cubicBezTo>
                  <a:cubicBezTo>
                    <a:pt x="3734207" y="3301369"/>
                    <a:pt x="3725721" y="3258915"/>
                    <a:pt x="3742694" y="3229197"/>
                  </a:cubicBezTo>
                  <a:cubicBezTo>
                    <a:pt x="3802099" y="3118817"/>
                    <a:pt x="3802099" y="3118817"/>
                    <a:pt x="3802099" y="3118817"/>
                  </a:cubicBezTo>
                  <a:cubicBezTo>
                    <a:pt x="3853019" y="3021173"/>
                    <a:pt x="3899695" y="2915039"/>
                    <a:pt x="3937884" y="2787677"/>
                  </a:cubicBezTo>
                  <a:cubicBezTo>
                    <a:pt x="3971830" y="2668806"/>
                    <a:pt x="3971830" y="2668806"/>
                    <a:pt x="3971830" y="2668806"/>
                  </a:cubicBezTo>
                  <a:cubicBezTo>
                    <a:pt x="3980317" y="2630598"/>
                    <a:pt x="4014263" y="2605126"/>
                    <a:pt x="4052452" y="2605126"/>
                  </a:cubicBezTo>
                  <a:cubicBezTo>
                    <a:pt x="4442833" y="2605126"/>
                    <a:pt x="4442833" y="2605126"/>
                    <a:pt x="4442833" y="2605126"/>
                  </a:cubicBezTo>
                  <a:cubicBezTo>
                    <a:pt x="4455563" y="2503236"/>
                    <a:pt x="4464049" y="2405593"/>
                    <a:pt x="4464049" y="2312194"/>
                  </a:cubicBezTo>
                  <a:cubicBezTo>
                    <a:pt x="4464049" y="2218796"/>
                    <a:pt x="4455563" y="2121152"/>
                    <a:pt x="4442833" y="2015017"/>
                  </a:cubicBezTo>
                  <a:cubicBezTo>
                    <a:pt x="4048209" y="2015017"/>
                    <a:pt x="4048209" y="2015017"/>
                    <a:pt x="4048209" y="2015017"/>
                  </a:cubicBezTo>
                  <a:cubicBezTo>
                    <a:pt x="4010019" y="2015017"/>
                    <a:pt x="3976073" y="1989545"/>
                    <a:pt x="3967587" y="1955582"/>
                  </a:cubicBezTo>
                  <a:cubicBezTo>
                    <a:pt x="3933641" y="1832466"/>
                    <a:pt x="3933641" y="1832466"/>
                    <a:pt x="3933641" y="1832466"/>
                  </a:cubicBezTo>
                  <a:cubicBezTo>
                    <a:pt x="3903938" y="1726331"/>
                    <a:pt x="3857262" y="1615951"/>
                    <a:pt x="3797856" y="1505571"/>
                  </a:cubicBezTo>
                  <a:cubicBezTo>
                    <a:pt x="3738450" y="1395191"/>
                    <a:pt x="3738450" y="1395191"/>
                    <a:pt x="3738450" y="1395191"/>
                  </a:cubicBezTo>
                  <a:cubicBezTo>
                    <a:pt x="3721477" y="1361228"/>
                    <a:pt x="3729964" y="1323020"/>
                    <a:pt x="3755423" y="1293302"/>
                  </a:cubicBezTo>
                  <a:cubicBezTo>
                    <a:pt x="4031236" y="1017352"/>
                    <a:pt x="4031236" y="1017352"/>
                    <a:pt x="4031236" y="1017352"/>
                  </a:cubicBezTo>
                  <a:cubicBezTo>
                    <a:pt x="3916668" y="860273"/>
                    <a:pt x="3772396" y="715930"/>
                    <a:pt x="3615396" y="597059"/>
                  </a:cubicBezTo>
                  <a:cubicBezTo>
                    <a:pt x="3335340" y="877254"/>
                    <a:pt x="3335340" y="877254"/>
                    <a:pt x="3335340" y="877254"/>
                  </a:cubicBezTo>
                  <a:cubicBezTo>
                    <a:pt x="3309880" y="902727"/>
                    <a:pt x="3267448" y="906972"/>
                    <a:pt x="3237745" y="889990"/>
                  </a:cubicBezTo>
                  <a:cubicBezTo>
                    <a:pt x="3127420" y="834800"/>
                    <a:pt x="3127420" y="834800"/>
                    <a:pt x="3127420" y="834800"/>
                  </a:cubicBezTo>
                  <a:cubicBezTo>
                    <a:pt x="3029825" y="779610"/>
                    <a:pt x="2923743" y="737157"/>
                    <a:pt x="2796445" y="698948"/>
                  </a:cubicBezTo>
                  <a:cubicBezTo>
                    <a:pt x="2677633" y="664985"/>
                    <a:pt x="2677633" y="664985"/>
                    <a:pt x="2677633" y="664985"/>
                  </a:cubicBezTo>
                  <a:cubicBezTo>
                    <a:pt x="2639444" y="652249"/>
                    <a:pt x="2613984" y="622531"/>
                    <a:pt x="2613984" y="584323"/>
                  </a:cubicBezTo>
                  <a:cubicBezTo>
                    <a:pt x="2613984" y="189502"/>
                    <a:pt x="2613984" y="189502"/>
                    <a:pt x="2613984" y="189502"/>
                  </a:cubicBezTo>
                  <a:cubicBezTo>
                    <a:pt x="2512146" y="172521"/>
                    <a:pt x="2414551" y="168275"/>
                    <a:pt x="2321199" y="168275"/>
                  </a:cubicBezTo>
                  <a:close/>
                  <a:moveTo>
                    <a:pt x="2321200" y="0"/>
                  </a:moveTo>
                  <a:cubicBezTo>
                    <a:pt x="2444261" y="0"/>
                    <a:pt x="2575810" y="8488"/>
                    <a:pt x="2715846" y="33952"/>
                  </a:cubicBezTo>
                  <a:cubicBezTo>
                    <a:pt x="2754038" y="38196"/>
                    <a:pt x="2783742" y="76392"/>
                    <a:pt x="2783742" y="114589"/>
                  </a:cubicBezTo>
                  <a:cubicBezTo>
                    <a:pt x="2783742" y="517770"/>
                    <a:pt x="2783742" y="517770"/>
                    <a:pt x="2783742" y="517770"/>
                  </a:cubicBezTo>
                  <a:cubicBezTo>
                    <a:pt x="2843151" y="534746"/>
                    <a:pt x="2843151" y="534746"/>
                    <a:pt x="2843151" y="534746"/>
                  </a:cubicBezTo>
                  <a:cubicBezTo>
                    <a:pt x="2843151" y="534746"/>
                    <a:pt x="2843151" y="534746"/>
                    <a:pt x="2847395" y="534746"/>
                  </a:cubicBezTo>
                  <a:cubicBezTo>
                    <a:pt x="2983187" y="577186"/>
                    <a:pt x="3102005" y="628114"/>
                    <a:pt x="3208093" y="683286"/>
                  </a:cubicBezTo>
                  <a:cubicBezTo>
                    <a:pt x="3259015" y="712994"/>
                    <a:pt x="3259015" y="712994"/>
                    <a:pt x="3259015" y="712994"/>
                  </a:cubicBezTo>
                  <a:cubicBezTo>
                    <a:pt x="3547574" y="428646"/>
                    <a:pt x="3547574" y="428646"/>
                    <a:pt x="3547574" y="428646"/>
                  </a:cubicBezTo>
                  <a:cubicBezTo>
                    <a:pt x="3573035" y="398937"/>
                    <a:pt x="3619713" y="394693"/>
                    <a:pt x="3653662" y="420158"/>
                  </a:cubicBezTo>
                  <a:cubicBezTo>
                    <a:pt x="3874324" y="572942"/>
                    <a:pt x="4061038" y="759679"/>
                    <a:pt x="4213805" y="976123"/>
                  </a:cubicBezTo>
                  <a:cubicBezTo>
                    <a:pt x="4239266" y="1010075"/>
                    <a:pt x="4235022" y="1056760"/>
                    <a:pt x="4205318" y="1086468"/>
                  </a:cubicBezTo>
                  <a:cubicBezTo>
                    <a:pt x="3921003" y="1370817"/>
                    <a:pt x="3921003" y="1370817"/>
                    <a:pt x="3921003" y="1370817"/>
                  </a:cubicBezTo>
                  <a:cubicBezTo>
                    <a:pt x="3946464" y="1425989"/>
                    <a:pt x="3946464" y="1425989"/>
                    <a:pt x="3946464" y="1425989"/>
                  </a:cubicBezTo>
                  <a:cubicBezTo>
                    <a:pt x="4014360" y="1549065"/>
                    <a:pt x="4065282" y="1667898"/>
                    <a:pt x="4094986" y="1790974"/>
                  </a:cubicBezTo>
                  <a:cubicBezTo>
                    <a:pt x="4111960" y="1846146"/>
                    <a:pt x="4111960" y="1846146"/>
                    <a:pt x="4111960" y="1846146"/>
                  </a:cubicBezTo>
                  <a:cubicBezTo>
                    <a:pt x="4515094" y="1846146"/>
                    <a:pt x="4515094" y="1846146"/>
                    <a:pt x="4515094" y="1846146"/>
                  </a:cubicBezTo>
                  <a:cubicBezTo>
                    <a:pt x="4557529" y="1846146"/>
                    <a:pt x="4591477" y="1875854"/>
                    <a:pt x="4599964" y="1918294"/>
                  </a:cubicBezTo>
                  <a:cubicBezTo>
                    <a:pt x="4621182" y="2054103"/>
                    <a:pt x="4633912" y="2189911"/>
                    <a:pt x="4633912" y="2312988"/>
                  </a:cubicBezTo>
                  <a:cubicBezTo>
                    <a:pt x="4633912" y="2436064"/>
                    <a:pt x="4621182" y="2567628"/>
                    <a:pt x="4599964" y="2707681"/>
                  </a:cubicBezTo>
                  <a:cubicBezTo>
                    <a:pt x="4591477" y="2745877"/>
                    <a:pt x="4557529" y="2775585"/>
                    <a:pt x="4515094" y="2775585"/>
                  </a:cubicBezTo>
                  <a:cubicBezTo>
                    <a:pt x="4116204" y="2775585"/>
                    <a:pt x="4116204" y="2775585"/>
                    <a:pt x="4116204" y="2775585"/>
                  </a:cubicBezTo>
                  <a:cubicBezTo>
                    <a:pt x="4099230" y="2835001"/>
                    <a:pt x="4099230" y="2835001"/>
                    <a:pt x="4099230" y="2835001"/>
                  </a:cubicBezTo>
                  <a:cubicBezTo>
                    <a:pt x="4099230" y="2835001"/>
                    <a:pt x="4099230" y="2839245"/>
                    <a:pt x="4099230" y="2839245"/>
                  </a:cubicBezTo>
                  <a:cubicBezTo>
                    <a:pt x="4056795" y="2975054"/>
                    <a:pt x="4010116" y="3093886"/>
                    <a:pt x="3950707" y="3199987"/>
                  </a:cubicBezTo>
                  <a:cubicBezTo>
                    <a:pt x="3925246" y="3255159"/>
                    <a:pt x="3925246" y="3255159"/>
                    <a:pt x="3925246" y="3255159"/>
                  </a:cubicBezTo>
                  <a:cubicBezTo>
                    <a:pt x="4209561" y="3539508"/>
                    <a:pt x="4209561" y="3539508"/>
                    <a:pt x="4209561" y="3539508"/>
                  </a:cubicBezTo>
                  <a:cubicBezTo>
                    <a:pt x="4239266" y="3569216"/>
                    <a:pt x="4243509" y="3611656"/>
                    <a:pt x="4218048" y="3645608"/>
                  </a:cubicBezTo>
                  <a:cubicBezTo>
                    <a:pt x="4065282" y="3866297"/>
                    <a:pt x="3878567" y="4053033"/>
                    <a:pt x="3657905" y="4205818"/>
                  </a:cubicBezTo>
                  <a:cubicBezTo>
                    <a:pt x="3623957" y="4231282"/>
                    <a:pt x="3577278" y="4227038"/>
                    <a:pt x="3551817" y="4197330"/>
                  </a:cubicBezTo>
                  <a:cubicBezTo>
                    <a:pt x="3263259" y="3912981"/>
                    <a:pt x="3263259" y="3912981"/>
                    <a:pt x="3263259" y="3912981"/>
                  </a:cubicBezTo>
                  <a:cubicBezTo>
                    <a:pt x="3212337" y="3938445"/>
                    <a:pt x="3212337" y="3938445"/>
                    <a:pt x="3212337" y="3938445"/>
                  </a:cubicBezTo>
                  <a:cubicBezTo>
                    <a:pt x="3089275" y="4006349"/>
                    <a:pt x="2966213" y="4057277"/>
                    <a:pt x="2847395" y="4091229"/>
                  </a:cubicBezTo>
                  <a:cubicBezTo>
                    <a:pt x="2787986" y="4103961"/>
                    <a:pt x="2787986" y="4103961"/>
                    <a:pt x="2787986" y="4103961"/>
                  </a:cubicBezTo>
                  <a:cubicBezTo>
                    <a:pt x="2787986" y="4507143"/>
                    <a:pt x="2787986" y="4507143"/>
                    <a:pt x="2787986" y="4507143"/>
                  </a:cubicBezTo>
                  <a:cubicBezTo>
                    <a:pt x="2787986" y="4549583"/>
                    <a:pt x="2758281" y="4587779"/>
                    <a:pt x="2720089" y="4592023"/>
                  </a:cubicBezTo>
                  <a:cubicBezTo>
                    <a:pt x="2580054" y="4617487"/>
                    <a:pt x="2448505" y="4625975"/>
                    <a:pt x="2325443" y="4625975"/>
                  </a:cubicBezTo>
                  <a:cubicBezTo>
                    <a:pt x="2202381" y="4625975"/>
                    <a:pt x="2066589" y="4617487"/>
                    <a:pt x="1930797" y="4592023"/>
                  </a:cubicBezTo>
                  <a:cubicBezTo>
                    <a:pt x="1888362" y="4587779"/>
                    <a:pt x="1858657" y="4549583"/>
                    <a:pt x="1858657" y="4507143"/>
                  </a:cubicBezTo>
                  <a:cubicBezTo>
                    <a:pt x="1858657" y="4103961"/>
                    <a:pt x="1858657" y="4103961"/>
                    <a:pt x="1858657" y="4103961"/>
                  </a:cubicBezTo>
                  <a:cubicBezTo>
                    <a:pt x="1799248" y="4091229"/>
                    <a:pt x="1799248" y="4091229"/>
                    <a:pt x="1799248" y="4091229"/>
                  </a:cubicBezTo>
                  <a:cubicBezTo>
                    <a:pt x="1799248" y="4091229"/>
                    <a:pt x="1799248" y="4086985"/>
                    <a:pt x="1799248" y="4086985"/>
                  </a:cubicBezTo>
                  <a:cubicBezTo>
                    <a:pt x="1659212" y="4044545"/>
                    <a:pt x="1544638" y="3997861"/>
                    <a:pt x="1434306" y="3938445"/>
                  </a:cubicBezTo>
                  <a:cubicBezTo>
                    <a:pt x="1383384" y="3912981"/>
                    <a:pt x="1383384" y="3912981"/>
                    <a:pt x="1383384" y="3912981"/>
                  </a:cubicBezTo>
                  <a:cubicBezTo>
                    <a:pt x="1099069" y="4197330"/>
                    <a:pt x="1099069" y="4197330"/>
                    <a:pt x="1099069" y="4197330"/>
                  </a:cubicBezTo>
                  <a:cubicBezTo>
                    <a:pt x="1069364" y="4227038"/>
                    <a:pt x="1022686" y="4231282"/>
                    <a:pt x="988738" y="4205818"/>
                  </a:cubicBezTo>
                  <a:cubicBezTo>
                    <a:pt x="772319" y="4053033"/>
                    <a:pt x="581361" y="3866297"/>
                    <a:pt x="428595" y="3645608"/>
                  </a:cubicBezTo>
                  <a:cubicBezTo>
                    <a:pt x="407377" y="3611656"/>
                    <a:pt x="411621" y="3569216"/>
                    <a:pt x="441325" y="3539508"/>
                  </a:cubicBezTo>
                  <a:cubicBezTo>
                    <a:pt x="725640" y="3255159"/>
                    <a:pt x="725640" y="3255159"/>
                    <a:pt x="725640" y="3255159"/>
                  </a:cubicBezTo>
                  <a:cubicBezTo>
                    <a:pt x="695936" y="3199987"/>
                    <a:pt x="695936" y="3199987"/>
                    <a:pt x="695936" y="3199987"/>
                  </a:cubicBezTo>
                  <a:cubicBezTo>
                    <a:pt x="632283" y="3076910"/>
                    <a:pt x="581361" y="2953834"/>
                    <a:pt x="547413" y="2835001"/>
                  </a:cubicBezTo>
                  <a:cubicBezTo>
                    <a:pt x="530439" y="2775585"/>
                    <a:pt x="530439" y="2775585"/>
                    <a:pt x="530439" y="2775585"/>
                  </a:cubicBezTo>
                  <a:cubicBezTo>
                    <a:pt x="127305" y="2775585"/>
                    <a:pt x="127305" y="2775585"/>
                    <a:pt x="127305" y="2775585"/>
                  </a:cubicBezTo>
                  <a:cubicBezTo>
                    <a:pt x="89114" y="2775585"/>
                    <a:pt x="55166" y="2750121"/>
                    <a:pt x="46679" y="2711925"/>
                  </a:cubicBezTo>
                  <a:cubicBezTo>
                    <a:pt x="16974" y="2593093"/>
                    <a:pt x="0" y="2457284"/>
                    <a:pt x="0" y="2317232"/>
                  </a:cubicBezTo>
                  <a:cubicBezTo>
                    <a:pt x="0" y="2194155"/>
                    <a:pt x="12731" y="2058347"/>
                    <a:pt x="33948" y="1922538"/>
                  </a:cubicBezTo>
                  <a:cubicBezTo>
                    <a:pt x="42435" y="1880098"/>
                    <a:pt x="76383" y="1850390"/>
                    <a:pt x="118818" y="1850390"/>
                  </a:cubicBezTo>
                  <a:cubicBezTo>
                    <a:pt x="521952" y="1850390"/>
                    <a:pt x="521952" y="1850390"/>
                    <a:pt x="521952" y="1850390"/>
                  </a:cubicBezTo>
                  <a:cubicBezTo>
                    <a:pt x="538926" y="1790974"/>
                    <a:pt x="538926" y="1790974"/>
                    <a:pt x="538926" y="1790974"/>
                  </a:cubicBezTo>
                  <a:cubicBezTo>
                    <a:pt x="581361" y="1655166"/>
                    <a:pt x="632283" y="1536333"/>
                    <a:pt x="687449" y="1430233"/>
                  </a:cubicBezTo>
                  <a:cubicBezTo>
                    <a:pt x="717153" y="1375061"/>
                    <a:pt x="717153" y="1375061"/>
                    <a:pt x="717153" y="1375061"/>
                  </a:cubicBezTo>
                  <a:cubicBezTo>
                    <a:pt x="432838" y="1090712"/>
                    <a:pt x="432838" y="1090712"/>
                    <a:pt x="432838" y="1090712"/>
                  </a:cubicBezTo>
                  <a:cubicBezTo>
                    <a:pt x="403134" y="1061004"/>
                    <a:pt x="398890" y="1014319"/>
                    <a:pt x="420108" y="980367"/>
                  </a:cubicBezTo>
                  <a:cubicBezTo>
                    <a:pt x="572874" y="763923"/>
                    <a:pt x="763832" y="577186"/>
                    <a:pt x="980251" y="424402"/>
                  </a:cubicBezTo>
                  <a:cubicBezTo>
                    <a:pt x="1014199" y="398937"/>
                    <a:pt x="1060877" y="403181"/>
                    <a:pt x="1090582" y="432890"/>
                  </a:cubicBezTo>
                  <a:cubicBezTo>
                    <a:pt x="1374897" y="717238"/>
                    <a:pt x="1374897" y="717238"/>
                    <a:pt x="1374897" y="717238"/>
                  </a:cubicBezTo>
                  <a:cubicBezTo>
                    <a:pt x="1430063" y="687530"/>
                    <a:pt x="1430063" y="687530"/>
                    <a:pt x="1430063" y="687530"/>
                  </a:cubicBezTo>
                  <a:cubicBezTo>
                    <a:pt x="1548881" y="623870"/>
                    <a:pt x="1671943" y="572942"/>
                    <a:pt x="1790761" y="538990"/>
                  </a:cubicBezTo>
                  <a:cubicBezTo>
                    <a:pt x="1850170" y="522014"/>
                    <a:pt x="1850170" y="522014"/>
                    <a:pt x="1850170" y="522014"/>
                  </a:cubicBezTo>
                  <a:cubicBezTo>
                    <a:pt x="1850170" y="118833"/>
                    <a:pt x="1850170" y="118833"/>
                    <a:pt x="1850170" y="118833"/>
                  </a:cubicBezTo>
                  <a:cubicBezTo>
                    <a:pt x="1850170" y="80636"/>
                    <a:pt x="1879875" y="46684"/>
                    <a:pt x="1918066" y="38196"/>
                  </a:cubicBezTo>
                  <a:cubicBezTo>
                    <a:pt x="2053859" y="12732"/>
                    <a:pt x="2189651" y="0"/>
                    <a:pt x="2321200" y="0"/>
                  </a:cubicBezTo>
                  <a:close/>
                </a:path>
              </a:pathLst>
            </a:custGeom>
            <a:solidFill>
              <a:schemeClr val="bg1"/>
            </a:solidFill>
            <a:ln>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dirty="0">
                <a:solidFill>
                  <a:srgbClr val="353535"/>
                </a:solidFill>
                <a:latin typeface="Segoe UI" panose="020B0502040204020203" pitchFamily="34" charset="0"/>
                <a:cs typeface="Segoe UI" panose="020B0502040204020203" pitchFamily="34" charset="0"/>
              </a:endParaRPr>
            </a:p>
          </p:txBody>
        </p:sp>
        <p:sp>
          <p:nvSpPr>
            <p:cNvPr id="203" name="Rectangle 202">
              <a:extLst>
                <a:ext uri="{FF2B5EF4-FFF2-40B4-BE49-F238E27FC236}">
                  <a16:creationId xmlns:a16="http://schemas.microsoft.com/office/drawing/2014/main" id="{9B620CC6-9492-41FC-A4B9-8E1A700568AC}"/>
                </a:ext>
              </a:extLst>
            </p:cNvPr>
            <p:cNvSpPr/>
            <p:nvPr/>
          </p:nvSpPr>
          <p:spPr bwMode="auto">
            <a:xfrm>
              <a:off x="3150556"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Retail</a:t>
              </a:r>
            </a:p>
          </p:txBody>
        </p:sp>
        <p:sp>
          <p:nvSpPr>
            <p:cNvPr id="272" name="Rectangle 271">
              <a:extLst>
                <a:ext uri="{FF2B5EF4-FFF2-40B4-BE49-F238E27FC236}">
                  <a16:creationId xmlns:a16="http://schemas.microsoft.com/office/drawing/2014/main" id="{370EE6B1-23D8-44D3-860C-9A9C6B241C57}"/>
                </a:ext>
              </a:extLst>
            </p:cNvPr>
            <p:cNvSpPr/>
            <p:nvPr/>
          </p:nvSpPr>
          <p:spPr bwMode="auto">
            <a:xfrm>
              <a:off x="3150556"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Loyalty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Product provenance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Logistics management</a:t>
              </a:r>
            </a:p>
          </p:txBody>
        </p:sp>
        <p:sp>
          <p:nvSpPr>
            <p:cNvPr id="202" name="Hexagon 201">
              <a:extLst>
                <a:ext uri="{FF2B5EF4-FFF2-40B4-BE49-F238E27FC236}">
                  <a16:creationId xmlns:a16="http://schemas.microsoft.com/office/drawing/2014/main" id="{D6BBDF59-9A7A-49AE-9B1C-ADDD4607E466}"/>
                </a:ext>
              </a:extLst>
            </p:cNvPr>
            <p:cNvSpPr/>
            <p:nvPr/>
          </p:nvSpPr>
          <p:spPr bwMode="auto">
            <a:xfrm rot="16200000">
              <a:off x="335019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D1ADFD6D-D491-4D2E-AC52-388B690FC240}"/>
                </a:ext>
              </a:extLst>
            </p:cNvPr>
            <p:cNvGrpSpPr/>
            <p:nvPr/>
          </p:nvGrpSpPr>
          <p:grpSpPr>
            <a:xfrm>
              <a:off x="3535605" y="2941414"/>
              <a:ext cx="412034" cy="296597"/>
              <a:chOff x="2304518" y="3215806"/>
              <a:chExt cx="457834" cy="329566"/>
            </a:xfrm>
          </p:grpSpPr>
          <p:sp>
            <p:nvSpPr>
              <p:cNvPr id="214" name="Freeform 9">
                <a:extLst>
                  <a:ext uri="{FF2B5EF4-FFF2-40B4-BE49-F238E27FC236}">
                    <a16:creationId xmlns:a16="http://schemas.microsoft.com/office/drawing/2014/main" id="{92493D0F-7E85-4795-A24C-8D5AE16220F2}"/>
                  </a:ext>
                </a:extLst>
              </p:cNvPr>
              <p:cNvSpPr>
                <a:spLocks/>
              </p:cNvSpPr>
              <p:nvPr/>
            </p:nvSpPr>
            <p:spPr bwMode="auto">
              <a:xfrm>
                <a:off x="2304518" y="3215806"/>
                <a:ext cx="384682" cy="225184"/>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5" name="Freeform 10">
                <a:extLst>
                  <a:ext uri="{FF2B5EF4-FFF2-40B4-BE49-F238E27FC236}">
                    <a16:creationId xmlns:a16="http://schemas.microsoft.com/office/drawing/2014/main" id="{5E7EB824-E633-4B3C-B26A-B66CCEF21778}"/>
                  </a:ext>
                </a:extLst>
              </p:cNvPr>
              <p:cNvSpPr>
                <a:spLocks/>
              </p:cNvSpPr>
              <p:nvPr/>
            </p:nvSpPr>
            <p:spPr bwMode="auto">
              <a:xfrm>
                <a:off x="2435136" y="3249967"/>
                <a:ext cx="327216" cy="141912"/>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7" name="Oval 11">
                <a:extLst>
                  <a:ext uri="{FF2B5EF4-FFF2-40B4-BE49-F238E27FC236}">
                    <a16:creationId xmlns:a16="http://schemas.microsoft.com/office/drawing/2014/main" id="{0FBA45C3-C457-462A-8DB4-3EA71702AA11}"/>
                  </a:ext>
                </a:extLst>
              </p:cNvPr>
              <p:cNvSpPr>
                <a:spLocks noChangeArrowheads="1"/>
              </p:cNvSpPr>
              <p:nvPr/>
            </p:nvSpPr>
            <p:spPr bwMode="auto">
              <a:xfrm>
                <a:off x="2471057" y="3485557"/>
                <a:ext cx="60986"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8" name="Oval 12">
                <a:extLst>
                  <a:ext uri="{FF2B5EF4-FFF2-40B4-BE49-F238E27FC236}">
                    <a16:creationId xmlns:a16="http://schemas.microsoft.com/office/drawing/2014/main" id="{C38A3F7A-EC69-4B46-B6A3-6922D4D1F90D}"/>
                  </a:ext>
                </a:extLst>
              </p:cNvPr>
              <p:cNvSpPr>
                <a:spLocks noChangeArrowheads="1"/>
              </p:cNvSpPr>
              <p:nvPr/>
            </p:nvSpPr>
            <p:spPr bwMode="auto">
              <a:xfrm>
                <a:off x="2620005" y="3485557"/>
                <a:ext cx="62159"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grpSp>
        <p:sp>
          <p:nvSpPr>
            <p:cNvPr id="196" name="Rectangle 195">
              <a:extLst>
                <a:ext uri="{FF2B5EF4-FFF2-40B4-BE49-F238E27FC236}">
                  <a16:creationId xmlns:a16="http://schemas.microsoft.com/office/drawing/2014/main" id="{EFA77684-9BFD-413B-B28D-38CF6C206328}"/>
                </a:ext>
              </a:extLst>
            </p:cNvPr>
            <p:cNvSpPr/>
            <p:nvPr/>
          </p:nvSpPr>
          <p:spPr bwMode="auto">
            <a:xfrm>
              <a:off x="4542112"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Insurance</a:t>
              </a:r>
            </a:p>
          </p:txBody>
        </p:sp>
        <p:sp>
          <p:nvSpPr>
            <p:cNvPr id="270" name="Rectangle 269">
              <a:extLst>
                <a:ext uri="{FF2B5EF4-FFF2-40B4-BE49-F238E27FC236}">
                  <a16:creationId xmlns:a16="http://schemas.microsoft.com/office/drawing/2014/main" id="{E5F4A69B-66D1-41CC-BFC2-511AE7799DEE}"/>
                </a:ext>
              </a:extLst>
            </p:cNvPr>
            <p:cNvSpPr/>
            <p:nvPr/>
          </p:nvSpPr>
          <p:spPr bwMode="auto">
            <a:xfrm>
              <a:off x="4542112"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Claims Management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MBS/Property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Fraud detection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Automated underwriting</a:t>
              </a:r>
            </a:p>
          </p:txBody>
        </p:sp>
        <p:sp>
          <p:nvSpPr>
            <p:cNvPr id="195" name="Hexagon 194">
              <a:extLst>
                <a:ext uri="{FF2B5EF4-FFF2-40B4-BE49-F238E27FC236}">
                  <a16:creationId xmlns:a16="http://schemas.microsoft.com/office/drawing/2014/main" id="{CD6253A1-EF28-4963-B365-16CC309146BD}"/>
                </a:ext>
              </a:extLst>
            </p:cNvPr>
            <p:cNvSpPr/>
            <p:nvPr/>
          </p:nvSpPr>
          <p:spPr bwMode="auto">
            <a:xfrm rot="16200000">
              <a:off x="4741748"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FDC61E66-2D38-46B1-9746-86F2B8B4268D}"/>
                </a:ext>
              </a:extLst>
            </p:cNvPr>
            <p:cNvGrpSpPr/>
            <p:nvPr/>
          </p:nvGrpSpPr>
          <p:grpSpPr>
            <a:xfrm>
              <a:off x="4934128" y="2938398"/>
              <a:ext cx="447606" cy="306082"/>
              <a:chOff x="3721997" y="3229253"/>
              <a:chExt cx="447669" cy="306126"/>
            </a:xfrm>
          </p:grpSpPr>
          <p:sp>
            <p:nvSpPr>
              <p:cNvPr id="220" name="Freeform 5">
                <a:extLst>
                  <a:ext uri="{FF2B5EF4-FFF2-40B4-BE49-F238E27FC236}">
                    <a16:creationId xmlns:a16="http://schemas.microsoft.com/office/drawing/2014/main" id="{C2EE2A9E-FBF3-48C3-9926-C0FCE36DF5BC}"/>
                  </a:ext>
                </a:extLst>
              </p:cNvPr>
              <p:cNvSpPr>
                <a:spLocks/>
              </p:cNvSpPr>
              <p:nvPr/>
            </p:nvSpPr>
            <p:spPr bwMode="auto">
              <a:xfrm>
                <a:off x="3721997" y="3229253"/>
                <a:ext cx="300640" cy="175556"/>
              </a:xfrm>
              <a:custGeom>
                <a:avLst/>
                <a:gdLst>
                  <a:gd name="T0" fmla="*/ 25 w 114"/>
                  <a:gd name="T1" fmla="*/ 66 h 66"/>
                  <a:gd name="T2" fmla="*/ 0 w 114"/>
                  <a:gd name="T3" fmla="*/ 59 h 66"/>
                  <a:gd name="T4" fmla="*/ 18 w 114"/>
                  <a:gd name="T5" fmla="*/ 0 h 66"/>
                  <a:gd name="T6" fmla="*/ 46 w 114"/>
                  <a:gd name="T7" fmla="*/ 9 h 66"/>
                  <a:gd name="T8" fmla="*/ 66 w 114"/>
                  <a:gd name="T9" fmla="*/ 6 h 66"/>
                  <a:gd name="T10" fmla="*/ 114 w 114"/>
                  <a:gd name="T11" fmla="*/ 21 h 66"/>
                  <a:gd name="T12" fmla="*/ 111 w 114"/>
                  <a:gd name="T13" fmla="*/ 30 h 66"/>
                  <a:gd name="T14" fmla="*/ 102 w 114"/>
                  <a:gd name="T15" fmla="*/ 35 h 66"/>
                  <a:gd name="T16" fmla="*/ 82 w 114"/>
                  <a:gd name="T17" fmla="*/ 28 h 66"/>
                  <a:gd name="T18" fmla="*/ 81 w 114"/>
                  <a:gd name="T19" fmla="*/ 30 h 66"/>
                  <a:gd name="T20" fmla="*/ 51 w 114"/>
                  <a:gd name="T21" fmla="*/ 46 h 66"/>
                  <a:gd name="T22" fmla="*/ 51 w 114"/>
                  <a:gd name="T2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66">
                    <a:moveTo>
                      <a:pt x="25" y="66"/>
                    </a:moveTo>
                    <a:cubicBezTo>
                      <a:pt x="0" y="59"/>
                      <a:pt x="0" y="59"/>
                      <a:pt x="0" y="59"/>
                    </a:cubicBezTo>
                    <a:cubicBezTo>
                      <a:pt x="18" y="0"/>
                      <a:pt x="18" y="0"/>
                      <a:pt x="18" y="0"/>
                    </a:cubicBezTo>
                    <a:cubicBezTo>
                      <a:pt x="46" y="9"/>
                      <a:pt x="46" y="9"/>
                      <a:pt x="46" y="9"/>
                    </a:cubicBezTo>
                    <a:cubicBezTo>
                      <a:pt x="46" y="9"/>
                      <a:pt x="53" y="13"/>
                      <a:pt x="66" y="6"/>
                    </a:cubicBezTo>
                    <a:cubicBezTo>
                      <a:pt x="114" y="21"/>
                      <a:pt x="114" y="21"/>
                      <a:pt x="114" y="21"/>
                    </a:cubicBezTo>
                    <a:cubicBezTo>
                      <a:pt x="111" y="30"/>
                      <a:pt x="111" y="30"/>
                      <a:pt x="111" y="30"/>
                    </a:cubicBezTo>
                    <a:cubicBezTo>
                      <a:pt x="110" y="34"/>
                      <a:pt x="106" y="36"/>
                      <a:pt x="102" y="35"/>
                    </a:cubicBezTo>
                    <a:cubicBezTo>
                      <a:pt x="82" y="28"/>
                      <a:pt x="82" y="28"/>
                      <a:pt x="82" y="28"/>
                    </a:cubicBezTo>
                    <a:cubicBezTo>
                      <a:pt x="81" y="30"/>
                      <a:pt x="81" y="30"/>
                      <a:pt x="81" y="30"/>
                    </a:cubicBezTo>
                    <a:cubicBezTo>
                      <a:pt x="77" y="43"/>
                      <a:pt x="64" y="50"/>
                      <a:pt x="51" y="46"/>
                    </a:cubicBezTo>
                    <a:cubicBezTo>
                      <a:pt x="51" y="46"/>
                      <a:pt x="51" y="46"/>
                      <a:pt x="51" y="46"/>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1" name="Freeform 6">
                <a:extLst>
                  <a:ext uri="{FF2B5EF4-FFF2-40B4-BE49-F238E27FC236}">
                    <a16:creationId xmlns:a16="http://schemas.microsoft.com/office/drawing/2014/main" id="{D89376A3-F6E8-48F8-A932-23D6BB416CEE}"/>
                  </a:ext>
                </a:extLst>
              </p:cNvPr>
              <p:cNvSpPr>
                <a:spLocks/>
              </p:cNvSpPr>
              <p:nvPr/>
            </p:nvSpPr>
            <p:spPr bwMode="auto">
              <a:xfrm>
                <a:off x="3814164" y="3376281"/>
                <a:ext cx="155806" cy="71319"/>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5"/>
                      <a:pt x="0" y="19"/>
                      <a:pt x="1" y="22"/>
                    </a:cubicBezTo>
                    <a:cubicBezTo>
                      <a:pt x="1" y="22"/>
                      <a:pt x="1" y="22"/>
                      <a:pt x="1" y="22"/>
                    </a:cubicBezTo>
                    <a:cubicBezTo>
                      <a:pt x="3" y="26"/>
                      <a:pt x="7"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2" name="Freeform 7">
                <a:extLst>
                  <a:ext uri="{FF2B5EF4-FFF2-40B4-BE49-F238E27FC236}">
                    <a16:creationId xmlns:a16="http://schemas.microsoft.com/office/drawing/2014/main" id="{33823871-1D94-4E8E-93CE-E1191D218568}"/>
                  </a:ext>
                </a:extLst>
              </p:cNvPr>
              <p:cNvSpPr>
                <a:spLocks/>
              </p:cNvSpPr>
              <p:nvPr/>
            </p:nvSpPr>
            <p:spPr bwMode="auto">
              <a:xfrm>
                <a:off x="3814164" y="3408101"/>
                <a:ext cx="171168" cy="82292"/>
              </a:xfrm>
              <a:custGeom>
                <a:avLst/>
                <a:gdLst>
                  <a:gd name="T0" fmla="*/ 23 w 65"/>
                  <a:gd name="T1" fmla="*/ 7 h 31"/>
                  <a:gd name="T2" fmla="*/ 5 w 65"/>
                  <a:gd name="T3" fmla="*/ 17 h 31"/>
                  <a:gd name="T4" fmla="*/ 2 w 65"/>
                  <a:gd name="T5" fmla="*/ 26 h 31"/>
                  <a:gd name="T6" fmla="*/ 2 w 65"/>
                  <a:gd name="T7" fmla="*/ 26 h 31"/>
                  <a:gd name="T8" fmla="*/ 11 w 65"/>
                  <a:gd name="T9" fmla="*/ 29 h 31"/>
                  <a:gd name="T10" fmla="*/ 65 w 65"/>
                  <a:gd name="T11" fmla="*/ 0 h 31"/>
                </a:gdLst>
                <a:ahLst/>
                <a:cxnLst>
                  <a:cxn ang="0">
                    <a:pos x="T0" y="T1"/>
                  </a:cxn>
                  <a:cxn ang="0">
                    <a:pos x="T2" y="T3"/>
                  </a:cxn>
                  <a:cxn ang="0">
                    <a:pos x="T4" y="T5"/>
                  </a:cxn>
                  <a:cxn ang="0">
                    <a:pos x="T6" y="T7"/>
                  </a:cxn>
                  <a:cxn ang="0">
                    <a:pos x="T8" y="T9"/>
                  </a:cxn>
                  <a:cxn ang="0">
                    <a:pos x="T10" y="T11"/>
                  </a:cxn>
                </a:cxnLst>
                <a:rect l="0" t="0" r="r" b="b"/>
                <a:pathLst>
                  <a:path w="65" h="31">
                    <a:moveTo>
                      <a:pt x="23" y="7"/>
                    </a:moveTo>
                    <a:cubicBezTo>
                      <a:pt x="5" y="17"/>
                      <a:pt x="5" y="17"/>
                      <a:pt x="5" y="17"/>
                    </a:cubicBezTo>
                    <a:cubicBezTo>
                      <a:pt x="1" y="18"/>
                      <a:pt x="0" y="23"/>
                      <a:pt x="2" y="26"/>
                    </a:cubicBezTo>
                    <a:cubicBezTo>
                      <a:pt x="2" y="26"/>
                      <a:pt x="2" y="26"/>
                      <a:pt x="2" y="26"/>
                    </a:cubicBezTo>
                    <a:cubicBezTo>
                      <a:pt x="4" y="29"/>
                      <a:pt x="8" y="31"/>
                      <a:pt x="11" y="29"/>
                    </a:cubicBezTo>
                    <a:cubicBezTo>
                      <a:pt x="65" y="0"/>
                      <a:pt x="65" y="0"/>
                      <a:pt x="65"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3" name="Freeform 8">
                <a:extLst>
                  <a:ext uri="{FF2B5EF4-FFF2-40B4-BE49-F238E27FC236}">
                    <a16:creationId xmlns:a16="http://schemas.microsoft.com/office/drawing/2014/main" id="{902E9EFB-FF33-4A78-A7C0-03E1D2521917}"/>
                  </a:ext>
                </a:extLst>
              </p:cNvPr>
              <p:cNvSpPr>
                <a:spLocks/>
              </p:cNvSpPr>
              <p:nvPr/>
            </p:nvSpPr>
            <p:spPr bwMode="auto">
              <a:xfrm>
                <a:off x="3848178" y="3442115"/>
                <a:ext cx="155806" cy="72417"/>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4"/>
                      <a:pt x="0" y="19"/>
                      <a:pt x="1" y="22"/>
                    </a:cubicBezTo>
                    <a:cubicBezTo>
                      <a:pt x="1" y="22"/>
                      <a:pt x="1" y="22"/>
                      <a:pt x="1" y="22"/>
                    </a:cubicBezTo>
                    <a:cubicBezTo>
                      <a:pt x="3" y="26"/>
                      <a:pt x="8"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4" name="Freeform 9">
                <a:extLst>
                  <a:ext uri="{FF2B5EF4-FFF2-40B4-BE49-F238E27FC236}">
                    <a16:creationId xmlns:a16="http://schemas.microsoft.com/office/drawing/2014/main" id="{297332B7-698F-482B-88DE-3ACF4F61F8A4}"/>
                  </a:ext>
                </a:extLst>
              </p:cNvPr>
              <p:cNvSpPr>
                <a:spLocks/>
              </p:cNvSpPr>
              <p:nvPr/>
            </p:nvSpPr>
            <p:spPr bwMode="auto">
              <a:xfrm>
                <a:off x="3885484" y="3240225"/>
                <a:ext cx="284182" cy="295154"/>
              </a:xfrm>
              <a:custGeom>
                <a:avLst/>
                <a:gdLst>
                  <a:gd name="T0" fmla="*/ 18 w 108"/>
                  <a:gd name="T1" fmla="*/ 90 h 111"/>
                  <a:gd name="T2" fmla="*/ 5 w 108"/>
                  <a:gd name="T3" fmla="*/ 97 h 111"/>
                  <a:gd name="T4" fmla="*/ 2 w 108"/>
                  <a:gd name="T5" fmla="*/ 106 h 111"/>
                  <a:gd name="T6" fmla="*/ 2 w 108"/>
                  <a:gd name="T7" fmla="*/ 106 h 111"/>
                  <a:gd name="T8" fmla="*/ 12 w 108"/>
                  <a:gd name="T9" fmla="*/ 109 h 111"/>
                  <a:gd name="T10" fmla="*/ 52 w 108"/>
                  <a:gd name="T11" fmla="*/ 88 h 111"/>
                  <a:gd name="T12" fmla="*/ 61 w 108"/>
                  <a:gd name="T13" fmla="*/ 83 h 111"/>
                  <a:gd name="T14" fmla="*/ 75 w 108"/>
                  <a:gd name="T15" fmla="*/ 72 h 111"/>
                  <a:gd name="T16" fmla="*/ 108 w 108"/>
                  <a:gd name="T17" fmla="*/ 50 h 111"/>
                  <a:gd name="T18" fmla="*/ 82 w 108"/>
                  <a:gd name="T19" fmla="*/ 0 h 111"/>
                  <a:gd name="T20" fmla="*/ 63 w 108"/>
                  <a:gd name="T21"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11">
                    <a:moveTo>
                      <a:pt x="18" y="90"/>
                    </a:moveTo>
                    <a:cubicBezTo>
                      <a:pt x="5" y="97"/>
                      <a:pt x="5" y="97"/>
                      <a:pt x="5" y="97"/>
                    </a:cubicBezTo>
                    <a:cubicBezTo>
                      <a:pt x="2" y="99"/>
                      <a:pt x="0" y="103"/>
                      <a:pt x="2" y="106"/>
                    </a:cubicBezTo>
                    <a:cubicBezTo>
                      <a:pt x="2" y="106"/>
                      <a:pt x="2" y="106"/>
                      <a:pt x="2" y="106"/>
                    </a:cubicBezTo>
                    <a:cubicBezTo>
                      <a:pt x="4" y="110"/>
                      <a:pt x="8" y="111"/>
                      <a:pt x="12" y="109"/>
                    </a:cubicBezTo>
                    <a:cubicBezTo>
                      <a:pt x="52" y="88"/>
                      <a:pt x="52" y="88"/>
                      <a:pt x="52" y="88"/>
                    </a:cubicBezTo>
                    <a:cubicBezTo>
                      <a:pt x="61" y="83"/>
                      <a:pt x="61" y="83"/>
                      <a:pt x="61" y="83"/>
                    </a:cubicBezTo>
                    <a:cubicBezTo>
                      <a:pt x="61" y="83"/>
                      <a:pt x="68" y="80"/>
                      <a:pt x="75" y="72"/>
                    </a:cubicBezTo>
                    <a:cubicBezTo>
                      <a:pt x="82" y="64"/>
                      <a:pt x="91" y="59"/>
                      <a:pt x="108" y="50"/>
                    </a:cubicBezTo>
                    <a:cubicBezTo>
                      <a:pt x="82" y="0"/>
                      <a:pt x="82" y="0"/>
                      <a:pt x="82" y="0"/>
                    </a:cubicBezTo>
                    <a:cubicBezTo>
                      <a:pt x="63" y="9"/>
                      <a:pt x="63" y="9"/>
                      <a:pt x="63" y="9"/>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grpSp>
        <p:sp>
          <p:nvSpPr>
            <p:cNvPr id="175" name="Rectangle 174">
              <a:extLst>
                <a:ext uri="{FF2B5EF4-FFF2-40B4-BE49-F238E27FC236}">
                  <a16:creationId xmlns:a16="http://schemas.microsoft.com/office/drawing/2014/main" id="{AA9F1A10-6C6C-4629-BD0D-DC38EC971595}"/>
                </a:ext>
              </a:extLst>
            </p:cNvPr>
            <p:cNvSpPr/>
            <p:nvPr/>
          </p:nvSpPr>
          <p:spPr bwMode="auto">
            <a:xfrm>
              <a:off x="5933670"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Banking and Capital Markets</a:t>
              </a:r>
            </a:p>
          </p:txBody>
        </p:sp>
        <p:sp>
          <p:nvSpPr>
            <p:cNvPr id="269" name="Rectangle 268">
              <a:extLst>
                <a:ext uri="{FF2B5EF4-FFF2-40B4-BE49-F238E27FC236}">
                  <a16:creationId xmlns:a16="http://schemas.microsoft.com/office/drawing/2014/main" id="{6E65C872-00BB-42A6-A11A-9B7AB0902601}"/>
                </a:ext>
              </a:extLst>
            </p:cNvPr>
            <p:cNvSpPr/>
            <p:nvPr/>
          </p:nvSpPr>
          <p:spPr bwMode="auto">
            <a:xfrm>
              <a:off x="5933670" y="3604619"/>
              <a:ext cx="1342798"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dirty="0">
                  <a:solidFill>
                    <a:srgbClr val="353535"/>
                  </a:solidFill>
                  <a:latin typeface="Segoe UI Semilight"/>
                  <a:ea typeface="Segoe UI" panose="020B0502040204020203" pitchFamily="34" charset="0"/>
                  <a:cs typeface="Segoe UI" panose="020B0502040204020203" pitchFamily="34" charset="0"/>
                </a:rPr>
                <a:t>Bond Issuance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Trade Finance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Loan Syndication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Post Trade Settlement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Cross Border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Derivatives Trading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KYC/AML</a:t>
              </a:r>
            </a:p>
          </p:txBody>
        </p:sp>
        <p:sp>
          <p:nvSpPr>
            <p:cNvPr id="4" name="Hexagon 3">
              <a:extLst>
                <a:ext uri="{FF2B5EF4-FFF2-40B4-BE49-F238E27FC236}">
                  <a16:creationId xmlns:a16="http://schemas.microsoft.com/office/drawing/2014/main" id="{B3A16D8C-B728-4587-A3EA-6FD148995101}"/>
                </a:ext>
              </a:extLst>
            </p:cNvPr>
            <p:cNvSpPr/>
            <p:nvPr/>
          </p:nvSpPr>
          <p:spPr bwMode="auto">
            <a:xfrm rot="16200000">
              <a:off x="619434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Freeform 106">
              <a:extLst>
                <a:ext uri="{FF2B5EF4-FFF2-40B4-BE49-F238E27FC236}">
                  <a16:creationId xmlns:a16="http://schemas.microsoft.com/office/drawing/2014/main" id="{6BEA56D3-DC4A-4391-8D55-3D1FECB7998D}"/>
                </a:ext>
              </a:extLst>
            </p:cNvPr>
            <p:cNvSpPr>
              <a:spLocks/>
            </p:cNvSpPr>
            <p:nvPr/>
          </p:nvSpPr>
          <p:spPr bwMode="auto">
            <a:xfrm>
              <a:off x="6504955" y="2885355"/>
              <a:ext cx="210980" cy="363767"/>
            </a:xfrm>
            <a:custGeom>
              <a:avLst/>
              <a:gdLst>
                <a:gd name="connsiteX0" fmla="*/ 797477 w 1944580"/>
                <a:gd name="connsiteY0" fmla="*/ 122238 h 3352800"/>
                <a:gd name="connsiteX1" fmla="*/ 800524 w 1944580"/>
                <a:gd name="connsiteY1" fmla="*/ 426082 h 3352800"/>
                <a:gd name="connsiteX2" fmla="*/ 751774 w 1944580"/>
                <a:gd name="connsiteY2" fmla="*/ 486851 h 3352800"/>
                <a:gd name="connsiteX3" fmla="*/ 142404 w 1944580"/>
                <a:gd name="connsiteY3" fmla="*/ 1036809 h 3352800"/>
                <a:gd name="connsiteX4" fmla="*/ 142404 w 1944580"/>
                <a:gd name="connsiteY4" fmla="*/ 1039847 h 3352800"/>
                <a:gd name="connsiteX5" fmla="*/ 763962 w 1944580"/>
                <a:gd name="connsiteY5" fmla="*/ 1945303 h 3352800"/>
                <a:gd name="connsiteX6" fmla="*/ 989429 w 1944580"/>
                <a:gd name="connsiteY6" fmla="*/ 2072917 h 3352800"/>
                <a:gd name="connsiteX7" fmla="*/ 1038178 w 1944580"/>
                <a:gd name="connsiteY7" fmla="*/ 2252185 h 3352800"/>
                <a:gd name="connsiteX8" fmla="*/ 891929 w 1944580"/>
                <a:gd name="connsiteY8" fmla="*/ 2361569 h 3352800"/>
                <a:gd name="connsiteX9" fmla="*/ 837086 w 1944580"/>
                <a:gd name="connsiteY9" fmla="*/ 2364607 h 3352800"/>
                <a:gd name="connsiteX10" fmla="*/ 154592 w 1944580"/>
                <a:gd name="connsiteY10" fmla="*/ 2109379 h 3352800"/>
                <a:gd name="connsiteX11" fmla="*/ 154592 w 1944580"/>
                <a:gd name="connsiteY11" fmla="*/ 2750489 h 3352800"/>
                <a:gd name="connsiteX12" fmla="*/ 745681 w 1944580"/>
                <a:gd name="connsiteY12" fmla="*/ 2890258 h 3352800"/>
                <a:gd name="connsiteX13" fmla="*/ 803571 w 1944580"/>
                <a:gd name="connsiteY13" fmla="*/ 2951027 h 3352800"/>
                <a:gd name="connsiteX14" fmla="*/ 803571 w 1944580"/>
                <a:gd name="connsiteY14" fmla="*/ 3230563 h 3352800"/>
                <a:gd name="connsiteX15" fmla="*/ 1211849 w 1944580"/>
                <a:gd name="connsiteY15" fmla="*/ 3230563 h 3352800"/>
                <a:gd name="connsiteX16" fmla="*/ 1211849 w 1944580"/>
                <a:gd name="connsiteY16" fmla="*/ 2890258 h 3352800"/>
                <a:gd name="connsiteX17" fmla="*/ 1254505 w 1944580"/>
                <a:gd name="connsiteY17" fmla="*/ 2832527 h 3352800"/>
                <a:gd name="connsiteX18" fmla="*/ 1818172 w 1944580"/>
                <a:gd name="connsiteY18" fmla="*/ 2197493 h 3352800"/>
                <a:gd name="connsiteX19" fmla="*/ 1818172 w 1944580"/>
                <a:gd name="connsiteY19" fmla="*/ 2194455 h 3352800"/>
                <a:gd name="connsiteX20" fmla="*/ 1141771 w 1944580"/>
                <a:gd name="connsiteY20" fmla="*/ 1386230 h 3352800"/>
                <a:gd name="connsiteX21" fmla="*/ 925445 w 1944580"/>
                <a:gd name="connsiteY21" fmla="*/ 1261654 h 3352800"/>
                <a:gd name="connsiteX22" fmla="*/ 864508 w 1944580"/>
                <a:gd name="connsiteY22" fmla="*/ 1118847 h 3352800"/>
                <a:gd name="connsiteX23" fmla="*/ 949820 w 1944580"/>
                <a:gd name="connsiteY23" fmla="*/ 1006424 h 3352800"/>
                <a:gd name="connsiteX24" fmla="*/ 1096068 w 1944580"/>
                <a:gd name="connsiteY24" fmla="*/ 976040 h 3352800"/>
                <a:gd name="connsiteX25" fmla="*/ 1708485 w 1944580"/>
                <a:gd name="connsiteY25" fmla="*/ 1149231 h 3352800"/>
                <a:gd name="connsiteX26" fmla="*/ 1708485 w 1944580"/>
                <a:gd name="connsiteY26" fmla="*/ 532428 h 3352800"/>
                <a:gd name="connsiteX27" fmla="*/ 1263645 w 1944580"/>
                <a:gd name="connsiteY27" fmla="*/ 456467 h 3352800"/>
                <a:gd name="connsiteX28" fmla="*/ 1205755 w 1944580"/>
                <a:gd name="connsiteY28" fmla="*/ 395698 h 3352800"/>
                <a:gd name="connsiteX29" fmla="*/ 1205755 w 1944580"/>
                <a:gd name="connsiteY29" fmla="*/ 122238 h 3352800"/>
                <a:gd name="connsiteX30" fmla="*/ 797477 w 1944580"/>
                <a:gd name="connsiteY30" fmla="*/ 122238 h 3352800"/>
                <a:gd name="connsiteX31" fmla="*/ 733507 w 1944580"/>
                <a:gd name="connsiteY31" fmla="*/ 0 h 3352800"/>
                <a:gd name="connsiteX32" fmla="*/ 1266348 w 1944580"/>
                <a:gd name="connsiteY32" fmla="*/ 0 h 3352800"/>
                <a:gd name="connsiteX33" fmla="*/ 1327244 w 1944580"/>
                <a:gd name="connsiteY33" fmla="*/ 60794 h 3352800"/>
                <a:gd name="connsiteX34" fmla="*/ 1327244 w 1944580"/>
                <a:gd name="connsiteY34" fmla="*/ 340448 h 3352800"/>
                <a:gd name="connsiteX35" fmla="*/ 1741337 w 1944580"/>
                <a:gd name="connsiteY35" fmla="*/ 416440 h 3352800"/>
                <a:gd name="connsiteX36" fmla="*/ 1783964 w 1944580"/>
                <a:gd name="connsiteY36" fmla="*/ 428599 h 3352800"/>
                <a:gd name="connsiteX37" fmla="*/ 1829636 w 1944580"/>
                <a:gd name="connsiteY37" fmla="*/ 486354 h 3352800"/>
                <a:gd name="connsiteX38" fmla="*/ 1829636 w 1944580"/>
                <a:gd name="connsiteY38" fmla="*/ 1249321 h 3352800"/>
                <a:gd name="connsiteX39" fmla="*/ 1799188 w 1944580"/>
                <a:gd name="connsiteY39" fmla="*/ 1300996 h 3352800"/>
                <a:gd name="connsiteX40" fmla="*/ 1741337 w 1944580"/>
                <a:gd name="connsiteY40" fmla="*/ 1304036 h 3352800"/>
                <a:gd name="connsiteX41" fmla="*/ 1653038 w 1944580"/>
                <a:gd name="connsiteY41" fmla="*/ 1258440 h 3352800"/>
                <a:gd name="connsiteX42" fmla="*/ 1095839 w 1944580"/>
                <a:gd name="connsiteY42" fmla="*/ 1097335 h 3352800"/>
                <a:gd name="connsiteX43" fmla="*/ 1016674 w 1944580"/>
                <a:gd name="connsiteY43" fmla="*/ 1109494 h 3352800"/>
                <a:gd name="connsiteX44" fmla="*/ 1013629 w 1944580"/>
                <a:gd name="connsiteY44" fmla="*/ 1112534 h 3352800"/>
                <a:gd name="connsiteX45" fmla="*/ 1001450 w 1944580"/>
                <a:gd name="connsiteY45" fmla="*/ 1115574 h 3352800"/>
                <a:gd name="connsiteX46" fmla="*/ 995360 w 1944580"/>
                <a:gd name="connsiteY46" fmla="*/ 1118613 h 3352800"/>
                <a:gd name="connsiteX47" fmla="*/ 986226 w 1944580"/>
                <a:gd name="connsiteY47" fmla="*/ 1133812 h 3352800"/>
                <a:gd name="connsiteX48" fmla="*/ 995360 w 1944580"/>
                <a:gd name="connsiteY48" fmla="*/ 1161169 h 3352800"/>
                <a:gd name="connsiteX49" fmla="*/ 1004495 w 1944580"/>
                <a:gd name="connsiteY49" fmla="*/ 1167249 h 3352800"/>
                <a:gd name="connsiteX50" fmla="*/ 1019719 w 1944580"/>
                <a:gd name="connsiteY50" fmla="*/ 1182447 h 3352800"/>
                <a:gd name="connsiteX51" fmla="*/ 1022764 w 1944580"/>
                <a:gd name="connsiteY51" fmla="*/ 1188527 h 3352800"/>
                <a:gd name="connsiteX52" fmla="*/ 1193273 w 1944580"/>
                <a:gd name="connsiteY52" fmla="*/ 1273639 h 3352800"/>
                <a:gd name="connsiteX53" fmla="*/ 1939249 w 1944580"/>
                <a:gd name="connsiteY53" fmla="*/ 2209869 h 3352800"/>
                <a:gd name="connsiteX54" fmla="*/ 1333334 w 1944580"/>
                <a:gd name="connsiteY54" fmla="*/ 2936360 h 3352800"/>
                <a:gd name="connsiteX55" fmla="*/ 1333334 w 1944580"/>
                <a:gd name="connsiteY55" fmla="*/ 3292006 h 3352800"/>
                <a:gd name="connsiteX56" fmla="*/ 1272437 w 1944580"/>
                <a:gd name="connsiteY56" fmla="*/ 3352800 h 3352800"/>
                <a:gd name="connsiteX57" fmla="*/ 742642 w 1944580"/>
                <a:gd name="connsiteY57" fmla="*/ 3352800 h 3352800"/>
                <a:gd name="connsiteX58" fmla="*/ 681746 w 1944580"/>
                <a:gd name="connsiteY58" fmla="*/ 3292006 h 3352800"/>
                <a:gd name="connsiteX59" fmla="*/ 681746 w 1944580"/>
                <a:gd name="connsiteY59" fmla="*/ 3009313 h 3352800"/>
                <a:gd name="connsiteX60" fmla="*/ 84964 w 1944580"/>
                <a:gd name="connsiteY60" fmla="*/ 2851248 h 3352800"/>
                <a:gd name="connsiteX61" fmla="*/ 60606 w 1944580"/>
                <a:gd name="connsiteY61" fmla="*/ 2833010 h 3352800"/>
                <a:gd name="connsiteX62" fmla="*/ 33203 w 1944580"/>
                <a:gd name="connsiteY62" fmla="*/ 2784374 h 3352800"/>
                <a:gd name="connsiteX63" fmla="*/ 33203 w 1944580"/>
                <a:gd name="connsiteY63" fmla="*/ 1978851 h 3352800"/>
                <a:gd name="connsiteX64" fmla="*/ 66696 w 1944580"/>
                <a:gd name="connsiteY64" fmla="*/ 1924137 h 3352800"/>
                <a:gd name="connsiteX65" fmla="*/ 133681 w 1944580"/>
                <a:gd name="connsiteY65" fmla="*/ 1933256 h 3352800"/>
                <a:gd name="connsiteX66" fmla="*/ 231115 w 1944580"/>
                <a:gd name="connsiteY66" fmla="*/ 2015328 h 3352800"/>
                <a:gd name="connsiteX67" fmla="*/ 837031 w 1944580"/>
                <a:gd name="connsiteY67" fmla="*/ 2243306 h 3352800"/>
                <a:gd name="connsiteX68" fmla="*/ 879658 w 1944580"/>
                <a:gd name="connsiteY68" fmla="*/ 2240266 h 3352800"/>
                <a:gd name="connsiteX69" fmla="*/ 919240 w 1944580"/>
                <a:gd name="connsiteY69" fmla="*/ 2215949 h 3352800"/>
                <a:gd name="connsiteX70" fmla="*/ 910106 w 1944580"/>
                <a:gd name="connsiteY70" fmla="*/ 2167313 h 3352800"/>
                <a:gd name="connsiteX71" fmla="*/ 904016 w 1944580"/>
                <a:gd name="connsiteY71" fmla="*/ 2161234 h 3352800"/>
                <a:gd name="connsiteX72" fmla="*/ 894882 w 1944580"/>
                <a:gd name="connsiteY72" fmla="*/ 2152115 h 3352800"/>
                <a:gd name="connsiteX73" fmla="*/ 891837 w 1944580"/>
                <a:gd name="connsiteY73" fmla="*/ 2146035 h 3352800"/>
                <a:gd name="connsiteX74" fmla="*/ 715239 w 1944580"/>
                <a:gd name="connsiteY74" fmla="*/ 2057884 h 3352800"/>
                <a:gd name="connsiteX75" fmla="*/ 21024 w 1944580"/>
                <a:gd name="connsiteY75" fmla="*/ 1015263 h 3352800"/>
                <a:gd name="connsiteX76" fmla="*/ 678701 w 1944580"/>
                <a:gd name="connsiteY76" fmla="*/ 376924 h 3352800"/>
                <a:gd name="connsiteX77" fmla="*/ 672611 w 1944580"/>
                <a:gd name="connsiteY77" fmla="*/ 63834 h 3352800"/>
                <a:gd name="connsiteX78" fmla="*/ 690880 w 1944580"/>
                <a:gd name="connsiteY78" fmla="*/ 18238 h 3352800"/>
                <a:gd name="connsiteX79" fmla="*/ 733507 w 1944580"/>
                <a:gd name="connsiteY79"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44580" h="3352800">
                  <a:moveTo>
                    <a:pt x="797477" y="122238"/>
                  </a:moveTo>
                  <a:cubicBezTo>
                    <a:pt x="800524" y="426082"/>
                    <a:pt x="800524" y="426082"/>
                    <a:pt x="800524" y="426082"/>
                  </a:cubicBezTo>
                  <a:cubicBezTo>
                    <a:pt x="803571" y="456467"/>
                    <a:pt x="782243" y="480774"/>
                    <a:pt x="751774" y="486851"/>
                  </a:cubicBezTo>
                  <a:cubicBezTo>
                    <a:pt x="696931" y="495966"/>
                    <a:pt x="218576" y="593196"/>
                    <a:pt x="142404" y="1036809"/>
                  </a:cubicBezTo>
                  <a:cubicBezTo>
                    <a:pt x="142404" y="1039847"/>
                    <a:pt x="142404" y="1039847"/>
                    <a:pt x="142404" y="1039847"/>
                  </a:cubicBezTo>
                  <a:cubicBezTo>
                    <a:pt x="23577" y="1632343"/>
                    <a:pt x="468417" y="1820727"/>
                    <a:pt x="763962" y="1945303"/>
                  </a:cubicBezTo>
                  <a:cubicBezTo>
                    <a:pt x="882789" y="1996956"/>
                    <a:pt x="958960" y="2030379"/>
                    <a:pt x="989429" y="2072917"/>
                  </a:cubicBezTo>
                  <a:cubicBezTo>
                    <a:pt x="1038178" y="2115455"/>
                    <a:pt x="1056459" y="2188378"/>
                    <a:pt x="1038178" y="2252185"/>
                  </a:cubicBezTo>
                  <a:cubicBezTo>
                    <a:pt x="1016850" y="2312954"/>
                    <a:pt x="965054" y="2352454"/>
                    <a:pt x="891929" y="2361569"/>
                  </a:cubicBezTo>
                  <a:cubicBezTo>
                    <a:pt x="873648" y="2361569"/>
                    <a:pt x="855367" y="2364607"/>
                    <a:pt x="837086" y="2364607"/>
                  </a:cubicBezTo>
                  <a:cubicBezTo>
                    <a:pt x="651228" y="2364607"/>
                    <a:pt x="358731" y="2285608"/>
                    <a:pt x="154592" y="2109379"/>
                  </a:cubicBezTo>
                  <a:cubicBezTo>
                    <a:pt x="154592" y="2750489"/>
                    <a:pt x="154592" y="2750489"/>
                    <a:pt x="154592" y="2750489"/>
                  </a:cubicBezTo>
                  <a:cubicBezTo>
                    <a:pt x="255138" y="2817335"/>
                    <a:pt x="514120" y="2878104"/>
                    <a:pt x="745681" y="2890258"/>
                  </a:cubicBezTo>
                  <a:cubicBezTo>
                    <a:pt x="776149" y="2893296"/>
                    <a:pt x="803571" y="2920642"/>
                    <a:pt x="803571" y="2951027"/>
                  </a:cubicBezTo>
                  <a:lnTo>
                    <a:pt x="803571" y="3230563"/>
                  </a:lnTo>
                  <a:cubicBezTo>
                    <a:pt x="1211849" y="3230563"/>
                    <a:pt x="1211849" y="3230563"/>
                    <a:pt x="1211849" y="3230563"/>
                  </a:cubicBezTo>
                  <a:cubicBezTo>
                    <a:pt x="1211849" y="2890258"/>
                    <a:pt x="1211849" y="2890258"/>
                    <a:pt x="1211849" y="2890258"/>
                  </a:cubicBezTo>
                  <a:cubicBezTo>
                    <a:pt x="1211849" y="2865950"/>
                    <a:pt x="1227083" y="2841643"/>
                    <a:pt x="1254505" y="2832527"/>
                  </a:cubicBezTo>
                  <a:cubicBezTo>
                    <a:pt x="1492159" y="2756566"/>
                    <a:pt x="1784657" y="2583375"/>
                    <a:pt x="1818172" y="2197493"/>
                  </a:cubicBezTo>
                  <a:cubicBezTo>
                    <a:pt x="1818172" y="2197493"/>
                    <a:pt x="1818172" y="2194455"/>
                    <a:pt x="1818172" y="2194455"/>
                  </a:cubicBezTo>
                  <a:cubicBezTo>
                    <a:pt x="1873015" y="1717420"/>
                    <a:pt x="1434269" y="1516883"/>
                    <a:pt x="1141771" y="1386230"/>
                  </a:cubicBezTo>
                  <a:cubicBezTo>
                    <a:pt x="1010757" y="1325461"/>
                    <a:pt x="949820" y="1298115"/>
                    <a:pt x="925445" y="1261654"/>
                  </a:cubicBezTo>
                  <a:cubicBezTo>
                    <a:pt x="882789" y="1234308"/>
                    <a:pt x="858414" y="1176577"/>
                    <a:pt x="864508" y="1118847"/>
                  </a:cubicBezTo>
                  <a:cubicBezTo>
                    <a:pt x="870602" y="1067193"/>
                    <a:pt x="904117" y="1024655"/>
                    <a:pt x="949820" y="1006424"/>
                  </a:cubicBezTo>
                  <a:cubicBezTo>
                    <a:pt x="983335" y="985155"/>
                    <a:pt x="1032085" y="976040"/>
                    <a:pt x="1096068" y="976040"/>
                  </a:cubicBezTo>
                  <a:cubicBezTo>
                    <a:pt x="1263645" y="976040"/>
                    <a:pt x="1510440" y="1045924"/>
                    <a:pt x="1708485" y="1149231"/>
                  </a:cubicBezTo>
                  <a:cubicBezTo>
                    <a:pt x="1708485" y="532428"/>
                    <a:pt x="1708485" y="532428"/>
                    <a:pt x="1708485" y="532428"/>
                  </a:cubicBezTo>
                  <a:cubicBezTo>
                    <a:pt x="1543955" y="486851"/>
                    <a:pt x="1412941" y="465582"/>
                    <a:pt x="1263645" y="456467"/>
                  </a:cubicBezTo>
                  <a:cubicBezTo>
                    <a:pt x="1230130" y="456467"/>
                    <a:pt x="1205755" y="429121"/>
                    <a:pt x="1205755" y="395698"/>
                  </a:cubicBezTo>
                  <a:cubicBezTo>
                    <a:pt x="1205755" y="122238"/>
                    <a:pt x="1205755" y="122238"/>
                    <a:pt x="1205755" y="122238"/>
                  </a:cubicBezTo>
                  <a:cubicBezTo>
                    <a:pt x="797477" y="122238"/>
                    <a:pt x="797477" y="122238"/>
                    <a:pt x="797477" y="122238"/>
                  </a:cubicBezTo>
                  <a:close/>
                  <a:moveTo>
                    <a:pt x="733507" y="0"/>
                  </a:moveTo>
                  <a:cubicBezTo>
                    <a:pt x="1266348" y="0"/>
                    <a:pt x="1266348" y="0"/>
                    <a:pt x="1266348" y="0"/>
                  </a:cubicBezTo>
                  <a:cubicBezTo>
                    <a:pt x="1299841" y="0"/>
                    <a:pt x="1327244" y="27357"/>
                    <a:pt x="1327244" y="60794"/>
                  </a:cubicBezTo>
                  <a:cubicBezTo>
                    <a:pt x="1327244" y="340448"/>
                    <a:pt x="1327244" y="340448"/>
                    <a:pt x="1327244" y="340448"/>
                  </a:cubicBezTo>
                  <a:cubicBezTo>
                    <a:pt x="1464260" y="349567"/>
                    <a:pt x="1589097" y="373884"/>
                    <a:pt x="1741337" y="416440"/>
                  </a:cubicBezTo>
                  <a:cubicBezTo>
                    <a:pt x="1783964" y="428599"/>
                    <a:pt x="1783964" y="428599"/>
                    <a:pt x="1783964" y="428599"/>
                  </a:cubicBezTo>
                  <a:cubicBezTo>
                    <a:pt x="1811368" y="434679"/>
                    <a:pt x="1829636" y="458996"/>
                    <a:pt x="1829636" y="486354"/>
                  </a:cubicBezTo>
                  <a:cubicBezTo>
                    <a:pt x="1829636" y="1249321"/>
                    <a:pt x="1829636" y="1249321"/>
                    <a:pt x="1829636" y="1249321"/>
                  </a:cubicBezTo>
                  <a:cubicBezTo>
                    <a:pt x="1829636" y="1270599"/>
                    <a:pt x="1817457" y="1291877"/>
                    <a:pt x="1799188" y="1300996"/>
                  </a:cubicBezTo>
                  <a:cubicBezTo>
                    <a:pt x="1780920" y="1313155"/>
                    <a:pt x="1759606" y="1313155"/>
                    <a:pt x="1741337" y="1304036"/>
                  </a:cubicBezTo>
                  <a:cubicBezTo>
                    <a:pt x="1653038" y="1258440"/>
                    <a:pt x="1653038" y="1258440"/>
                    <a:pt x="1653038" y="1258440"/>
                  </a:cubicBezTo>
                  <a:cubicBezTo>
                    <a:pt x="1470350" y="1161169"/>
                    <a:pt x="1248079" y="1097335"/>
                    <a:pt x="1095839" y="1097335"/>
                  </a:cubicBezTo>
                  <a:cubicBezTo>
                    <a:pt x="1034943" y="1097335"/>
                    <a:pt x="1016674" y="1109494"/>
                    <a:pt x="1016674" y="1109494"/>
                  </a:cubicBezTo>
                  <a:cubicBezTo>
                    <a:pt x="1013629" y="1112534"/>
                    <a:pt x="1013629" y="1112534"/>
                    <a:pt x="1013629" y="1112534"/>
                  </a:cubicBezTo>
                  <a:cubicBezTo>
                    <a:pt x="1007540" y="1112534"/>
                    <a:pt x="1004495" y="1115574"/>
                    <a:pt x="1001450" y="1115574"/>
                  </a:cubicBezTo>
                  <a:cubicBezTo>
                    <a:pt x="995360" y="1118613"/>
                    <a:pt x="995360" y="1118613"/>
                    <a:pt x="995360" y="1118613"/>
                  </a:cubicBezTo>
                  <a:cubicBezTo>
                    <a:pt x="992316" y="1121653"/>
                    <a:pt x="989271" y="1121653"/>
                    <a:pt x="986226" y="1133812"/>
                  </a:cubicBezTo>
                  <a:cubicBezTo>
                    <a:pt x="986226" y="1145971"/>
                    <a:pt x="992316" y="1161169"/>
                    <a:pt x="995360" y="1161169"/>
                  </a:cubicBezTo>
                  <a:cubicBezTo>
                    <a:pt x="1004495" y="1167249"/>
                    <a:pt x="1004495" y="1167249"/>
                    <a:pt x="1004495" y="1167249"/>
                  </a:cubicBezTo>
                  <a:cubicBezTo>
                    <a:pt x="1010584" y="1173328"/>
                    <a:pt x="1013629" y="1176368"/>
                    <a:pt x="1019719" y="1182447"/>
                  </a:cubicBezTo>
                  <a:cubicBezTo>
                    <a:pt x="1022764" y="1188527"/>
                    <a:pt x="1022764" y="1188527"/>
                    <a:pt x="1022764" y="1188527"/>
                  </a:cubicBezTo>
                  <a:cubicBezTo>
                    <a:pt x="1044077" y="1206765"/>
                    <a:pt x="1141511" y="1252361"/>
                    <a:pt x="1193273" y="1273639"/>
                  </a:cubicBezTo>
                  <a:cubicBezTo>
                    <a:pt x="1476439" y="1404346"/>
                    <a:pt x="2003190" y="1641444"/>
                    <a:pt x="1939249" y="2209869"/>
                  </a:cubicBezTo>
                  <a:cubicBezTo>
                    <a:pt x="1899667" y="2656707"/>
                    <a:pt x="1558649" y="2854288"/>
                    <a:pt x="1333334" y="2936360"/>
                  </a:cubicBezTo>
                  <a:cubicBezTo>
                    <a:pt x="1333334" y="3292006"/>
                    <a:pt x="1333334" y="3292006"/>
                    <a:pt x="1333334" y="3292006"/>
                  </a:cubicBezTo>
                  <a:cubicBezTo>
                    <a:pt x="1333334" y="3325443"/>
                    <a:pt x="1305930" y="3352800"/>
                    <a:pt x="1272437" y="3352800"/>
                  </a:cubicBezTo>
                  <a:cubicBezTo>
                    <a:pt x="742642" y="3352800"/>
                    <a:pt x="742642" y="3352800"/>
                    <a:pt x="742642" y="3352800"/>
                  </a:cubicBezTo>
                  <a:cubicBezTo>
                    <a:pt x="709149" y="3352800"/>
                    <a:pt x="681746" y="3325443"/>
                    <a:pt x="681746" y="3292006"/>
                  </a:cubicBezTo>
                  <a:cubicBezTo>
                    <a:pt x="681746" y="3009313"/>
                    <a:pt x="681746" y="3009313"/>
                    <a:pt x="681746" y="3009313"/>
                  </a:cubicBezTo>
                  <a:cubicBezTo>
                    <a:pt x="441206" y="2988035"/>
                    <a:pt x="197622" y="2924201"/>
                    <a:pt x="84964" y="2851248"/>
                  </a:cubicBezTo>
                  <a:cubicBezTo>
                    <a:pt x="60606" y="2833010"/>
                    <a:pt x="60606" y="2833010"/>
                    <a:pt x="60606" y="2833010"/>
                  </a:cubicBezTo>
                  <a:cubicBezTo>
                    <a:pt x="42337" y="2823891"/>
                    <a:pt x="33203" y="2802613"/>
                    <a:pt x="33203" y="2784374"/>
                  </a:cubicBezTo>
                  <a:cubicBezTo>
                    <a:pt x="33203" y="1978851"/>
                    <a:pt x="33203" y="1978851"/>
                    <a:pt x="33203" y="1978851"/>
                  </a:cubicBezTo>
                  <a:cubicBezTo>
                    <a:pt x="33203" y="1954534"/>
                    <a:pt x="45382" y="1933256"/>
                    <a:pt x="66696" y="1924137"/>
                  </a:cubicBezTo>
                  <a:cubicBezTo>
                    <a:pt x="88009" y="1911978"/>
                    <a:pt x="115412" y="1918057"/>
                    <a:pt x="133681" y="1933256"/>
                  </a:cubicBezTo>
                  <a:cubicBezTo>
                    <a:pt x="231115" y="2015328"/>
                    <a:pt x="231115" y="2015328"/>
                    <a:pt x="231115" y="2015328"/>
                  </a:cubicBezTo>
                  <a:cubicBezTo>
                    <a:pt x="410758" y="2170353"/>
                    <a:pt x="672611" y="2243306"/>
                    <a:pt x="837031" y="2243306"/>
                  </a:cubicBezTo>
                  <a:cubicBezTo>
                    <a:pt x="852255" y="2243306"/>
                    <a:pt x="867479" y="2243306"/>
                    <a:pt x="879658" y="2240266"/>
                  </a:cubicBezTo>
                  <a:cubicBezTo>
                    <a:pt x="913151" y="2237227"/>
                    <a:pt x="919240" y="2222028"/>
                    <a:pt x="919240" y="2215949"/>
                  </a:cubicBezTo>
                  <a:cubicBezTo>
                    <a:pt x="925330" y="2197710"/>
                    <a:pt x="919240" y="2173393"/>
                    <a:pt x="910106" y="2167313"/>
                  </a:cubicBezTo>
                  <a:cubicBezTo>
                    <a:pt x="904016" y="2161234"/>
                    <a:pt x="904016" y="2161234"/>
                    <a:pt x="904016" y="2161234"/>
                  </a:cubicBezTo>
                  <a:cubicBezTo>
                    <a:pt x="900972" y="2158194"/>
                    <a:pt x="897927" y="2155154"/>
                    <a:pt x="894882" y="2152115"/>
                  </a:cubicBezTo>
                  <a:cubicBezTo>
                    <a:pt x="891837" y="2146035"/>
                    <a:pt x="891837" y="2146035"/>
                    <a:pt x="891837" y="2146035"/>
                  </a:cubicBezTo>
                  <a:cubicBezTo>
                    <a:pt x="873568" y="2124757"/>
                    <a:pt x="773090" y="2082201"/>
                    <a:pt x="715239" y="2057884"/>
                  </a:cubicBezTo>
                  <a:cubicBezTo>
                    <a:pt x="425982" y="1933256"/>
                    <a:pt x="-112948" y="1705277"/>
                    <a:pt x="21024" y="1015263"/>
                  </a:cubicBezTo>
                  <a:cubicBezTo>
                    <a:pt x="88009" y="641379"/>
                    <a:pt x="404669" y="440758"/>
                    <a:pt x="678701" y="376924"/>
                  </a:cubicBezTo>
                  <a:cubicBezTo>
                    <a:pt x="672611" y="63834"/>
                    <a:pt x="672611" y="63834"/>
                    <a:pt x="672611" y="63834"/>
                  </a:cubicBezTo>
                  <a:cubicBezTo>
                    <a:pt x="672611" y="45596"/>
                    <a:pt x="678701" y="30397"/>
                    <a:pt x="690880" y="18238"/>
                  </a:cubicBezTo>
                  <a:cubicBezTo>
                    <a:pt x="703059" y="9119"/>
                    <a:pt x="718283" y="0"/>
                    <a:pt x="733507" y="0"/>
                  </a:cubicBezTo>
                  <a:close/>
                </a:path>
              </a:pathLst>
            </a:custGeom>
            <a:solidFill>
              <a:schemeClr val="bg1"/>
            </a:solidFill>
            <a:ln w="3175">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kern="0">
                <a:solidFill>
                  <a:srgbClr val="353535"/>
                </a:solidFill>
                <a:latin typeface="Segoe UI Semilight"/>
              </a:endParaRPr>
            </a:p>
          </p:txBody>
        </p:sp>
        <p:sp>
          <p:nvSpPr>
            <p:cNvPr id="200" name="Rectangle 199">
              <a:extLst>
                <a:ext uri="{FF2B5EF4-FFF2-40B4-BE49-F238E27FC236}">
                  <a16:creationId xmlns:a16="http://schemas.microsoft.com/office/drawing/2014/main" id="{99343344-2789-460D-A833-8ED7C1BA1E82}"/>
                </a:ext>
              </a:extLst>
            </p:cNvPr>
            <p:cNvSpPr/>
            <p:nvPr/>
          </p:nvSpPr>
          <p:spPr bwMode="auto">
            <a:xfrm>
              <a:off x="7447298"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Government</a:t>
              </a:r>
            </a:p>
          </p:txBody>
        </p:sp>
        <p:sp>
          <p:nvSpPr>
            <p:cNvPr id="271" name="Rectangle 270">
              <a:extLst>
                <a:ext uri="{FF2B5EF4-FFF2-40B4-BE49-F238E27FC236}">
                  <a16:creationId xmlns:a16="http://schemas.microsoft.com/office/drawing/2014/main" id="{7CCD42EE-3587-4C44-8902-E58206FCF65C}"/>
                </a:ext>
              </a:extLst>
            </p:cNvPr>
            <p:cNvSpPr/>
            <p:nvPr/>
          </p:nvSpPr>
          <p:spPr bwMode="auto">
            <a:xfrm>
              <a:off x="7447298"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Licensing and ID</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Benefits distribution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Aid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Military security </a:t>
              </a:r>
            </a:p>
          </p:txBody>
        </p:sp>
        <p:sp>
          <p:nvSpPr>
            <p:cNvPr id="199" name="Hexagon 198">
              <a:extLst>
                <a:ext uri="{FF2B5EF4-FFF2-40B4-BE49-F238E27FC236}">
                  <a16:creationId xmlns:a16="http://schemas.microsoft.com/office/drawing/2014/main" id="{4A280F3F-FDC6-40AD-BC44-F4AA1008259A}"/>
                </a:ext>
              </a:extLst>
            </p:cNvPr>
            <p:cNvSpPr/>
            <p:nvPr/>
          </p:nvSpPr>
          <p:spPr bwMode="auto">
            <a:xfrm rot="16200000">
              <a:off x="7646934"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Freeform: Shape 264">
              <a:extLst>
                <a:ext uri="{FF2B5EF4-FFF2-40B4-BE49-F238E27FC236}">
                  <a16:creationId xmlns:a16="http://schemas.microsoft.com/office/drawing/2014/main" id="{32A35E9B-65C4-4DD4-BF4A-E5615A6C47FC}"/>
                </a:ext>
              </a:extLst>
            </p:cNvPr>
            <p:cNvSpPr/>
            <p:nvPr/>
          </p:nvSpPr>
          <p:spPr bwMode="auto">
            <a:xfrm>
              <a:off x="7894658" y="2874819"/>
              <a:ext cx="322920" cy="357053"/>
            </a:xfrm>
            <a:custGeom>
              <a:avLst/>
              <a:gdLst>
                <a:gd name="connsiteX0" fmla="*/ 15996 w 322965"/>
                <a:gd name="connsiteY0" fmla="*/ 277950 h 357104"/>
                <a:gd name="connsiteX1" fmla="*/ 306969 w 322965"/>
                <a:gd name="connsiteY1" fmla="*/ 277950 h 357104"/>
                <a:gd name="connsiteX2" fmla="*/ 306969 w 322965"/>
                <a:gd name="connsiteY2" fmla="*/ 315658 h 357104"/>
                <a:gd name="connsiteX3" fmla="*/ 321518 w 322965"/>
                <a:gd name="connsiteY3" fmla="*/ 315658 h 357104"/>
                <a:gd name="connsiteX4" fmla="*/ 321518 w 322965"/>
                <a:gd name="connsiteY4" fmla="*/ 357104 h 357104"/>
                <a:gd name="connsiteX5" fmla="*/ 1447 w 322965"/>
                <a:gd name="connsiteY5" fmla="*/ 357104 h 357104"/>
                <a:gd name="connsiteX6" fmla="*/ 1447 w 322965"/>
                <a:gd name="connsiteY6" fmla="*/ 315658 h 357104"/>
                <a:gd name="connsiteX7" fmla="*/ 15996 w 322965"/>
                <a:gd name="connsiteY7" fmla="*/ 315658 h 357104"/>
                <a:gd name="connsiteX8" fmla="*/ 238320 w 322965"/>
                <a:gd name="connsiteY8" fmla="*/ 94407 h 357104"/>
                <a:gd name="connsiteX9" fmla="*/ 275069 w 322965"/>
                <a:gd name="connsiteY9" fmla="*/ 94407 h 357104"/>
                <a:gd name="connsiteX10" fmla="*/ 275069 w 322965"/>
                <a:gd name="connsiteY10" fmla="*/ 271460 h 357104"/>
                <a:gd name="connsiteX11" fmla="*/ 238320 w 322965"/>
                <a:gd name="connsiteY11" fmla="*/ 271460 h 357104"/>
                <a:gd name="connsiteX12" fmla="*/ 141772 w 322965"/>
                <a:gd name="connsiteY12" fmla="*/ 94407 h 357104"/>
                <a:gd name="connsiteX13" fmla="*/ 178521 w 322965"/>
                <a:gd name="connsiteY13" fmla="*/ 94407 h 357104"/>
                <a:gd name="connsiteX14" fmla="*/ 178521 w 322965"/>
                <a:gd name="connsiteY14" fmla="*/ 271459 h 357104"/>
                <a:gd name="connsiteX15" fmla="*/ 141772 w 322965"/>
                <a:gd name="connsiteY15" fmla="*/ 271459 h 357104"/>
                <a:gd name="connsiteX16" fmla="*/ 45225 w 322965"/>
                <a:gd name="connsiteY16" fmla="*/ 94404 h 357104"/>
                <a:gd name="connsiteX17" fmla="*/ 81974 w 322965"/>
                <a:gd name="connsiteY17" fmla="*/ 94404 h 357104"/>
                <a:gd name="connsiteX18" fmla="*/ 81974 w 322965"/>
                <a:gd name="connsiteY18" fmla="*/ 271457 h 357104"/>
                <a:gd name="connsiteX19" fmla="*/ 45225 w 322965"/>
                <a:gd name="connsiteY19" fmla="*/ 271457 h 357104"/>
                <a:gd name="connsiteX20" fmla="*/ 161483 w 322965"/>
                <a:gd name="connsiteY20" fmla="*/ 0 h 357104"/>
                <a:gd name="connsiteX21" fmla="*/ 322965 w 322965"/>
                <a:gd name="connsiteY21" fmla="*/ 92497 h 357104"/>
                <a:gd name="connsiteX22" fmla="*/ 0 w 322965"/>
                <a:gd name="connsiteY22" fmla="*/ 92497 h 35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965" h="357104">
                  <a:moveTo>
                    <a:pt x="15996" y="277950"/>
                  </a:moveTo>
                  <a:lnTo>
                    <a:pt x="306969" y="277950"/>
                  </a:lnTo>
                  <a:lnTo>
                    <a:pt x="306969" y="315658"/>
                  </a:lnTo>
                  <a:lnTo>
                    <a:pt x="321518" y="315658"/>
                  </a:lnTo>
                  <a:lnTo>
                    <a:pt x="321518" y="357104"/>
                  </a:lnTo>
                  <a:lnTo>
                    <a:pt x="1447" y="357104"/>
                  </a:lnTo>
                  <a:lnTo>
                    <a:pt x="1447" y="315658"/>
                  </a:lnTo>
                  <a:lnTo>
                    <a:pt x="15996" y="315658"/>
                  </a:lnTo>
                  <a:close/>
                  <a:moveTo>
                    <a:pt x="238320" y="94407"/>
                  </a:moveTo>
                  <a:lnTo>
                    <a:pt x="275069" y="94407"/>
                  </a:lnTo>
                  <a:lnTo>
                    <a:pt x="275069" y="271460"/>
                  </a:lnTo>
                  <a:lnTo>
                    <a:pt x="238320" y="271460"/>
                  </a:lnTo>
                  <a:close/>
                  <a:moveTo>
                    <a:pt x="141772" y="94407"/>
                  </a:moveTo>
                  <a:lnTo>
                    <a:pt x="178521" y="94407"/>
                  </a:lnTo>
                  <a:lnTo>
                    <a:pt x="178521" y="271459"/>
                  </a:lnTo>
                  <a:lnTo>
                    <a:pt x="141772" y="271459"/>
                  </a:lnTo>
                  <a:close/>
                  <a:moveTo>
                    <a:pt x="45225" y="94404"/>
                  </a:moveTo>
                  <a:lnTo>
                    <a:pt x="81974" y="94404"/>
                  </a:lnTo>
                  <a:lnTo>
                    <a:pt x="81974" y="271457"/>
                  </a:lnTo>
                  <a:lnTo>
                    <a:pt x="45225" y="271457"/>
                  </a:lnTo>
                  <a:close/>
                  <a:moveTo>
                    <a:pt x="161483" y="0"/>
                  </a:moveTo>
                  <a:lnTo>
                    <a:pt x="322965" y="92497"/>
                  </a:lnTo>
                  <a:lnTo>
                    <a:pt x="0" y="92497"/>
                  </a:ln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47" tIns="46623" rIns="46623" bIns="93247" numCol="1" spcCol="0" rtlCol="0" fromWordArt="0" anchor="b" anchorCtr="0" forceAA="0" compatLnSpc="1">
              <a:prstTxWarp prst="textNoShape">
                <a:avLst/>
              </a:prstTxWarp>
              <a:noAutofit/>
            </a:bodyPr>
            <a:lstStyle/>
            <a:p>
              <a:pPr defTabSz="932418">
                <a:defRPr/>
              </a:pPr>
              <a:endParaRPr lang="en-US" sz="1836">
                <a:solidFill>
                  <a:srgbClr val="FFFFFF"/>
                </a:solidFill>
                <a:latin typeface="Segoe UI Semilight"/>
              </a:endParaRPr>
            </a:p>
          </p:txBody>
        </p:sp>
        <p:sp>
          <p:nvSpPr>
            <p:cNvPr id="211" name="Rectangle 210">
              <a:extLst>
                <a:ext uri="{FF2B5EF4-FFF2-40B4-BE49-F238E27FC236}">
                  <a16:creationId xmlns:a16="http://schemas.microsoft.com/office/drawing/2014/main" id="{A15C36AF-9161-4A81-B3F3-3FD6BCA597CD}"/>
                </a:ext>
              </a:extLst>
            </p:cNvPr>
            <p:cNvSpPr/>
            <p:nvPr/>
          </p:nvSpPr>
          <p:spPr bwMode="auto">
            <a:xfrm>
              <a:off x="8838854"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Health</a:t>
              </a:r>
            </a:p>
          </p:txBody>
        </p:sp>
        <p:sp>
          <p:nvSpPr>
            <p:cNvPr id="273" name="Rectangle 272">
              <a:extLst>
                <a:ext uri="{FF2B5EF4-FFF2-40B4-BE49-F238E27FC236}">
                  <a16:creationId xmlns:a16="http://schemas.microsoft.com/office/drawing/2014/main" id="{D3729236-9126-421D-A9B4-EA0AF6616C87}"/>
                </a:ext>
              </a:extLst>
            </p:cNvPr>
            <p:cNvSpPr/>
            <p:nvPr/>
          </p:nvSpPr>
          <p:spPr bwMode="auto">
            <a:xfrm>
              <a:off x="8838854"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Personalized medicine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Records sharing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Compliance</a:t>
              </a:r>
              <a:endParaRPr lang="en-US" sz="1224" dirty="0">
                <a:solidFill>
                  <a:srgbClr val="353535"/>
                </a:solidFill>
                <a:latin typeface="Segoe UI Semilight"/>
                <a:ea typeface="Segoe UI" panose="020B0502040204020203" pitchFamily="34" charset="0"/>
                <a:cs typeface="Segoe UI" panose="020B0502040204020203" pitchFamily="34" charset="0"/>
              </a:endParaRPr>
            </a:p>
          </p:txBody>
        </p:sp>
        <p:sp>
          <p:nvSpPr>
            <p:cNvPr id="209" name="Hexagon 208">
              <a:extLst>
                <a:ext uri="{FF2B5EF4-FFF2-40B4-BE49-F238E27FC236}">
                  <a16:creationId xmlns:a16="http://schemas.microsoft.com/office/drawing/2014/main" id="{E8A1D425-4CB3-40F6-9834-5B3A5450B521}"/>
                </a:ext>
              </a:extLst>
            </p:cNvPr>
            <p:cNvSpPr/>
            <p:nvPr/>
          </p:nvSpPr>
          <p:spPr bwMode="auto">
            <a:xfrm rot="16200000">
              <a:off x="9038490"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138">
              <a:extLst>
                <a:ext uri="{FF2B5EF4-FFF2-40B4-BE49-F238E27FC236}">
                  <a16:creationId xmlns:a16="http://schemas.microsoft.com/office/drawing/2014/main" id="{20B94EC7-392A-4855-85DC-766C2B3E3EA5}"/>
                </a:ext>
              </a:extLst>
            </p:cNvPr>
            <p:cNvSpPr>
              <a:spLocks noChangeAspect="1"/>
            </p:cNvSpPr>
            <p:nvPr/>
          </p:nvSpPr>
          <p:spPr bwMode="auto">
            <a:xfrm rot="5400000">
              <a:off x="9263628" y="2886940"/>
              <a:ext cx="367554" cy="367555"/>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defRPr/>
              </a:pPr>
              <a:endParaRPr lang="en-US" sz="1836" spc="-51" dirty="0" err="1">
                <a:solidFill>
                  <a:srgbClr val="00188F"/>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07675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itle 1"/>
          <p:cNvSpPr>
            <a:spLocks noGrp="1"/>
          </p:cNvSpPr>
          <p:nvPr>
            <p:ph type="title"/>
          </p:nvPr>
        </p:nvSpPr>
        <p:spPr>
          <a:xfrm>
            <a:off x="733300" y="852243"/>
            <a:ext cx="2745785" cy="1449893"/>
          </a:xfrm>
        </p:spPr>
        <p:txBody>
          <a:bodyPr>
            <a:noAutofit/>
          </a:bodyPr>
          <a:lstStyle/>
          <a:p>
            <a:pPr algn="ctr"/>
            <a:r>
              <a:rPr lang="en-US" dirty="0">
                <a:solidFill>
                  <a:schemeClr val="bg1"/>
                </a:solidFill>
                <a:cs typeface="+mn-cs"/>
              </a:rPr>
              <a:t>Market Challenges</a:t>
            </a:r>
          </a:p>
        </p:txBody>
      </p:sp>
      <p:pic>
        <p:nvPicPr>
          <p:cNvPr id="7170" name="Picture 2" descr="Image result for challeng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385" y="2548684"/>
            <a:ext cx="2342831" cy="23428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29134" y="1288247"/>
            <a:ext cx="8563178" cy="4863706"/>
            <a:chOff x="4131563" y="423449"/>
            <a:chExt cx="8396035" cy="4768772"/>
          </a:xfrm>
        </p:grpSpPr>
        <p:sp>
          <p:nvSpPr>
            <p:cNvPr id="13" name="Rectangle 12"/>
            <p:cNvSpPr/>
            <p:nvPr/>
          </p:nvSpPr>
          <p:spPr>
            <a:xfrm>
              <a:off x="5287745" y="672198"/>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HYPE</a:t>
              </a: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Lots of hype and noise.</a:t>
              </a:r>
            </a:p>
          </p:txBody>
        </p:sp>
        <p:sp>
          <p:nvSpPr>
            <p:cNvPr id="14" name="Rectangle 13"/>
            <p:cNvSpPr/>
            <p:nvPr/>
          </p:nvSpPr>
          <p:spPr>
            <a:xfrm>
              <a:off x="5287745" y="1923043"/>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IMMATURE</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Many offerings are immature and early.</a:t>
              </a:r>
            </a:p>
          </p:txBody>
        </p:sp>
        <p:sp>
          <p:nvSpPr>
            <p:cNvPr id="15" name="Rectangle 14"/>
            <p:cNvSpPr/>
            <p:nvPr/>
          </p:nvSpPr>
          <p:spPr>
            <a:xfrm>
              <a:off x="5287745" y="3173888"/>
              <a:ext cx="7057290" cy="657359"/>
            </a:xfrm>
            <a:prstGeom prst="rect">
              <a:avLst/>
            </a:prstGeom>
          </p:spPr>
          <p:txBody>
            <a:bodyPr wrap="square">
              <a:spAutoFit/>
            </a:bodyPr>
            <a:lstStyle/>
            <a:p>
              <a:pPr defTabSz="932597">
                <a:defRPr/>
              </a:pPr>
              <a:r>
                <a:rPr lang="en-US" sz="1836" b="1">
                  <a:solidFill>
                    <a:srgbClr val="0072C6"/>
                  </a:solidFill>
                  <a:latin typeface="Segoe UI Light" panose="020B0502040204020203" pitchFamily="34" charset="0"/>
                  <a:cs typeface="Segoe UI Light" panose="020B0502040204020203" pitchFamily="34" charset="0"/>
                </a:rPr>
                <a:t>NOT ENTERPRISE READY</a:t>
              </a:r>
              <a:endParaRPr lang="en-US" sz="1836" b="1" dirty="0">
                <a:solidFill>
                  <a:srgbClr val="0072C6"/>
                </a:solidFill>
                <a:latin typeface="Segoe UI Light" panose="020B0502040204020203" pitchFamily="34" charset="0"/>
                <a:cs typeface="Segoe UI Light" panose="020B0502040204020203" pitchFamily="34" charset="0"/>
              </a:endParaRP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Most technology providers don’t have enterprise DNA.</a:t>
              </a:r>
            </a:p>
          </p:txBody>
        </p:sp>
        <p:sp>
          <p:nvSpPr>
            <p:cNvPr id="16" name="Rectangle 15"/>
            <p:cNvSpPr/>
            <p:nvPr/>
          </p:nvSpPr>
          <p:spPr>
            <a:xfrm>
              <a:off x="5287744" y="4424733"/>
              <a:ext cx="7239854"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PATH TO PRODUCTION IS AMBIGUOUS</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Not always clear to go from concept to production. </a:t>
              </a:r>
            </a:p>
          </p:txBody>
        </p:sp>
        <p:sp>
          <p:nvSpPr>
            <p:cNvPr id="19" name="Oval 18"/>
            <p:cNvSpPr/>
            <p:nvPr/>
          </p:nvSpPr>
          <p:spPr bwMode="auto">
            <a:xfrm>
              <a:off x="4131563" y="423449"/>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4131563" y="4175984"/>
              <a:ext cx="1016237" cy="1016237"/>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39" name="Group 38"/>
            <p:cNvGrpSpPr/>
            <p:nvPr/>
          </p:nvGrpSpPr>
          <p:grpSpPr>
            <a:xfrm>
              <a:off x="4131563" y="2925139"/>
              <a:ext cx="1016237" cy="1016237"/>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AutoShape 25"/>
              <p:cNvSpPr>
                <a:spLocks noChangeAspect="1" noChangeArrowheads="1" noTextEdit="1"/>
              </p:cNvSpPr>
              <p:nvPr/>
            </p:nvSpPr>
            <p:spPr bwMode="auto">
              <a:xfrm>
                <a:off x="3680238" y="3259560"/>
                <a:ext cx="474987" cy="4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45" name="Oval 44"/>
            <p:cNvSpPr/>
            <p:nvPr/>
          </p:nvSpPr>
          <p:spPr bwMode="auto">
            <a:xfrm>
              <a:off x="4131563" y="1674294"/>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172" name="Picture 4" descr="Image result for megaphon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4380" y="599334"/>
              <a:ext cx="710749" cy="710749"/>
            </a:xfrm>
            <a:prstGeom prst="rect">
              <a:avLst/>
            </a:prstGeom>
            <a:noFill/>
            <a:extLst>
              <a:ext uri="{909E8E84-426E-40DD-AFC4-6F175D3DCCD1}">
                <a14:hiddenFill xmlns:a14="http://schemas.microsoft.com/office/drawing/2010/main">
                  <a:solidFill>
                    <a:srgbClr val="FFFFFF"/>
                  </a:solidFill>
                </a14:hiddenFill>
              </a:ext>
            </a:extLst>
          </p:spPr>
        </p:pic>
      </p:grpSp>
      <p:pic>
        <p:nvPicPr>
          <p:cNvPr id="7174" name="Picture 6" descr="Image result for baby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945" y="2776444"/>
            <a:ext cx="649989" cy="6499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enterpris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7555" y="4018054"/>
            <a:ext cx="646379" cy="64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54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78665" y="-117593"/>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kern="800" dirty="0">
                <a:solidFill>
                  <a:srgbClr val="0072C6"/>
                </a:solidFill>
                <a:latin typeface="Segoe UI Light" panose="020B0502040204020203" pitchFamily="34" charset="0"/>
                <a:cs typeface="Segoe UI Light"/>
              </a:rPr>
              <a:t>What do Blockchain Architectures look like?</a:t>
            </a:r>
          </a:p>
        </p:txBody>
      </p:sp>
      <p:grpSp>
        <p:nvGrpSpPr>
          <p:cNvPr id="4" name="Group 3"/>
          <p:cNvGrpSpPr/>
          <p:nvPr/>
        </p:nvGrpSpPr>
        <p:grpSpPr>
          <a:xfrm>
            <a:off x="57747" y="1026906"/>
            <a:ext cx="12328560" cy="5694662"/>
            <a:chOff x="136578" y="895350"/>
            <a:chExt cx="8899072" cy="4215785"/>
          </a:xfrm>
        </p:grpSpPr>
        <p:sp>
          <p:nvSpPr>
            <p:cNvPr id="126" name="Rectangle 125"/>
            <p:cNvSpPr/>
            <p:nvPr/>
          </p:nvSpPr>
          <p:spPr bwMode="auto">
            <a:xfrm>
              <a:off x="1608881" y="4189486"/>
              <a:ext cx="1338243" cy="87479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7" name="Rectangle 126"/>
            <p:cNvSpPr/>
            <p:nvPr/>
          </p:nvSpPr>
          <p:spPr bwMode="auto">
            <a:xfrm>
              <a:off x="136578"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8" name="Rectangle 127"/>
            <p:cNvSpPr/>
            <p:nvPr/>
          </p:nvSpPr>
          <p:spPr bwMode="auto">
            <a:xfrm>
              <a:off x="1608880"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9" name="Rectangle 128"/>
            <p:cNvSpPr/>
            <p:nvPr/>
          </p:nvSpPr>
          <p:spPr bwMode="auto">
            <a:xfrm>
              <a:off x="3081182"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4553482" y="1409691"/>
              <a:ext cx="1338244" cy="164884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6021140" y="1424538"/>
              <a:ext cx="1399837" cy="36865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2" name="Rectangle 131"/>
            <p:cNvSpPr/>
            <p:nvPr/>
          </p:nvSpPr>
          <p:spPr bwMode="auto">
            <a:xfrm>
              <a:off x="7498084" y="1363450"/>
              <a:ext cx="1533892" cy="373283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3" name="Rectangle 132"/>
            <p:cNvSpPr/>
            <p:nvPr/>
          </p:nvSpPr>
          <p:spPr bwMode="auto">
            <a:xfrm>
              <a:off x="30811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Ingestor </a:t>
              </a:r>
            </a:p>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(broker)</a:t>
              </a:r>
            </a:p>
          </p:txBody>
        </p:sp>
        <p:sp>
          <p:nvSpPr>
            <p:cNvPr id="134" name="Right Arrow 74"/>
            <p:cNvSpPr/>
            <p:nvPr/>
          </p:nvSpPr>
          <p:spPr bwMode="auto">
            <a:xfrm>
              <a:off x="28602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5" name="Rectangle 134"/>
            <p:cNvSpPr/>
            <p:nvPr/>
          </p:nvSpPr>
          <p:spPr bwMode="auto">
            <a:xfrm>
              <a:off x="1608880"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36" name="Right Arrow 76"/>
            <p:cNvSpPr/>
            <p:nvPr/>
          </p:nvSpPr>
          <p:spPr bwMode="auto">
            <a:xfrm>
              <a:off x="13879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7" name="Rectangle 136"/>
            <p:cNvSpPr/>
            <p:nvPr/>
          </p:nvSpPr>
          <p:spPr bwMode="auto">
            <a:xfrm>
              <a:off x="7498086" y="895350"/>
              <a:ext cx="1533890"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Presentation Layer</a:t>
              </a:r>
            </a:p>
          </p:txBody>
        </p:sp>
        <p:sp>
          <p:nvSpPr>
            <p:cNvPr id="138" name="Rectangle 137"/>
            <p:cNvSpPr/>
            <p:nvPr/>
          </p:nvSpPr>
          <p:spPr bwMode="auto">
            <a:xfrm>
              <a:off x="136579"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Event Producers</a:t>
              </a:r>
            </a:p>
          </p:txBody>
        </p:sp>
        <p:sp>
          <p:nvSpPr>
            <p:cNvPr id="139" name="Rectangle 138"/>
            <p:cNvSpPr/>
            <p:nvPr/>
          </p:nvSpPr>
          <p:spPr bwMode="auto">
            <a:xfrm>
              <a:off x="45534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Transformation</a:t>
              </a:r>
            </a:p>
          </p:txBody>
        </p:sp>
        <p:sp>
          <p:nvSpPr>
            <p:cNvPr id="140" name="Rectangle 139"/>
            <p:cNvSpPr/>
            <p:nvPr/>
          </p:nvSpPr>
          <p:spPr bwMode="auto">
            <a:xfrm>
              <a:off x="6025782" y="895350"/>
              <a:ext cx="1399837"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Long-term storage</a:t>
              </a:r>
            </a:p>
          </p:txBody>
        </p:sp>
        <p:sp>
          <p:nvSpPr>
            <p:cNvPr id="141" name="Left-Right Arrow 82"/>
            <p:cNvSpPr/>
            <p:nvPr/>
          </p:nvSpPr>
          <p:spPr bwMode="auto">
            <a:xfrm>
              <a:off x="43325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Left-Right Arrow 83"/>
            <p:cNvSpPr/>
            <p:nvPr/>
          </p:nvSpPr>
          <p:spPr bwMode="auto">
            <a:xfrm>
              <a:off x="58048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Oval 142"/>
            <p:cNvSpPr/>
            <p:nvPr/>
          </p:nvSpPr>
          <p:spPr bwMode="auto">
            <a:xfrm>
              <a:off x="3281483" y="2338816"/>
              <a:ext cx="1092386" cy="1083220"/>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428"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sp>
          <p:nvSpPr>
            <p:cNvPr id="144" name="TextBox 143"/>
            <p:cNvSpPr txBox="1"/>
            <p:nvPr/>
          </p:nvSpPr>
          <p:spPr>
            <a:xfrm>
              <a:off x="4589715" y="2255759"/>
              <a:ext cx="503913" cy="234708"/>
            </a:xfrm>
            <a:prstGeom prst="rect">
              <a:avLst/>
            </a:prstGeom>
            <a:noFill/>
          </p:spPr>
          <p:txBody>
            <a:bodyPr wrap="none" lIns="0" tIns="0" rIns="0" bIns="0" rtlCol="0">
              <a:spAutoFit/>
            </a:bodyPr>
            <a:lstStyle/>
            <a:p>
              <a:pPr defTabSz="932563">
                <a:lnSpc>
                  <a:spcPct val="90000"/>
                </a:lnSpc>
                <a:spcAft>
                  <a:spcPts val="450"/>
                </a:spcAft>
                <a:defRPr/>
              </a:pPr>
              <a:r>
                <a:rPr lang="en-US" sz="1122" dirty="0">
                  <a:solidFill>
                    <a:srgbClr val="0273C7"/>
                  </a:solidFill>
                  <a:latin typeface="Segoe UI"/>
                </a:rPr>
                <a:t>Stream </a:t>
              </a:r>
              <a:br>
                <a:rPr lang="en-US" sz="1122" dirty="0">
                  <a:solidFill>
                    <a:srgbClr val="0273C7"/>
                  </a:solidFill>
                  <a:latin typeface="Segoe UI"/>
                </a:rPr>
              </a:br>
              <a:r>
                <a:rPr lang="en-US" sz="1122" dirty="0">
                  <a:solidFill>
                    <a:srgbClr val="0273C7"/>
                  </a:solidFill>
                  <a:latin typeface="Segoe UI"/>
                </a:rPr>
                <a:t>processing</a:t>
              </a:r>
            </a:p>
          </p:txBody>
        </p:sp>
        <p:grpSp>
          <p:nvGrpSpPr>
            <p:cNvPr id="145" name="Group 144"/>
            <p:cNvGrpSpPr/>
            <p:nvPr/>
          </p:nvGrpSpPr>
          <p:grpSpPr>
            <a:xfrm>
              <a:off x="1822904" y="2501698"/>
              <a:ext cx="869859" cy="844124"/>
              <a:chOff x="2579112" y="3492574"/>
              <a:chExt cx="1188720" cy="1197977"/>
            </a:xfrm>
          </p:grpSpPr>
          <p:sp>
            <p:nvSpPr>
              <p:cNvPr id="146" name="TextBox 145"/>
              <p:cNvSpPr txBox="1"/>
              <p:nvPr/>
            </p:nvSpPr>
            <p:spPr>
              <a:xfrm>
                <a:off x="2640547" y="4288746"/>
                <a:ext cx="1094289" cy="401805"/>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Cloud </a:t>
                </a:r>
              </a:p>
              <a:p>
                <a:pPr algn="ctr" defTabSz="932563">
                  <a:lnSpc>
                    <a:spcPct val="90000"/>
                  </a:lnSpc>
                  <a:spcAft>
                    <a:spcPts val="450"/>
                  </a:spcAft>
                  <a:defRPr/>
                </a:pPr>
                <a:r>
                  <a:rPr lang="en-US" sz="1122" dirty="0">
                    <a:solidFill>
                      <a:srgbClr val="0273C7"/>
                    </a:solidFill>
                    <a:latin typeface="Segoe UI"/>
                  </a:rPr>
                  <a:t>Gateways</a:t>
                </a:r>
              </a:p>
            </p:txBody>
          </p:sp>
          <p:sp>
            <p:nvSpPr>
              <p:cNvPr id="147"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grpSp>
          <p:nvGrpSpPr>
            <p:cNvPr id="148" name="Group 147"/>
            <p:cNvGrpSpPr/>
            <p:nvPr/>
          </p:nvGrpSpPr>
          <p:grpSpPr>
            <a:xfrm>
              <a:off x="326047" y="2560557"/>
              <a:ext cx="703004" cy="843988"/>
              <a:chOff x="741063" y="2289942"/>
              <a:chExt cx="960700" cy="1197784"/>
            </a:xfrm>
          </p:grpSpPr>
          <p:sp>
            <p:nvSpPr>
              <p:cNvPr id="149"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50" name="TextBox 149"/>
              <p:cNvSpPr txBox="1"/>
              <p:nvPr/>
            </p:nvSpPr>
            <p:spPr>
              <a:xfrm>
                <a:off x="741063" y="3085922"/>
                <a:ext cx="960700" cy="401804"/>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Modern </a:t>
                </a:r>
              </a:p>
              <a:p>
                <a:pPr algn="ctr" defTabSz="932563">
                  <a:lnSpc>
                    <a:spcPct val="90000"/>
                  </a:lnSpc>
                  <a:spcAft>
                    <a:spcPts val="450"/>
                  </a:spcAft>
                  <a:defRPr/>
                </a:pPr>
                <a:r>
                  <a:rPr lang="en-US" sz="1122" dirty="0">
                    <a:solidFill>
                      <a:srgbClr val="0273C7"/>
                    </a:solidFill>
                    <a:latin typeface="Segoe UI"/>
                  </a:rPr>
                  <a:t>Applications </a:t>
                </a:r>
              </a:p>
            </p:txBody>
          </p:sp>
        </p:grpSp>
        <p:sp>
          <p:nvSpPr>
            <p:cNvPr id="151" name="Freeform 8"/>
            <p:cNvSpPr>
              <a:spLocks noChangeAspect="1" noEditPoints="1"/>
            </p:cNvSpPr>
            <p:nvPr/>
          </p:nvSpPr>
          <p:spPr bwMode="black">
            <a:xfrm>
              <a:off x="7673636" y="2488255"/>
              <a:ext cx="307311" cy="29583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273C7"/>
            </a:solidFill>
            <a:ln>
              <a:noFill/>
            </a:ln>
          </p:spPr>
          <p:txBody>
            <a:bodyPr vert="horz" wrap="square" lIns="61715" tIns="30857" rIns="61715" bIns="30857" numCol="1" anchor="t" anchorCtr="0" compatLnSpc="1">
              <a:prstTxWarp prst="textNoShape">
                <a:avLst/>
              </a:prstTxWarp>
            </a:bodyPr>
            <a:lstStyle/>
            <a:p>
              <a:pPr defTabSz="932563">
                <a:defRPr/>
              </a:pPr>
              <a:endParaRPr lang="en-US" sz="1428" dirty="0">
                <a:solidFill>
                  <a:srgbClr val="404040"/>
                </a:solidFill>
                <a:latin typeface="Segoe UI"/>
              </a:endParaRPr>
            </a:p>
          </p:txBody>
        </p:sp>
        <p:sp>
          <p:nvSpPr>
            <p:cNvPr id="152" name="TextBox 151"/>
            <p:cNvSpPr txBox="1"/>
            <p:nvPr/>
          </p:nvSpPr>
          <p:spPr>
            <a:xfrm>
              <a:off x="8178096" y="2566187"/>
              <a:ext cx="518075"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Search and</a:t>
              </a:r>
              <a:br>
                <a:rPr lang="en-US" sz="1122" dirty="0">
                  <a:solidFill>
                    <a:srgbClr val="0273C7"/>
                  </a:solidFill>
                  <a:latin typeface="Segoe UI"/>
                </a:rPr>
              </a:br>
              <a:r>
                <a:rPr lang="en-US" sz="1122" dirty="0">
                  <a:solidFill>
                    <a:srgbClr val="0273C7"/>
                  </a:solidFill>
                  <a:latin typeface="Segoe UI"/>
                </a:rPr>
                <a:t>query</a:t>
              </a:r>
            </a:p>
          </p:txBody>
        </p:sp>
        <p:sp>
          <p:nvSpPr>
            <p:cNvPr id="153" name="TextBox 152"/>
            <p:cNvSpPr txBox="1"/>
            <p:nvPr/>
          </p:nvSpPr>
          <p:spPr>
            <a:xfrm>
              <a:off x="8178096" y="3033241"/>
              <a:ext cx="843789"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Microsoft Cortana</a:t>
              </a:r>
              <a:br>
                <a:rPr lang="en-US" sz="1122" dirty="0">
                  <a:solidFill>
                    <a:srgbClr val="0273C7"/>
                  </a:solidFill>
                  <a:latin typeface="Segoe UI"/>
                </a:rPr>
              </a:br>
              <a:r>
                <a:rPr lang="en-US" sz="1122" dirty="0">
                  <a:solidFill>
                    <a:srgbClr val="0273C7"/>
                  </a:solidFill>
                  <a:latin typeface="Segoe UI"/>
                </a:rPr>
                <a:t>Analytics </a:t>
              </a:r>
            </a:p>
          </p:txBody>
        </p:sp>
        <p:sp>
          <p:nvSpPr>
            <p:cNvPr id="154" name="TextBox 153"/>
            <p:cNvSpPr txBox="1"/>
            <p:nvPr/>
          </p:nvSpPr>
          <p:spPr>
            <a:xfrm>
              <a:off x="8178096" y="2009097"/>
              <a:ext cx="776206" cy="352062"/>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0"/>
                </a:spcAft>
                <a:defRPr/>
              </a:pPr>
              <a:r>
                <a:rPr lang="en-US" sz="1122" dirty="0">
                  <a:solidFill>
                    <a:srgbClr val="0273C7"/>
                  </a:solidFill>
                  <a:latin typeface="Segoe UI"/>
                </a:rPr>
                <a:t>Microsoft </a:t>
              </a:r>
            </a:p>
            <a:p>
              <a:pPr defTabSz="932563">
                <a:spcAft>
                  <a:spcPts val="0"/>
                </a:spcAft>
                <a:defRPr/>
              </a:pPr>
              <a:r>
                <a:rPr lang="en-US" sz="1122" dirty="0">
                  <a:solidFill>
                    <a:srgbClr val="0273C7"/>
                  </a:solidFill>
                  <a:latin typeface="Segoe UI"/>
                </a:rPr>
                <a:t>Power BI based</a:t>
              </a:r>
            </a:p>
            <a:p>
              <a:pPr defTabSz="932563">
                <a:spcAft>
                  <a:spcPts val="450"/>
                </a:spcAft>
                <a:defRPr/>
              </a:pPr>
              <a:r>
                <a:rPr lang="en-US" sz="1122" dirty="0">
                  <a:solidFill>
                    <a:srgbClr val="0273C7"/>
                  </a:solidFill>
                  <a:latin typeface="Segoe UI"/>
                </a:rPr>
                <a:t>Dashboards</a:t>
              </a:r>
            </a:p>
          </p:txBody>
        </p:sp>
        <p:cxnSp>
          <p:nvCxnSpPr>
            <p:cNvPr id="155" name="Straight Arrow Connector 154"/>
            <p:cNvCxnSpPr>
              <a:stCxn id="149" idx="22"/>
              <a:endCxn id="147" idx="38"/>
            </p:cNvCxnSpPr>
            <p:nvPr/>
          </p:nvCxnSpPr>
          <p:spPr>
            <a:xfrm>
              <a:off x="924691" y="2772198"/>
              <a:ext cx="898213" cy="256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47" idx="8"/>
              <a:endCxn id="143" idx="2"/>
            </p:cNvCxnSpPr>
            <p:nvPr/>
          </p:nvCxnSpPr>
          <p:spPr>
            <a:xfrm flipV="1">
              <a:off x="2692763" y="2880426"/>
              <a:ext cx="588720" cy="334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43" idx="7"/>
              <a:endCxn id="159" idx="2"/>
            </p:cNvCxnSpPr>
            <p:nvPr/>
          </p:nvCxnSpPr>
          <p:spPr>
            <a:xfrm flipV="1">
              <a:off x="4213893" y="1830557"/>
              <a:ext cx="911091" cy="66689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43" idx="5"/>
              <a:endCxn id="188" idx="1"/>
            </p:cNvCxnSpPr>
            <p:nvPr/>
          </p:nvCxnSpPr>
          <p:spPr>
            <a:xfrm>
              <a:off x="4213893" y="3263402"/>
              <a:ext cx="339590" cy="119775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9" name="Oval 158"/>
            <p:cNvSpPr/>
            <p:nvPr/>
          </p:nvSpPr>
          <p:spPr bwMode="auto">
            <a:xfrm>
              <a:off x="5124984" y="1456475"/>
              <a:ext cx="720339" cy="748164"/>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sp>
          <p:nvSpPr>
            <p:cNvPr id="160" name="Freeform 43"/>
            <p:cNvSpPr>
              <a:spLocks noChangeAspect="1" noEditPoints="1"/>
            </p:cNvSpPr>
            <p:nvPr/>
          </p:nvSpPr>
          <p:spPr bwMode="black">
            <a:xfrm>
              <a:off x="7749398" y="3493127"/>
              <a:ext cx="230282" cy="42745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61" name="TextBox 160"/>
            <p:cNvSpPr txBox="1"/>
            <p:nvPr/>
          </p:nvSpPr>
          <p:spPr>
            <a:xfrm>
              <a:off x="8178096" y="3507950"/>
              <a:ext cx="777889" cy="469417"/>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Notifications </a:t>
              </a:r>
              <a:br>
                <a:rPr lang="en-US" sz="1122" dirty="0">
                  <a:solidFill>
                    <a:srgbClr val="0273C7"/>
                  </a:solidFill>
                  <a:latin typeface="Segoe UI"/>
                </a:rPr>
              </a:br>
              <a:r>
                <a:rPr lang="en-US" sz="1122" dirty="0">
                  <a:solidFill>
                    <a:srgbClr val="0273C7"/>
                  </a:solidFill>
                  <a:latin typeface="Segoe UI"/>
                </a:rPr>
                <a:t>and workflow</a:t>
              </a:r>
              <a:br>
                <a:rPr lang="en-US" sz="1122" dirty="0">
                  <a:solidFill>
                    <a:srgbClr val="0273C7"/>
                  </a:solidFill>
                  <a:latin typeface="Segoe UI"/>
                </a:rPr>
              </a:br>
              <a:r>
                <a:rPr lang="en-US" sz="1122" dirty="0">
                  <a:solidFill>
                    <a:srgbClr val="0273C7"/>
                  </a:solidFill>
                  <a:latin typeface="Segoe UI"/>
                </a:rPr>
                <a:t>interactions on devices</a:t>
              </a:r>
            </a:p>
          </p:txBody>
        </p:sp>
        <p:grpSp>
          <p:nvGrpSpPr>
            <p:cNvPr id="162" name="Group 161"/>
            <p:cNvGrpSpPr/>
            <p:nvPr/>
          </p:nvGrpSpPr>
          <p:grpSpPr>
            <a:xfrm>
              <a:off x="3598485" y="2798982"/>
              <a:ext cx="482832" cy="458568"/>
              <a:chOff x="7097986" y="2930421"/>
              <a:chExt cx="1699728" cy="1870084"/>
            </a:xfrm>
          </p:grpSpPr>
          <p:grpSp>
            <p:nvGrpSpPr>
              <p:cNvPr id="163" name="Group 162"/>
              <p:cNvGrpSpPr/>
              <p:nvPr/>
            </p:nvGrpSpPr>
            <p:grpSpPr>
              <a:xfrm>
                <a:off x="7097986" y="2930421"/>
                <a:ext cx="1699728" cy="441120"/>
                <a:chOff x="8193115" y="354643"/>
                <a:chExt cx="1699728" cy="441120"/>
              </a:xfrm>
            </p:grpSpPr>
            <p:sp>
              <p:nvSpPr>
                <p:cNvPr id="174" name="Rectangle 173"/>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5" name="Rectangle 174"/>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6" name="Rectangle 175"/>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sp>
            <p:nvSpPr>
              <p:cNvPr id="164" name="Rectangle 163"/>
              <p:cNvSpPr/>
              <p:nvPr/>
            </p:nvSpPr>
            <p:spPr>
              <a:xfrm>
                <a:off x="7489291" y="3371437"/>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5" name="Rectangle 164"/>
              <p:cNvSpPr/>
              <p:nvPr/>
            </p:nvSpPr>
            <p:spPr>
              <a:xfrm>
                <a:off x="7489291"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6" name="Rectangle 165"/>
              <p:cNvSpPr/>
              <p:nvPr/>
            </p:nvSpPr>
            <p:spPr>
              <a:xfrm>
                <a:off x="7489291" y="41004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7" name="Rectangle 166"/>
              <p:cNvSpPr/>
              <p:nvPr/>
            </p:nvSpPr>
            <p:spPr>
              <a:xfrm>
                <a:off x="7863895" y="35581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8" name="Rectangle 167"/>
              <p:cNvSpPr/>
              <p:nvPr/>
            </p:nvSpPr>
            <p:spPr>
              <a:xfrm>
                <a:off x="7863895" y="39226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9" name="Rectangle 168"/>
              <p:cNvSpPr/>
              <p:nvPr/>
            </p:nvSpPr>
            <p:spPr>
              <a:xfrm>
                <a:off x="8238499"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nvGrpSpPr>
              <p:cNvPr id="170" name="Group 169"/>
              <p:cNvGrpSpPr/>
              <p:nvPr/>
            </p:nvGrpSpPr>
            <p:grpSpPr>
              <a:xfrm rot="10800000">
                <a:off x="7097986" y="4359385"/>
                <a:ext cx="1699728" cy="441120"/>
                <a:chOff x="8193115" y="354643"/>
                <a:chExt cx="1699728" cy="441120"/>
              </a:xfrm>
            </p:grpSpPr>
            <p:sp>
              <p:nvSpPr>
                <p:cNvPr id="171" name="Rectangle 170"/>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2" name="Rectangle 171"/>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3" name="Rectangle 172"/>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grpSp>
        <p:sp>
          <p:nvSpPr>
            <p:cNvPr id="177" name="Oval 176"/>
            <p:cNvSpPr/>
            <p:nvPr/>
          </p:nvSpPr>
          <p:spPr bwMode="auto">
            <a:xfrm>
              <a:off x="5124984" y="2227222"/>
              <a:ext cx="740604" cy="782380"/>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HD</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Insight</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Storm</a:t>
              </a:r>
            </a:p>
          </p:txBody>
        </p:sp>
        <p:pic>
          <p:nvPicPr>
            <p:cNvPr id="178" name="Picture 17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7616930" y="2968793"/>
              <a:ext cx="489673" cy="328479"/>
            </a:xfrm>
            <a:prstGeom prst="rect">
              <a:avLst/>
            </a:prstGeom>
          </p:spPr>
        </p:pic>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6254" y="4194175"/>
              <a:ext cx="550332" cy="388372"/>
            </a:xfrm>
            <a:prstGeom prst="rect">
              <a:avLst/>
            </a:prstGeom>
          </p:spPr>
        </p:pic>
        <p:sp>
          <p:nvSpPr>
            <p:cNvPr id="180" name="Right Arrow 52"/>
            <p:cNvSpPr/>
            <p:nvPr/>
          </p:nvSpPr>
          <p:spPr bwMode="auto">
            <a:xfrm>
              <a:off x="5845323" y="4183092"/>
              <a:ext cx="952737" cy="451016"/>
            </a:xfrm>
            <a:prstGeom prst="rightArrow">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marL="56669" defTabSz="699134" fontAlgn="base">
                <a:lnSpc>
                  <a:spcPct val="90000"/>
                </a:lnSpc>
                <a:spcBef>
                  <a:spcPct val="0"/>
                </a:spcBef>
                <a:spcAft>
                  <a:spcPct val="0"/>
                </a:spcAft>
                <a:defRPr/>
              </a:pPr>
              <a:r>
                <a:rPr lang="en-US" sz="1122" dirty="0">
                  <a:gradFill>
                    <a:gsLst>
                      <a:gs pos="0">
                        <a:srgbClr val="FFFFFF"/>
                      </a:gs>
                      <a:gs pos="100000">
                        <a:srgbClr val="FFFFFF"/>
                      </a:gs>
                    </a:gsLst>
                    <a:lin ang="5400000" scaled="1"/>
                  </a:gradFill>
                  <a:latin typeface="Segoe UI"/>
                  <a:ea typeface="Segoe UI" pitchFamily="34" charset="0"/>
                  <a:cs typeface="Segoe UI" pitchFamily="34" charset="0"/>
                </a:rPr>
                <a:t>Blockchain</a:t>
              </a:r>
            </a:p>
          </p:txBody>
        </p:sp>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280" y="1949311"/>
              <a:ext cx="362680" cy="216257"/>
            </a:xfrm>
            <a:prstGeom prst="rect">
              <a:avLst/>
            </a:prstGeom>
          </p:spPr>
        </p:pic>
        <p:pic>
          <p:nvPicPr>
            <p:cNvPr id="182" name="Picture 2" descr="https://satonaoki.files.wordpress.com/2014/02/windows-azure-active-directory.png?w=614"/>
            <p:cNvPicPr>
              <a:picLocks noChangeAspect="1" noChangeArrowheads="1"/>
            </p:cNvPicPr>
            <p:nvPr/>
          </p:nvPicPr>
          <p:blipFill rotWithShape="1">
            <a:blip r:embed="rId7" cstate="print">
              <a:biLevel thresh="75000"/>
              <a:extLst>
                <a:ext uri="{28A0092B-C50C-407E-A947-70E740481C1C}">
                  <a14:useLocalDpi xmlns:a14="http://schemas.microsoft.com/office/drawing/2010/main" val="0"/>
                </a:ext>
              </a:extLst>
            </a:blip>
            <a:srcRect/>
            <a:stretch/>
          </p:blipFill>
          <p:spPr bwMode="auto">
            <a:xfrm>
              <a:off x="1830973" y="4452275"/>
              <a:ext cx="268743" cy="27439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83" name="Picture 1030"/>
            <p:cNvPicPr>
              <a:picLocks noChangeAspect="1"/>
            </p:cNvPicPr>
            <p:nvPr/>
          </p:nvPicPr>
          <p:blipFill>
            <a:blip r:embed="rId8">
              <a:clrChange>
                <a:clrFrom>
                  <a:srgbClr val="FFFFFF"/>
                </a:clrFrom>
                <a:clrTo>
                  <a:srgbClr val="FFFFFF">
                    <a:alpha val="0"/>
                  </a:srgbClr>
                </a:clrTo>
              </a:clrChange>
              <a:biLevel thresh="75000"/>
            </a:blip>
            <a:stretch>
              <a:fillRect/>
            </a:stretch>
          </p:blipFill>
          <p:spPr>
            <a:xfrm>
              <a:off x="2502670" y="4461157"/>
              <a:ext cx="270639" cy="256063"/>
            </a:xfrm>
            <a:prstGeom prst="rect">
              <a:avLst/>
            </a:prstGeom>
          </p:spPr>
        </p:pic>
        <p:sp>
          <p:nvSpPr>
            <p:cNvPr id="184" name="TextBox 183"/>
            <p:cNvSpPr txBox="1"/>
            <p:nvPr/>
          </p:nvSpPr>
          <p:spPr>
            <a:xfrm>
              <a:off x="8178096" y="4186053"/>
              <a:ext cx="829028" cy="704124"/>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defRPr/>
              </a:pPr>
              <a:r>
                <a:rPr lang="en-US" sz="1122" dirty="0">
                  <a:solidFill>
                    <a:srgbClr val="0273C7"/>
                  </a:solidFill>
                  <a:latin typeface="Segoe UI"/>
                </a:rPr>
                <a:t>Communication</a:t>
              </a:r>
              <a:br>
                <a:rPr lang="en-US" sz="1122" dirty="0">
                  <a:solidFill>
                    <a:srgbClr val="0273C7"/>
                  </a:solidFill>
                  <a:latin typeface="Segoe UI"/>
                </a:rPr>
              </a:br>
              <a:r>
                <a:rPr lang="en-US" sz="1122" dirty="0">
                  <a:solidFill>
                    <a:srgbClr val="0273C7"/>
                  </a:solidFill>
                  <a:latin typeface="Segoe UI"/>
                </a:rPr>
                <a:t>with </a:t>
              </a:r>
              <a:r>
                <a:rPr lang="en-US" sz="1122" dirty="0">
                  <a:solidFill>
                    <a:srgbClr val="0273C7"/>
                  </a:solidFill>
                </a:rPr>
                <a:t>existing LoB via Industry Protocols or Enterprise Infrastructure</a:t>
              </a:r>
              <a:endParaRPr lang="en-US" sz="1122" dirty="0">
                <a:solidFill>
                  <a:srgbClr val="0273C7"/>
                </a:solidFill>
                <a:latin typeface="Segoe UI"/>
              </a:endParaRPr>
            </a:p>
          </p:txBody>
        </p:sp>
        <p:cxnSp>
          <p:nvCxnSpPr>
            <p:cNvPr id="185" name="Straight Arrow Connector 184"/>
            <p:cNvCxnSpPr>
              <a:stCxn id="190" idx="1"/>
              <a:endCxn id="127" idx="2"/>
            </p:cNvCxnSpPr>
            <p:nvPr/>
          </p:nvCxnSpPr>
          <p:spPr>
            <a:xfrm flipH="1" flipV="1">
              <a:off x="805700" y="3775702"/>
              <a:ext cx="803181" cy="386842"/>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bwMode="auto">
            <a:xfrm>
              <a:off x="4553483" y="3121428"/>
              <a:ext cx="1338244" cy="6177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ctr" anchorCtr="0" forceAA="0" compatLnSpc="1">
              <a:prstTxWarp prst="textNoShape">
                <a:avLst/>
              </a:prstTxWarp>
              <a:noAutofit/>
            </a:bodyPr>
            <a:lstStyle/>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Business </a:t>
              </a:r>
            </a:p>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Logic Apps</a:t>
              </a:r>
            </a:p>
          </p:txBody>
        </p:sp>
        <p:sp>
          <p:nvSpPr>
            <p:cNvPr id="187" name="Left-Right Arrow 82"/>
            <p:cNvSpPr/>
            <p:nvPr/>
          </p:nvSpPr>
          <p:spPr bwMode="auto">
            <a:xfrm>
              <a:off x="4337993" y="3336974"/>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8" name="Rectangle 187"/>
            <p:cNvSpPr/>
            <p:nvPr/>
          </p:nvSpPr>
          <p:spPr bwMode="auto">
            <a:xfrm>
              <a:off x="4553483" y="3826027"/>
              <a:ext cx="1348816" cy="1270261"/>
            </a:xfrm>
            <a:prstGeom prst="rect">
              <a:avLst/>
            </a:prstGeom>
            <a:solidFill>
              <a:srgbClr val="EAEAEA"/>
            </a:solidFill>
            <a:ln>
              <a:solidFill>
                <a:srgbClr val="0273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9" name="Left-Right Arrow 83"/>
            <p:cNvSpPr/>
            <p:nvPr/>
          </p:nvSpPr>
          <p:spPr bwMode="auto">
            <a:xfrm>
              <a:off x="5746228" y="3352623"/>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0" name="Rectangle 189"/>
            <p:cNvSpPr/>
            <p:nvPr/>
          </p:nvSpPr>
          <p:spPr bwMode="auto">
            <a:xfrm>
              <a:off x="1608881" y="3904820"/>
              <a:ext cx="1338244"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Identity and </a:t>
              </a:r>
              <a:br>
                <a:rPr lang="en-US" sz="1632" dirty="0">
                  <a:gradFill>
                    <a:gsLst>
                      <a:gs pos="0">
                        <a:srgbClr val="FFFFFF"/>
                      </a:gs>
                      <a:gs pos="100000">
                        <a:srgbClr val="FFFFFF"/>
                      </a:gs>
                    </a:gsLst>
                    <a:lin ang="5400000" scaled="1"/>
                  </a:gradFill>
                  <a:latin typeface="Segoe UI"/>
                  <a:ea typeface="Segoe UI" pitchFamily="34" charset="0"/>
                  <a:cs typeface="Segoe UI" pitchFamily="34" charset="0"/>
                </a:rPr>
              </a:br>
              <a:r>
                <a:rPr lang="en-US" sz="1632" dirty="0">
                  <a:gradFill>
                    <a:gsLst>
                      <a:gs pos="0">
                        <a:srgbClr val="FFFFFF"/>
                      </a:gs>
                      <a:gs pos="100000">
                        <a:srgbClr val="FFFFFF"/>
                      </a:gs>
                    </a:gsLst>
                    <a:lin ang="5400000" scaled="1"/>
                  </a:gradFill>
                  <a:latin typeface="Segoe UI"/>
                  <a:ea typeface="Segoe UI" pitchFamily="34" charset="0"/>
                  <a:cs typeface="Segoe UI" pitchFamily="34" charset="0"/>
                </a:rPr>
                <a:t>Key Management</a:t>
              </a:r>
            </a:p>
          </p:txBody>
        </p:sp>
        <p:cxnSp>
          <p:nvCxnSpPr>
            <p:cNvPr id="191" name="Straight Arrow Connector 190"/>
            <p:cNvCxnSpPr>
              <a:stCxn id="188" idx="1"/>
              <a:endCxn id="126" idx="3"/>
            </p:cNvCxnSpPr>
            <p:nvPr/>
          </p:nvCxnSpPr>
          <p:spPr>
            <a:xfrm flipH="1">
              <a:off x="2947124" y="4461158"/>
              <a:ext cx="1606359" cy="165726"/>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2" name="Picture 19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265" y="1521441"/>
              <a:ext cx="462710" cy="396407"/>
            </a:xfrm>
            <a:prstGeom prst="rect">
              <a:avLst/>
            </a:prstGeom>
          </p:spPr>
        </p:pic>
        <p:sp>
          <p:nvSpPr>
            <p:cNvPr id="193" name="Right Arrow 78"/>
            <p:cNvSpPr/>
            <p:nvPr/>
          </p:nvSpPr>
          <p:spPr bwMode="auto">
            <a:xfrm>
              <a:off x="7415748" y="1056429"/>
              <a:ext cx="179486" cy="192742"/>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4" name="Freeform 34"/>
            <p:cNvSpPr>
              <a:spLocks noChangeAspect="1" noEditPoints="1"/>
            </p:cNvSpPr>
            <p:nvPr/>
          </p:nvSpPr>
          <p:spPr bwMode="auto">
            <a:xfrm>
              <a:off x="7665055" y="1525077"/>
              <a:ext cx="340995" cy="323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95" name="TextBox 194"/>
            <p:cNvSpPr txBox="1"/>
            <p:nvPr/>
          </p:nvSpPr>
          <p:spPr>
            <a:xfrm>
              <a:off x="8178096" y="1536268"/>
              <a:ext cx="777889" cy="234708"/>
            </a:xfrm>
            <a:prstGeom prst="rect">
              <a:avLst/>
            </a:prstGeom>
            <a:noFill/>
          </p:spPr>
          <p:txBody>
            <a:bodyPr wrap="square" lIns="0" tIns="0" rIns="0" bIns="0" rtlCol="0">
              <a:spAutoFit/>
            </a:bodyPr>
            <a:lstStyle/>
            <a:p>
              <a:pPr defTabSz="932563">
                <a:lnSpc>
                  <a:spcPct val="90000"/>
                </a:lnSpc>
                <a:spcAft>
                  <a:spcPts val="450"/>
                </a:spcAft>
                <a:defRPr/>
              </a:pPr>
              <a:r>
                <a:rPr lang="en-US" sz="1122" dirty="0">
                  <a:solidFill>
                    <a:srgbClr val="0273C7"/>
                  </a:solidFill>
                  <a:latin typeface="Segoe UI"/>
                </a:rPr>
                <a:t>Modern Applications</a:t>
              </a:r>
            </a:p>
          </p:txBody>
        </p:sp>
        <p:sp>
          <p:nvSpPr>
            <p:cNvPr id="196" name="Rectangle 195"/>
            <p:cNvSpPr/>
            <p:nvPr/>
          </p:nvSpPr>
          <p:spPr>
            <a:xfrm>
              <a:off x="6123751" y="2419095"/>
              <a:ext cx="1258248" cy="1003174"/>
            </a:xfrm>
            <a:prstGeom prst="rect">
              <a:avLst/>
            </a:prstGeom>
          </p:spPr>
          <p:txBody>
            <a:bodyPr wrap="none">
              <a:spAutoFit/>
            </a:bodyPr>
            <a:lstStyle/>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Service bus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DBs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t>Azure storage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HDInsight</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SQL Data Warehouse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Data Lake</a:t>
              </a:r>
            </a:p>
            <a:p>
              <a:pPr marL="174862" indent="-174862" defTabSz="699134" fontAlgn="base">
                <a:lnSpc>
                  <a:spcPct val="90000"/>
                </a:lnSpc>
                <a:spcBef>
                  <a:spcPct val="0"/>
                </a:spcBef>
                <a:spcAft>
                  <a:spcPct val="0"/>
                </a:spcAft>
                <a:buFont typeface="Arial" panose="020B0604020202020204" pitchFamily="34" charset="0"/>
                <a:buChar char="•"/>
                <a:defRPr/>
              </a:pPr>
              <a:endParaRPr lang="en-US" sz="1122" dirty="0">
                <a:latin typeface="Segoe UI"/>
              </a:endParaRPr>
            </a:p>
            <a:p>
              <a:pPr defTabSz="699134" fontAlgn="base">
                <a:lnSpc>
                  <a:spcPct val="90000"/>
                </a:lnSpc>
                <a:spcBef>
                  <a:spcPct val="0"/>
                </a:spcBef>
                <a:spcAft>
                  <a:spcPct val="0"/>
                </a:spcAft>
                <a:defRPr/>
              </a:pPr>
              <a:endParaRPr lang="en-US" sz="1071" dirty="0">
                <a:ea typeface="Segoe UI" pitchFamily="34" charset="0"/>
                <a:cs typeface="Segoe UI" pitchFamily="34" charset="0"/>
              </a:endParaRPr>
            </a:p>
          </p:txBody>
        </p:sp>
        <p:sp>
          <p:nvSpPr>
            <p:cNvPr id="197" name="Rectangle 196"/>
            <p:cNvSpPr/>
            <p:nvPr/>
          </p:nvSpPr>
          <p:spPr>
            <a:xfrm>
              <a:off x="6644925" y="4577021"/>
              <a:ext cx="829532" cy="304423"/>
            </a:xfrm>
            <a:prstGeom prst="rect">
              <a:avLst/>
            </a:prstGeom>
          </p:spPr>
          <p:txBody>
            <a:bodyPr wrap="square">
              <a:spAutoFit/>
            </a:bodyPr>
            <a:lstStyle/>
            <a:p>
              <a:pPr algn="ctr" defTabSz="699134" fontAlgn="base">
                <a:lnSpc>
                  <a:spcPct val="90000"/>
                </a:lnSpc>
                <a:spcBef>
                  <a:spcPct val="0"/>
                </a:spcBef>
                <a:spcAft>
                  <a:spcPct val="0"/>
                </a:spcAft>
                <a:defRPr/>
              </a:pPr>
              <a:r>
                <a:rPr lang="en-US" sz="1122" b="1" dirty="0">
                  <a:solidFill>
                    <a:srgbClr val="0273C7"/>
                  </a:solidFill>
                </a:rPr>
                <a:t>Blockchain Ledger</a:t>
              </a:r>
            </a:p>
          </p:txBody>
        </p:sp>
        <p:grpSp>
          <p:nvGrpSpPr>
            <p:cNvPr id="198" name="Group 197"/>
            <p:cNvGrpSpPr/>
            <p:nvPr/>
          </p:nvGrpSpPr>
          <p:grpSpPr>
            <a:xfrm>
              <a:off x="6026174" y="1569115"/>
              <a:ext cx="729552" cy="842402"/>
              <a:chOff x="6099852" y="1521441"/>
              <a:chExt cx="729552" cy="842402"/>
            </a:xfrm>
          </p:grpSpPr>
          <p:sp>
            <p:nvSpPr>
              <p:cNvPr id="199" name="Right Arrow 52"/>
              <p:cNvSpPr/>
              <p:nvPr/>
            </p:nvSpPr>
            <p:spPr bwMode="auto">
              <a:xfrm>
                <a:off x="6101326" y="1521441"/>
                <a:ext cx="728078" cy="37056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0" name="Right Arrow 52"/>
              <p:cNvSpPr/>
              <p:nvPr/>
            </p:nvSpPr>
            <p:spPr bwMode="auto">
              <a:xfrm>
                <a:off x="6099852" y="1858360"/>
                <a:ext cx="591831" cy="302052"/>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1" name="Right Arrow 52"/>
              <p:cNvSpPr/>
              <p:nvPr/>
            </p:nvSpPr>
            <p:spPr bwMode="auto">
              <a:xfrm>
                <a:off x="6105703" y="2142248"/>
                <a:ext cx="473520" cy="22159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pic>
          <p:nvPicPr>
            <p:cNvPr id="202" name="Picture 201"/>
            <p:cNvPicPr>
              <a:picLocks noChangeAspect="1"/>
            </p:cNvPicPr>
            <p:nvPr/>
          </p:nvPicPr>
          <p:blipFill>
            <a:blip r:embed="rId10"/>
            <a:stretch>
              <a:fillRect/>
            </a:stretch>
          </p:blipFill>
          <p:spPr>
            <a:xfrm>
              <a:off x="7692955" y="4248150"/>
              <a:ext cx="359483" cy="627183"/>
            </a:xfrm>
            <a:prstGeom prst="rect">
              <a:avLst/>
            </a:prstGeom>
          </p:spPr>
        </p:pic>
        <p:cxnSp>
          <p:nvCxnSpPr>
            <p:cNvPr id="203" name="Straight Connector 202"/>
            <p:cNvCxnSpPr/>
            <p:nvPr/>
          </p:nvCxnSpPr>
          <p:spPr>
            <a:xfrm flipH="1" flipV="1">
              <a:off x="7505491" y="1877795"/>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H="1" flipV="1">
              <a:off x="7480639" y="241998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H="1" flipV="1">
              <a:off x="7509165" y="288840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H="1" flipV="1">
              <a:off x="7496364" y="3333750"/>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H="1" flipV="1">
              <a:off x="7508043" y="4036574"/>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8" name="Straight Arrow Connector 169"/>
            <p:cNvCxnSpPr>
              <a:stCxn id="192" idx="3"/>
              <a:endCxn id="147" idx="35"/>
            </p:cNvCxnSpPr>
            <p:nvPr/>
          </p:nvCxnSpPr>
          <p:spPr>
            <a:xfrm>
              <a:off x="909975" y="1719645"/>
              <a:ext cx="1207517" cy="782056"/>
            </a:xfrm>
            <a:prstGeom prst="bentConnector3">
              <a:avLst>
                <a:gd name="adj1" fmla="val 99819"/>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143" idx="7"/>
              <a:endCxn id="177" idx="2"/>
            </p:cNvCxnSpPr>
            <p:nvPr/>
          </p:nvCxnSpPr>
          <p:spPr>
            <a:xfrm>
              <a:off x="4213893" y="2497450"/>
              <a:ext cx="911091" cy="12096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0" name="Arc 209"/>
            <p:cNvSpPr/>
            <p:nvPr/>
          </p:nvSpPr>
          <p:spPr>
            <a:xfrm rot="1436888">
              <a:off x="3947192" y="2220257"/>
              <a:ext cx="533400" cy="757823"/>
            </a:xfrm>
            <a:prstGeom prst="arc">
              <a:avLst>
                <a:gd name="adj1" fmla="val 16200000"/>
                <a:gd name="adj2" fmla="val 20585455"/>
              </a:avLst>
            </a:prstGeom>
            <a:ln>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56" dirty="0"/>
            </a:p>
          </p:txBody>
        </p:sp>
        <p:sp>
          <p:nvSpPr>
            <p:cNvPr id="211" name="Freeform 34"/>
            <p:cNvSpPr>
              <a:spLocks noChangeAspect="1" noEditPoints="1"/>
            </p:cNvSpPr>
            <p:nvPr/>
          </p:nvSpPr>
          <p:spPr bwMode="auto">
            <a:xfrm>
              <a:off x="4655740" y="3339323"/>
              <a:ext cx="247110" cy="234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nvGrpSpPr>
            <p:cNvPr id="212" name="Group 211"/>
            <p:cNvGrpSpPr/>
            <p:nvPr/>
          </p:nvGrpSpPr>
          <p:grpSpPr>
            <a:xfrm>
              <a:off x="4575009" y="3859036"/>
              <a:ext cx="1292739" cy="1220494"/>
              <a:chOff x="4617536" y="3975883"/>
              <a:chExt cx="1161646" cy="1074660"/>
            </a:xfrm>
          </p:grpSpPr>
          <p:sp>
            <p:nvSpPr>
              <p:cNvPr id="213" name="Oval 212"/>
              <p:cNvSpPr/>
              <p:nvPr/>
            </p:nvSpPr>
            <p:spPr bwMode="auto">
              <a:xfrm>
                <a:off x="4617536" y="4469785"/>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latin typeface="Segoe UI"/>
                    <a:ea typeface="Segoe UI" pitchFamily="34" charset="0"/>
                    <a:cs typeface="Segoe UI" pitchFamily="34" charset="0"/>
                  </a:rPr>
                  <a:t>IaaS</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Hosted</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Code</a:t>
                </a:r>
              </a:p>
            </p:txBody>
          </p:sp>
          <p:sp>
            <p:nvSpPr>
              <p:cNvPr id="214" name="Oval 213"/>
              <p:cNvSpPr/>
              <p:nvPr/>
            </p:nvSpPr>
            <p:spPr bwMode="auto">
              <a:xfrm>
                <a:off x="5208540" y="4483211"/>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Smart</a:t>
                </a:r>
                <a:br>
                  <a:rPr lang="en-US" sz="1071" dirty="0">
                    <a:gradFill>
                      <a:gsLst>
                        <a:gs pos="0">
                          <a:srgbClr val="FFFFFF"/>
                        </a:gs>
                        <a:gs pos="100000">
                          <a:srgbClr val="FFFFFF"/>
                        </a:gs>
                      </a:gsLst>
                      <a:lin ang="5400000" scaled="1"/>
                    </a:gradFill>
                    <a:ea typeface="Segoe UI" pitchFamily="34" charset="0"/>
                    <a:cs typeface="Segoe UI" pitchFamily="34" charset="0"/>
                  </a:rPr>
                </a:br>
                <a:r>
                  <a:rPr lang="en-US" sz="1071" dirty="0">
                    <a:gradFill>
                      <a:gsLst>
                        <a:gs pos="0">
                          <a:srgbClr val="FFFFFF"/>
                        </a:gs>
                        <a:gs pos="100000">
                          <a:srgbClr val="FFFFFF"/>
                        </a:gs>
                      </a:gsLst>
                      <a:lin ang="5400000" scaled="1"/>
                    </a:gradFill>
                    <a:ea typeface="Segoe UI" pitchFamily="34" charset="0"/>
                    <a:cs typeface="Segoe UI" pitchFamily="34" charset="0"/>
                  </a:rPr>
                  <a:t>Contracts</a:t>
                </a:r>
              </a:p>
            </p:txBody>
          </p:sp>
          <p:sp>
            <p:nvSpPr>
              <p:cNvPr id="215" name="Oval 214"/>
              <p:cNvSpPr/>
              <p:nvPr/>
            </p:nvSpPr>
            <p:spPr bwMode="auto">
              <a:xfrm>
                <a:off x="4918243" y="3975883"/>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Functions</a:t>
                </a:r>
                <a:endParaRPr lang="en-US" sz="1071"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grpSp>
          <p:nvGrpSpPr>
            <p:cNvPr id="216" name="Group 215"/>
            <p:cNvGrpSpPr/>
            <p:nvPr/>
          </p:nvGrpSpPr>
          <p:grpSpPr>
            <a:xfrm>
              <a:off x="6699507" y="1467208"/>
              <a:ext cx="651584" cy="737432"/>
              <a:chOff x="519686" y="4073315"/>
              <a:chExt cx="415954" cy="726019"/>
            </a:xfrm>
          </p:grpSpPr>
          <p:pic>
            <p:nvPicPr>
              <p:cNvPr id="217" name="Picture 216"/>
              <p:cNvPicPr>
                <a:picLocks noChangeAspect="1"/>
              </p:cNvPicPr>
              <p:nvPr/>
            </p:nvPicPr>
            <p:blipFill rotWithShape="1">
              <a:blip r:embed="rId11"/>
              <a:srcRect b="64004"/>
              <a:stretch/>
            </p:blipFill>
            <p:spPr>
              <a:xfrm>
                <a:off x="519686" y="4459184"/>
                <a:ext cx="229933" cy="340150"/>
              </a:xfrm>
              <a:prstGeom prst="rect">
                <a:avLst/>
              </a:prstGeom>
            </p:spPr>
          </p:pic>
          <p:pic>
            <p:nvPicPr>
              <p:cNvPr id="218" name="Picture 217"/>
              <p:cNvPicPr>
                <a:picLocks noChangeAspect="1"/>
              </p:cNvPicPr>
              <p:nvPr/>
            </p:nvPicPr>
            <p:blipFill rotWithShape="1">
              <a:blip r:embed="rId11"/>
              <a:srcRect b="64004"/>
              <a:stretch/>
            </p:blipFill>
            <p:spPr>
              <a:xfrm>
                <a:off x="559037" y="4073315"/>
                <a:ext cx="161511" cy="238931"/>
              </a:xfrm>
              <a:prstGeom prst="rect">
                <a:avLst/>
              </a:prstGeom>
            </p:spPr>
          </p:pic>
          <p:pic>
            <p:nvPicPr>
              <p:cNvPr id="219" name="Picture 218"/>
              <p:cNvPicPr>
                <a:picLocks noChangeAspect="1"/>
              </p:cNvPicPr>
              <p:nvPr/>
            </p:nvPicPr>
            <p:blipFill rotWithShape="1">
              <a:blip r:embed="rId11"/>
              <a:srcRect b="64004"/>
              <a:stretch/>
            </p:blipFill>
            <p:spPr>
              <a:xfrm>
                <a:off x="763068" y="4223804"/>
                <a:ext cx="172572" cy="255293"/>
              </a:xfrm>
              <a:prstGeom prst="rect">
                <a:avLst/>
              </a:prstGeom>
            </p:spPr>
          </p:pic>
        </p:grpSp>
        <p:sp>
          <p:nvSpPr>
            <p:cNvPr id="220" name="Rectangle 219"/>
            <p:cNvSpPr/>
            <p:nvPr/>
          </p:nvSpPr>
          <p:spPr>
            <a:xfrm>
              <a:off x="1490040" y="4703486"/>
              <a:ext cx="1021009"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Active Directory</a:t>
              </a:r>
            </a:p>
          </p:txBody>
        </p:sp>
        <p:sp>
          <p:nvSpPr>
            <p:cNvPr id="221" name="Rectangle 220"/>
            <p:cNvSpPr/>
            <p:nvPr/>
          </p:nvSpPr>
          <p:spPr>
            <a:xfrm>
              <a:off x="2265190" y="4703486"/>
              <a:ext cx="714331"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Key Vault</a:t>
              </a:r>
            </a:p>
          </p:txBody>
        </p:sp>
        <p:pic>
          <p:nvPicPr>
            <p:cNvPr id="222" name="Picture 221"/>
            <p:cNvPicPr>
              <a:picLocks noChangeAspect="1"/>
            </p:cNvPicPr>
            <p:nvPr/>
          </p:nvPicPr>
          <p:blipFill>
            <a:blip r:embed="rId12"/>
            <a:stretch>
              <a:fillRect/>
            </a:stretch>
          </p:blipFill>
          <p:spPr>
            <a:xfrm>
              <a:off x="7660453" y="2017892"/>
              <a:ext cx="349472" cy="324510"/>
            </a:xfrm>
            <a:prstGeom prst="rect">
              <a:avLst/>
            </a:prstGeom>
          </p:spPr>
        </p:pic>
      </p:grpSp>
    </p:spTree>
    <p:extLst>
      <p:ext uri="{BB962C8B-B14F-4D97-AF65-F5344CB8AC3E}">
        <p14:creationId xmlns:p14="http://schemas.microsoft.com/office/powerpoint/2010/main" val="390562435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Build development environment consisting of blockchain protocol clients and network infrastructure</a:t>
            </a:r>
          </a:p>
        </p:txBody>
      </p:sp>
      <p:sp>
        <p:nvSpPr>
          <p:cNvPr id="3" name="Text Placeholder 2"/>
          <p:cNvSpPr>
            <a:spLocks noGrp="1"/>
          </p:cNvSpPr>
          <p:nvPr>
            <p:ph type="body" sz="quarter" idx="10"/>
          </p:nvPr>
        </p:nvSpPr>
        <p:spPr>
          <a:xfrm>
            <a:off x="198437" y="1744662"/>
            <a:ext cx="5828185" cy="5644622"/>
          </a:xfrm>
        </p:spPr>
        <p:txBody>
          <a:bodyPr/>
          <a:lstStyle/>
          <a:p>
            <a:r>
              <a:rPr lang="en-US" sz="1600" dirty="0"/>
              <a:t>Build Blockchain Network on premises/cloud providers: 3 weeks</a:t>
            </a:r>
          </a:p>
          <a:p>
            <a:r>
              <a:rPr lang="en-US" sz="1600" dirty="0"/>
              <a:t>Review blockchain protocol specific network documentation</a:t>
            </a:r>
          </a:p>
          <a:p>
            <a:r>
              <a:rPr lang="en-US" sz="1600" dirty="0"/>
              <a:t>Determine topology for a consortium network</a:t>
            </a:r>
          </a:p>
          <a:p>
            <a:r>
              <a:rPr lang="en-US" sz="1600" dirty="0"/>
              <a:t>Map topology to IT resources</a:t>
            </a:r>
          </a:p>
          <a:p>
            <a:r>
              <a:rPr lang="en-US" sz="1600" dirty="0"/>
              <a:t>Manually deploy</a:t>
            </a:r>
          </a:p>
          <a:p>
            <a:r>
              <a:rPr lang="en-US" sz="1600" dirty="0"/>
              <a:t>Configure blockchain clients via Linux </a:t>
            </a:r>
            <a:br>
              <a:rPr lang="en-US" sz="1600" dirty="0"/>
            </a:br>
            <a:r>
              <a:rPr lang="en-US" sz="1600" dirty="0"/>
              <a:t>BASH scripts to support private network </a:t>
            </a:r>
            <a:br>
              <a:rPr lang="en-US" sz="1600" dirty="0"/>
            </a:br>
            <a:r>
              <a:rPr lang="en-US" sz="1600" dirty="0"/>
              <a:t>(peering, isolate mining nodes, etc.)</a:t>
            </a:r>
          </a:p>
          <a:p>
            <a:r>
              <a:rPr lang="en-US" sz="1600" dirty="0"/>
              <a:t>Configure other blockchain protocol properties (consensus algorithms, max peers, etc.)</a:t>
            </a:r>
          </a:p>
          <a:p>
            <a:r>
              <a:rPr lang="en-US" sz="1600" dirty="0"/>
              <a:t>Trial and error to make above steps work</a:t>
            </a:r>
          </a:p>
          <a:p>
            <a:r>
              <a:rPr lang="en-US" sz="1600" dirty="0"/>
              <a:t>Configure IT networks and firewall ports to permit blockchain protocol traffic</a:t>
            </a:r>
          </a:p>
          <a:p>
            <a:r>
              <a:rPr lang="en-US" sz="1600" dirty="0"/>
              <a:t>Test, debug, and repeat </a:t>
            </a:r>
          </a:p>
          <a:p>
            <a:endParaRPr lang="en-US" sz="1600" dirty="0"/>
          </a:p>
          <a:p>
            <a:endParaRPr lang="en-US" sz="1600" dirty="0"/>
          </a:p>
        </p:txBody>
      </p:sp>
      <p:sp>
        <p:nvSpPr>
          <p:cNvPr id="5" name="Text Placeholder 4"/>
          <p:cNvSpPr>
            <a:spLocks noGrp="1"/>
          </p:cNvSpPr>
          <p:nvPr>
            <p:ph type="body" sz="quarter" idx="11"/>
          </p:nvPr>
        </p:nvSpPr>
        <p:spPr>
          <a:xfrm>
            <a:off x="6699957" y="1668462"/>
            <a:ext cx="5486399" cy="3545586"/>
          </a:xfrm>
        </p:spPr>
        <p:txBody>
          <a:bodyPr/>
          <a:lstStyle/>
          <a:p>
            <a:r>
              <a:rPr lang="en-US" sz="1600" dirty="0"/>
              <a:t>Deploy Blockchain Network in Azure using BaaS Bletchley Framework: 15 minutes</a:t>
            </a:r>
          </a:p>
          <a:p>
            <a:r>
              <a:rPr lang="en-US" sz="1600" dirty="0"/>
              <a:t>Activate Azure subscription </a:t>
            </a:r>
          </a:p>
          <a:p>
            <a:r>
              <a:rPr lang="en-US" sz="1600" dirty="0"/>
              <a:t>Search Azure Marketplace for desired blockchain </a:t>
            </a:r>
          </a:p>
          <a:p>
            <a:r>
              <a:rPr lang="en-US" sz="1600" dirty="0"/>
              <a:t>Click on blockchain image of choice</a:t>
            </a:r>
          </a:p>
          <a:p>
            <a:r>
              <a:rPr lang="en-US" sz="1600" dirty="0"/>
              <a:t>Provide 10 user parameters </a:t>
            </a:r>
            <a:br>
              <a:rPr lang="en-US" sz="1600" dirty="0"/>
            </a:br>
            <a:r>
              <a:rPr lang="en-US" sz="1600" dirty="0"/>
              <a:t>(number of consortium members, number of blockchain VMs, admin usernames and passwords, etc.)</a:t>
            </a:r>
          </a:p>
          <a:p>
            <a:r>
              <a:rPr lang="en-US" sz="1600" dirty="0"/>
              <a:t>Deploy and wait 15 minutes </a:t>
            </a:r>
            <a:br>
              <a:rPr lang="en-US" sz="1600" dirty="0"/>
            </a:br>
            <a:r>
              <a:rPr lang="en-US" sz="1600" dirty="0"/>
              <a:t>(+/- depending of nodes selected)</a:t>
            </a:r>
          </a:p>
          <a:p>
            <a:endParaRPr lang="en-US" sz="1600" dirty="0"/>
          </a:p>
        </p:txBody>
      </p:sp>
      <p:sp>
        <p:nvSpPr>
          <p:cNvPr id="7" name="Rounded Rectangle 6"/>
          <p:cNvSpPr/>
          <p:nvPr/>
        </p:nvSpPr>
        <p:spPr>
          <a:xfrm>
            <a:off x="5608637" y="3649662"/>
            <a:ext cx="927643" cy="754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80" dirty="0">
                <a:solidFill>
                  <a:prstClr val="white"/>
                </a:solidFill>
              </a:rPr>
              <a:t>VS</a:t>
            </a:r>
          </a:p>
        </p:txBody>
      </p:sp>
    </p:spTree>
    <p:extLst>
      <p:ext uri="{BB962C8B-B14F-4D97-AF65-F5344CB8AC3E}">
        <p14:creationId xmlns:p14="http://schemas.microsoft.com/office/powerpoint/2010/main" val="171876995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kern="800" spc="-136" dirty="0">
                <a:solidFill>
                  <a:srgbClr val="0070C0"/>
                </a:solidFill>
                <a:ea typeface="Segoe UI Semibold" panose="020B0702040204020203" pitchFamily="34" charset="0"/>
                <a:cs typeface="Segoe UI Light"/>
              </a:rPr>
              <a:t>Why Microsoft for Blockchain? </a:t>
            </a:r>
          </a:p>
        </p:txBody>
      </p:sp>
      <p:sp>
        <p:nvSpPr>
          <p:cNvPr id="151" name="Rectangle 150"/>
          <p:cNvSpPr/>
          <p:nvPr/>
        </p:nvSpPr>
        <p:spPr bwMode="auto">
          <a:xfrm>
            <a:off x="356013" y="2725285"/>
            <a:ext cx="11751450" cy="2793239"/>
          </a:xfrm>
          <a:prstGeom prst="rect">
            <a:avLst/>
          </a:prstGeom>
          <a:solidFill>
            <a:schemeClr val="bg1">
              <a:lumMod val="95000"/>
            </a:schemeClr>
          </a:solidFill>
          <a:ln w="38100" cap="sq" cmpd="sng" algn="ctr">
            <a:solidFill>
              <a:schemeClr val="accent4"/>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pic>
        <p:nvPicPr>
          <p:cNvPr id="152" name="Picture 1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917" y="4745933"/>
            <a:ext cx="1530153" cy="322138"/>
          </a:xfrm>
          <a:prstGeom prst="rect">
            <a:avLst/>
          </a:prstGeom>
        </p:spPr>
      </p:pic>
      <p:pic>
        <p:nvPicPr>
          <p:cNvPr id="153" name="Picture 152"/>
          <p:cNvPicPr>
            <a:picLocks noChangeAspect="1"/>
          </p:cNvPicPr>
          <p:nvPr/>
        </p:nvPicPr>
        <p:blipFill rotWithShape="1">
          <a:blip r:embed="rId4" cstate="print">
            <a:extLst>
              <a:ext uri="{28A0092B-C50C-407E-A947-70E740481C1C}">
                <a14:useLocalDpi xmlns:a14="http://schemas.microsoft.com/office/drawing/2010/main" val="0"/>
              </a:ext>
            </a:extLst>
          </a:blip>
          <a:srcRect l="365" t="-1906" r="99" b="13437"/>
          <a:stretch/>
        </p:blipFill>
        <p:spPr>
          <a:xfrm>
            <a:off x="10528093" y="2923755"/>
            <a:ext cx="1234148" cy="1248498"/>
          </a:xfrm>
          <a:prstGeom prst="rect">
            <a:avLst/>
          </a:prstGeom>
        </p:spPr>
      </p:pic>
      <p:cxnSp>
        <p:nvCxnSpPr>
          <p:cNvPr id="154" name="Straight Connector 153"/>
          <p:cNvCxnSpPr/>
          <p:nvPr/>
        </p:nvCxnSpPr>
        <p:spPr>
          <a:xfrm>
            <a:off x="356012" y="6330137"/>
            <a:ext cx="11750802"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35601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1210746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7" name="Picture 1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83190" y="4051613"/>
            <a:ext cx="589533" cy="623178"/>
          </a:xfrm>
          <a:prstGeom prst="rect">
            <a:avLst/>
          </a:prstGeom>
        </p:spPr>
      </p:pic>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5637" y="3704660"/>
            <a:ext cx="1051502" cy="323115"/>
          </a:xfrm>
          <a:prstGeom prst="rect">
            <a:avLst/>
          </a:prstGeom>
        </p:spPr>
      </p:pic>
      <p:pic>
        <p:nvPicPr>
          <p:cNvPr id="159" name="Picture 158"/>
          <p:cNvPicPr>
            <a:picLocks noChangeAspect="1"/>
          </p:cNvPicPr>
          <p:nvPr/>
        </p:nvPicPr>
        <p:blipFill>
          <a:blip r:embed="rId7"/>
          <a:stretch>
            <a:fillRect/>
          </a:stretch>
        </p:blipFill>
        <p:spPr>
          <a:xfrm>
            <a:off x="797590" y="4728202"/>
            <a:ext cx="1189987" cy="475585"/>
          </a:xfrm>
          <a:prstGeom prst="rect">
            <a:avLst/>
          </a:prstGeom>
        </p:spPr>
      </p:pic>
      <p:pic>
        <p:nvPicPr>
          <p:cNvPr id="160" name="Picture 159"/>
          <p:cNvPicPr>
            <a:picLocks noChangeAspect="1"/>
          </p:cNvPicPr>
          <p:nvPr/>
        </p:nvPicPr>
        <p:blipFill>
          <a:blip r:embed="rId8"/>
          <a:stretch>
            <a:fillRect/>
          </a:stretch>
        </p:blipFill>
        <p:spPr>
          <a:xfrm>
            <a:off x="3029112" y="4026181"/>
            <a:ext cx="1298169" cy="211986"/>
          </a:xfrm>
          <a:prstGeom prst="rect">
            <a:avLst/>
          </a:prstGeom>
        </p:spPr>
      </p:pic>
      <p:pic>
        <p:nvPicPr>
          <p:cNvPr id="161" name="Picture 160"/>
          <p:cNvPicPr>
            <a:picLocks noChangeAspect="1"/>
          </p:cNvPicPr>
          <p:nvPr/>
        </p:nvPicPr>
        <p:blipFill>
          <a:blip r:embed="rId9"/>
          <a:stretch>
            <a:fillRect/>
          </a:stretch>
        </p:blipFill>
        <p:spPr>
          <a:xfrm>
            <a:off x="4250365" y="4770034"/>
            <a:ext cx="973626" cy="251109"/>
          </a:xfrm>
          <a:prstGeom prst="rect">
            <a:avLst/>
          </a:prstGeom>
        </p:spPr>
      </p:pic>
      <p:pic>
        <p:nvPicPr>
          <p:cNvPr id="162" name="Picture 161"/>
          <p:cNvPicPr>
            <a:picLocks noChangeAspect="1"/>
          </p:cNvPicPr>
          <p:nvPr/>
        </p:nvPicPr>
        <p:blipFill>
          <a:blip r:embed="rId10"/>
          <a:stretch>
            <a:fillRect/>
          </a:stretch>
        </p:blipFill>
        <p:spPr>
          <a:xfrm>
            <a:off x="7624483" y="4685884"/>
            <a:ext cx="981120" cy="342421"/>
          </a:xfrm>
          <a:prstGeom prst="rect">
            <a:avLst/>
          </a:prstGeom>
        </p:spPr>
      </p:pic>
      <p:pic>
        <p:nvPicPr>
          <p:cNvPr id="163" name="Picture 162"/>
          <p:cNvPicPr>
            <a:picLocks noChangeAspect="1"/>
          </p:cNvPicPr>
          <p:nvPr/>
        </p:nvPicPr>
        <p:blipFill>
          <a:blip r:embed="rId11"/>
          <a:stretch>
            <a:fillRect/>
          </a:stretch>
        </p:blipFill>
        <p:spPr>
          <a:xfrm>
            <a:off x="5595651" y="4805707"/>
            <a:ext cx="1716608" cy="228281"/>
          </a:xfrm>
          <a:prstGeom prst="rect">
            <a:avLst/>
          </a:prstGeom>
        </p:spPr>
      </p:pic>
      <p:pic>
        <p:nvPicPr>
          <p:cNvPr id="164" name="Picture 163"/>
          <p:cNvPicPr>
            <a:picLocks noChangeAspect="1"/>
          </p:cNvPicPr>
          <p:nvPr/>
        </p:nvPicPr>
        <p:blipFill>
          <a:blip r:embed="rId12"/>
          <a:stretch>
            <a:fillRect/>
          </a:stretch>
        </p:blipFill>
        <p:spPr>
          <a:xfrm>
            <a:off x="4724437" y="3777908"/>
            <a:ext cx="390590" cy="665818"/>
          </a:xfrm>
          <a:prstGeom prst="rect">
            <a:avLst/>
          </a:prstGeom>
        </p:spPr>
      </p:pic>
      <p:pic>
        <p:nvPicPr>
          <p:cNvPr id="165" name="Picture 164"/>
          <p:cNvPicPr>
            <a:picLocks noChangeAspect="1"/>
          </p:cNvPicPr>
          <p:nvPr/>
        </p:nvPicPr>
        <p:blipFill>
          <a:blip r:embed="rId13"/>
          <a:stretch>
            <a:fillRect/>
          </a:stretch>
        </p:blipFill>
        <p:spPr>
          <a:xfrm>
            <a:off x="10017353" y="2944558"/>
            <a:ext cx="540904" cy="569142"/>
          </a:xfrm>
          <a:prstGeom prst="rect">
            <a:avLst/>
          </a:prstGeom>
        </p:spPr>
      </p:pic>
      <p:pic>
        <p:nvPicPr>
          <p:cNvPr id="166" name="Picture 165"/>
          <p:cNvPicPr>
            <a:picLocks noChangeAspect="1"/>
          </p:cNvPicPr>
          <p:nvPr/>
        </p:nvPicPr>
        <p:blipFill>
          <a:blip r:embed="rId14"/>
          <a:stretch>
            <a:fillRect/>
          </a:stretch>
        </p:blipFill>
        <p:spPr>
          <a:xfrm>
            <a:off x="609174" y="3849379"/>
            <a:ext cx="638943" cy="665818"/>
          </a:xfrm>
          <a:prstGeom prst="rect">
            <a:avLst/>
          </a:prstGeom>
        </p:spPr>
      </p:pic>
      <p:pic>
        <p:nvPicPr>
          <p:cNvPr id="167" name="Picture 166"/>
          <p:cNvPicPr>
            <a:picLocks noChangeAspect="1"/>
          </p:cNvPicPr>
          <p:nvPr/>
        </p:nvPicPr>
        <p:blipFill>
          <a:blip r:embed="rId15"/>
          <a:stretch>
            <a:fillRect/>
          </a:stretch>
        </p:blipFill>
        <p:spPr>
          <a:xfrm>
            <a:off x="3972575" y="3129398"/>
            <a:ext cx="1081807" cy="342087"/>
          </a:xfrm>
          <a:prstGeom prst="rect">
            <a:avLst/>
          </a:prstGeom>
        </p:spPr>
      </p:pic>
      <p:pic>
        <p:nvPicPr>
          <p:cNvPr id="168" name="Picture 167"/>
          <p:cNvPicPr>
            <a:picLocks noChangeAspect="1"/>
          </p:cNvPicPr>
          <p:nvPr/>
        </p:nvPicPr>
        <p:blipFill>
          <a:blip r:embed="rId16"/>
          <a:stretch>
            <a:fillRect/>
          </a:stretch>
        </p:blipFill>
        <p:spPr>
          <a:xfrm>
            <a:off x="5433248" y="3063209"/>
            <a:ext cx="2055103" cy="380467"/>
          </a:xfrm>
          <a:prstGeom prst="rect">
            <a:avLst/>
          </a:prstGeom>
        </p:spPr>
      </p:pic>
      <p:pic>
        <p:nvPicPr>
          <p:cNvPr id="169" name="Picture 168"/>
          <p:cNvPicPr>
            <a:picLocks noChangeAspect="1"/>
          </p:cNvPicPr>
          <p:nvPr/>
        </p:nvPicPr>
        <p:blipFill>
          <a:blip r:embed="rId17"/>
          <a:stretch>
            <a:fillRect/>
          </a:stretch>
        </p:blipFill>
        <p:spPr>
          <a:xfrm>
            <a:off x="2465548" y="3023116"/>
            <a:ext cx="1224606" cy="570701"/>
          </a:xfrm>
          <a:prstGeom prst="rect">
            <a:avLst/>
          </a:prstGeom>
        </p:spPr>
      </p:pic>
      <p:pic>
        <p:nvPicPr>
          <p:cNvPr id="170" name="Picture 169"/>
          <p:cNvPicPr>
            <a:picLocks noChangeAspect="1"/>
          </p:cNvPicPr>
          <p:nvPr/>
        </p:nvPicPr>
        <p:blipFill>
          <a:blip r:embed="rId18"/>
          <a:stretch>
            <a:fillRect/>
          </a:stretch>
        </p:blipFill>
        <p:spPr>
          <a:xfrm>
            <a:off x="1408104" y="3817998"/>
            <a:ext cx="1695325" cy="760936"/>
          </a:xfrm>
          <a:prstGeom prst="rect">
            <a:avLst/>
          </a:prstGeom>
        </p:spPr>
      </p:pic>
      <p:pic>
        <p:nvPicPr>
          <p:cNvPr id="171" name="Picture 170"/>
          <p:cNvPicPr>
            <a:picLocks noChangeAspect="1"/>
          </p:cNvPicPr>
          <p:nvPr/>
        </p:nvPicPr>
        <p:blipFill rotWithShape="1">
          <a:blip r:embed="rId19">
            <a:clrChange>
              <a:clrFrom>
                <a:srgbClr val="FFFFFF"/>
              </a:clrFrom>
              <a:clrTo>
                <a:srgbClr val="FFFFFF">
                  <a:alpha val="0"/>
                </a:srgbClr>
              </a:clrTo>
            </a:clrChange>
          </a:blip>
          <a:srcRect t="13936" b="18037"/>
          <a:stretch/>
        </p:blipFill>
        <p:spPr>
          <a:xfrm>
            <a:off x="7694734" y="2848662"/>
            <a:ext cx="2063284" cy="760936"/>
          </a:xfrm>
          <a:prstGeom prst="rect">
            <a:avLst/>
          </a:prstGeom>
        </p:spPr>
      </p:pic>
      <p:pic>
        <p:nvPicPr>
          <p:cNvPr id="172" name="Picture 17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020984" y="4836526"/>
            <a:ext cx="1076117" cy="202027"/>
          </a:xfrm>
          <a:prstGeom prst="rect">
            <a:avLst/>
          </a:prstGeom>
        </p:spPr>
      </p:pic>
      <p:pic>
        <p:nvPicPr>
          <p:cNvPr id="173" name="Picture 172"/>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918" y="3054589"/>
            <a:ext cx="1406348" cy="507758"/>
          </a:xfrm>
          <a:prstGeom prst="rect">
            <a:avLst/>
          </a:prstGeom>
        </p:spPr>
      </p:pic>
      <p:pic>
        <p:nvPicPr>
          <p:cNvPr id="174" name="Picture 173"/>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t="32006" r="60066" b="30490"/>
          <a:stretch/>
        </p:blipFill>
        <p:spPr>
          <a:xfrm>
            <a:off x="10409325" y="4728203"/>
            <a:ext cx="1442824" cy="444752"/>
          </a:xfrm>
          <a:prstGeom prst="rect">
            <a:avLst/>
          </a:prstGeom>
        </p:spPr>
      </p:pic>
      <p:sp>
        <p:nvSpPr>
          <p:cNvPr id="175" name="Oval 174"/>
          <p:cNvSpPr/>
          <p:nvPr/>
        </p:nvSpPr>
        <p:spPr bwMode="auto">
          <a:xfrm>
            <a:off x="5420840" y="6149314"/>
            <a:ext cx="630836" cy="6308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p:cNvSpPr/>
          <p:nvPr/>
        </p:nvSpPr>
        <p:spPr bwMode="auto">
          <a:xfrm>
            <a:off x="5812630" y="5631445"/>
            <a:ext cx="944529" cy="94452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p:cNvSpPr/>
          <p:nvPr/>
        </p:nvSpPr>
        <p:spPr bwMode="auto">
          <a:xfrm>
            <a:off x="6282395" y="6006666"/>
            <a:ext cx="783563" cy="78356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a:xfrm>
            <a:off x="5604584" y="6210339"/>
            <a:ext cx="1254307" cy="555282"/>
          </a:xfrm>
          <a:prstGeom prst="rect">
            <a:avLst/>
          </a:prstGeom>
          <a:solidFill>
            <a:schemeClr val="bg1"/>
          </a:solidFill>
        </p:spPr>
        <p:txBody>
          <a:bodyPr wrap="none">
            <a:spAutoFit/>
          </a:bodyPr>
          <a:lstStyle/>
          <a:p>
            <a:pPr algn="ctr" defTabSz="950663" fontAlgn="base">
              <a:lnSpc>
                <a:spcPct val="90000"/>
              </a:lnSpc>
              <a:spcBef>
                <a:spcPct val="0"/>
              </a:spcBef>
              <a:spcAft>
                <a:spcPct val="0"/>
              </a:spcAft>
              <a:defRPr/>
            </a:pPr>
            <a:r>
              <a:rPr lang="en-US" sz="3264" kern="0" dirty="0">
                <a:solidFill>
                  <a:sysClr val="windowText" lastClr="000000"/>
                </a:solidFill>
                <a:ea typeface="Segoe UI" pitchFamily="34" charset="0"/>
                <a:cs typeface="Segoe UI" pitchFamily="34" charset="0"/>
              </a:rPr>
              <a:t>Azure</a:t>
            </a:r>
          </a:p>
        </p:txBody>
      </p:sp>
      <p:sp>
        <p:nvSpPr>
          <p:cNvPr id="179" name="Freeform 5"/>
          <p:cNvSpPr>
            <a:spLocks noEditPoints="1"/>
          </p:cNvSpPr>
          <p:nvPr/>
        </p:nvSpPr>
        <p:spPr bwMode="auto">
          <a:xfrm>
            <a:off x="5319567" y="5606329"/>
            <a:ext cx="1856631" cy="1288423"/>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80" name="Text Placeholder 2"/>
          <p:cNvSpPr txBox="1">
            <a:spLocks/>
          </p:cNvSpPr>
          <p:nvPr/>
        </p:nvSpPr>
        <p:spPr>
          <a:xfrm>
            <a:off x="609173" y="1230388"/>
            <a:ext cx="11798069" cy="1447239"/>
          </a:xfrm>
          <a:prstGeom prst="rect">
            <a:avLst/>
          </a:prstGeom>
        </p:spPr>
        <p:txBody>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Open Blockchain Ecosystem</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Our platform will integrate with your investments</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Regulatory and Compliance Ready (including Financial Services)</a:t>
            </a:r>
          </a:p>
          <a:p>
            <a:endParaRPr lang="en-US" sz="2040" dirty="0">
              <a:latin typeface="Segoe UI Light" panose="020B0502040204020203" pitchFamily="34" charset="0"/>
              <a:cs typeface="Segoe UI Light" panose="020B0502040204020203" pitchFamily="34" charset="0"/>
            </a:endParaRPr>
          </a:p>
        </p:txBody>
      </p:sp>
      <p:pic>
        <p:nvPicPr>
          <p:cNvPr id="33" name="Picture 32">
            <a:extLst>
              <a:ext uri="{FF2B5EF4-FFF2-40B4-BE49-F238E27FC236}">
                <a16:creationId xmlns:a16="http://schemas.microsoft.com/office/drawing/2014/main" id="{C3DBA94C-CE33-40DE-AD65-88DE5BAAE1D5}"/>
              </a:ext>
            </a:extLst>
          </p:cNvPr>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5455" y="3889788"/>
            <a:ext cx="3009725" cy="702610"/>
          </a:xfrm>
          <a:prstGeom prst="rect">
            <a:avLst/>
          </a:prstGeom>
        </p:spPr>
      </p:pic>
    </p:spTree>
    <p:extLst>
      <p:ext uri="{BB962C8B-B14F-4D97-AF65-F5344CB8AC3E}">
        <p14:creationId xmlns:p14="http://schemas.microsoft.com/office/powerpoint/2010/main" val="862656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barn(outVertical)">
                                      <p:cBhvr>
                                        <p:cTn id="11" dur="500"/>
                                        <p:tgtEl>
                                          <p:spTgt spid="154"/>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wipe(down)">
                                      <p:cBhvr>
                                        <p:cTn id="15" dur="500"/>
                                        <p:tgtEl>
                                          <p:spTgt spid="155"/>
                                        </p:tgtEl>
                                      </p:cBhvr>
                                    </p:animEffect>
                                  </p:childTnLst>
                                </p:cTn>
                              </p:par>
                              <p:par>
                                <p:cTn id="16" presetID="22" presetClass="entr" presetSubtype="4"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wipe(down)">
                                      <p:cBhvr>
                                        <p:cTn id="18" dur="500"/>
                                        <p:tgtEl>
                                          <p:spTgt spid="1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fade">
                                      <p:cBhvr>
                                        <p:cTn id="21" dur="500"/>
                                        <p:tgtEl>
                                          <p:spTgt spid="179"/>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500"/>
                                        <p:tgtEl>
                                          <p:spTgt spid="151"/>
                                        </p:tgtEl>
                                      </p:cBhvr>
                                    </p:animEffect>
                                  </p:childTnLst>
                                </p:cTn>
                              </p:par>
                              <p:par>
                                <p:cTn id="26" presetID="10" presetClass="entr" presetSubtype="0" fill="hold" nodeType="withEffect">
                                  <p:stCondLst>
                                    <p:cond delay="50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500"/>
                                        <p:tgtEl>
                                          <p:spTgt spid="173"/>
                                        </p:tgtEl>
                                      </p:cBhvr>
                                    </p:animEffect>
                                  </p:childTnLst>
                                </p:cTn>
                              </p:par>
                              <p:par>
                                <p:cTn id="29" presetID="10" presetClass="entr" presetSubtype="0" fill="hold" nodeType="withEffect">
                                  <p:stCondLst>
                                    <p:cond delay="50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par>
                                <p:cTn id="32" presetID="10" presetClass="entr" presetSubtype="0" fill="hold" nodeType="withEffect">
                                  <p:stCondLst>
                                    <p:cond delay="500"/>
                                  </p:stCondLst>
                                  <p:childTnLst>
                                    <p:set>
                                      <p:cBhvr>
                                        <p:cTn id="33" dur="1" fill="hold">
                                          <p:stCondLst>
                                            <p:cond delay="0"/>
                                          </p:stCondLst>
                                        </p:cTn>
                                        <p:tgtEl>
                                          <p:spTgt spid="159"/>
                                        </p:tgtEl>
                                        <p:attrNameLst>
                                          <p:attrName>style.visibility</p:attrName>
                                        </p:attrNameLst>
                                      </p:cBhvr>
                                      <p:to>
                                        <p:strVal val="visible"/>
                                      </p:to>
                                    </p:set>
                                    <p:animEffect transition="in" filter="fade">
                                      <p:cBhvr>
                                        <p:cTn id="34" dur="500"/>
                                        <p:tgtEl>
                                          <p:spTgt spid="159"/>
                                        </p:tgtEl>
                                      </p:cBhvr>
                                    </p:animEffect>
                                  </p:childTnLst>
                                </p:cTn>
                              </p:par>
                              <p:par>
                                <p:cTn id="35" presetID="10" presetClass="entr" presetSubtype="0" fill="hold" nodeType="withEffect">
                                  <p:stCondLst>
                                    <p:cond delay="500"/>
                                  </p:stCondLst>
                                  <p:childTnLst>
                                    <p:set>
                                      <p:cBhvr>
                                        <p:cTn id="36" dur="1" fill="hold">
                                          <p:stCondLst>
                                            <p:cond delay="0"/>
                                          </p:stCondLst>
                                        </p:cTn>
                                        <p:tgtEl>
                                          <p:spTgt spid="170"/>
                                        </p:tgtEl>
                                        <p:attrNameLst>
                                          <p:attrName>style.visibility</p:attrName>
                                        </p:attrNameLst>
                                      </p:cBhvr>
                                      <p:to>
                                        <p:strVal val="visible"/>
                                      </p:to>
                                    </p:set>
                                    <p:animEffect transition="in" filter="fade">
                                      <p:cBhvr>
                                        <p:cTn id="37" dur="500"/>
                                        <p:tgtEl>
                                          <p:spTgt spid="170"/>
                                        </p:tgtEl>
                                      </p:cBhvr>
                                    </p:animEffect>
                                  </p:childTnLst>
                                </p:cTn>
                              </p:par>
                              <p:par>
                                <p:cTn id="38" presetID="10" presetClass="entr" presetSubtype="0" fill="hold" nodeType="withEffect">
                                  <p:stCondLst>
                                    <p:cond delay="50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500"/>
                                  </p:stCondLst>
                                  <p:childTnLst>
                                    <p:set>
                                      <p:cBhvr>
                                        <p:cTn id="42" dur="1" fill="hold">
                                          <p:stCondLst>
                                            <p:cond delay="0"/>
                                          </p:stCondLst>
                                        </p:cTn>
                                        <p:tgtEl>
                                          <p:spTgt spid="160"/>
                                        </p:tgtEl>
                                        <p:attrNameLst>
                                          <p:attrName>style.visibility</p:attrName>
                                        </p:attrNameLst>
                                      </p:cBhvr>
                                      <p:to>
                                        <p:strVal val="visible"/>
                                      </p:to>
                                    </p:set>
                                    <p:animEffect transition="in" filter="fade">
                                      <p:cBhvr>
                                        <p:cTn id="43" dur="500"/>
                                        <p:tgtEl>
                                          <p:spTgt spid="160"/>
                                        </p:tgtEl>
                                      </p:cBhvr>
                                    </p:animEffect>
                                  </p:childTnLst>
                                </p:cTn>
                              </p:par>
                              <p:par>
                                <p:cTn id="44" presetID="10" presetClass="entr" presetSubtype="0" fill="hold" nodeType="withEffect">
                                  <p:stCondLst>
                                    <p:cond delay="500"/>
                                  </p:stCondLst>
                                  <p:childTnLst>
                                    <p:set>
                                      <p:cBhvr>
                                        <p:cTn id="45" dur="1" fill="hold">
                                          <p:stCondLst>
                                            <p:cond delay="0"/>
                                          </p:stCondLst>
                                        </p:cTn>
                                        <p:tgtEl>
                                          <p:spTgt spid="169"/>
                                        </p:tgtEl>
                                        <p:attrNameLst>
                                          <p:attrName>style.visibility</p:attrName>
                                        </p:attrNameLst>
                                      </p:cBhvr>
                                      <p:to>
                                        <p:strVal val="visible"/>
                                      </p:to>
                                    </p:set>
                                    <p:animEffect transition="in" filter="fade">
                                      <p:cBhvr>
                                        <p:cTn id="46" dur="500"/>
                                        <p:tgtEl>
                                          <p:spTgt spid="169"/>
                                        </p:tgtEl>
                                      </p:cBhvr>
                                    </p:animEffect>
                                  </p:childTnLst>
                                </p:cTn>
                              </p:par>
                              <p:par>
                                <p:cTn id="47" presetID="10" presetClass="entr" presetSubtype="0" fill="hold" nodeType="withEffect">
                                  <p:stCondLst>
                                    <p:cond delay="5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1"/>
                                        </p:tgtEl>
                                        <p:attrNameLst>
                                          <p:attrName>style.visibility</p:attrName>
                                        </p:attrNameLst>
                                      </p:cBhvr>
                                      <p:to>
                                        <p:strVal val="visible"/>
                                      </p:to>
                                    </p:set>
                                    <p:animEffect transition="in" filter="fade">
                                      <p:cBhvr>
                                        <p:cTn id="52" dur="500"/>
                                        <p:tgtEl>
                                          <p:spTgt spid="161"/>
                                        </p:tgtEl>
                                      </p:cBhvr>
                                    </p:animEffect>
                                  </p:childTnLst>
                                </p:cTn>
                              </p:par>
                              <p:par>
                                <p:cTn id="53" presetID="10" presetClass="entr" presetSubtype="0" fill="hold" nodeType="withEffect">
                                  <p:stCondLst>
                                    <p:cond delay="500"/>
                                  </p:stCondLst>
                                  <p:childTnLst>
                                    <p:set>
                                      <p:cBhvr>
                                        <p:cTn id="54" dur="1" fill="hold">
                                          <p:stCondLst>
                                            <p:cond delay="0"/>
                                          </p:stCondLst>
                                        </p:cTn>
                                        <p:tgtEl>
                                          <p:spTgt spid="163"/>
                                        </p:tgtEl>
                                        <p:attrNameLst>
                                          <p:attrName>style.visibility</p:attrName>
                                        </p:attrNameLst>
                                      </p:cBhvr>
                                      <p:to>
                                        <p:strVal val="visible"/>
                                      </p:to>
                                    </p:set>
                                    <p:animEffect transition="in" filter="fade">
                                      <p:cBhvr>
                                        <p:cTn id="55" dur="500"/>
                                        <p:tgtEl>
                                          <p:spTgt spid="163"/>
                                        </p:tgtEl>
                                      </p:cBhvr>
                                    </p:animEffect>
                                  </p:childTnLst>
                                </p:cTn>
                              </p:par>
                              <p:par>
                                <p:cTn id="56" presetID="10" presetClass="entr" presetSubtype="0" fill="hold" nodeType="withEffect">
                                  <p:stCondLst>
                                    <p:cond delay="500"/>
                                  </p:stCondLst>
                                  <p:childTnLst>
                                    <p:set>
                                      <p:cBhvr>
                                        <p:cTn id="57" dur="1" fill="hold">
                                          <p:stCondLst>
                                            <p:cond delay="0"/>
                                          </p:stCondLst>
                                        </p:cTn>
                                        <p:tgtEl>
                                          <p:spTgt spid="168"/>
                                        </p:tgtEl>
                                        <p:attrNameLst>
                                          <p:attrName>style.visibility</p:attrName>
                                        </p:attrNameLst>
                                      </p:cBhvr>
                                      <p:to>
                                        <p:strVal val="visible"/>
                                      </p:to>
                                    </p:set>
                                    <p:animEffect transition="in" filter="fade">
                                      <p:cBhvr>
                                        <p:cTn id="58" dur="500"/>
                                        <p:tgtEl>
                                          <p:spTgt spid="168"/>
                                        </p:tgtEl>
                                      </p:cBhvr>
                                    </p:animEffect>
                                  </p:childTnLst>
                                </p:cTn>
                              </p:par>
                              <p:par>
                                <p:cTn id="59" presetID="10" presetClass="entr" presetSubtype="0" fill="hold"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nodeType="withEffect">
                                  <p:stCondLst>
                                    <p:cond delay="500"/>
                                  </p:stCondLst>
                                  <p:childTnLst>
                                    <p:set>
                                      <p:cBhvr>
                                        <p:cTn id="63" dur="1" fill="hold">
                                          <p:stCondLst>
                                            <p:cond delay="0"/>
                                          </p:stCondLst>
                                        </p:cTn>
                                        <p:tgtEl>
                                          <p:spTgt spid="158"/>
                                        </p:tgtEl>
                                        <p:attrNameLst>
                                          <p:attrName>style.visibility</p:attrName>
                                        </p:attrNameLst>
                                      </p:cBhvr>
                                      <p:to>
                                        <p:strVal val="visible"/>
                                      </p:to>
                                    </p:set>
                                    <p:animEffect transition="in" filter="fade">
                                      <p:cBhvr>
                                        <p:cTn id="64" dur="500"/>
                                        <p:tgtEl>
                                          <p:spTgt spid="158"/>
                                        </p:tgtEl>
                                      </p:cBhvr>
                                    </p:animEffect>
                                  </p:childTnLst>
                                </p:cTn>
                              </p:par>
                              <p:par>
                                <p:cTn id="65" presetID="10" presetClass="entr" presetSubtype="0" fill="hold" nodeType="withEffect">
                                  <p:stCondLst>
                                    <p:cond delay="50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500"/>
                                        <p:tgtEl>
                                          <p:spTgt spid="164"/>
                                        </p:tgtEl>
                                      </p:cBhvr>
                                    </p:animEffect>
                                  </p:childTnLst>
                                </p:cTn>
                              </p:par>
                              <p:par>
                                <p:cTn id="68" presetID="10" presetClass="entr" presetSubtype="0" fill="hold" nodeType="withEffect">
                                  <p:stCondLst>
                                    <p:cond delay="500"/>
                                  </p:stCondLst>
                                  <p:childTnLst>
                                    <p:set>
                                      <p:cBhvr>
                                        <p:cTn id="69" dur="1" fill="hold">
                                          <p:stCondLst>
                                            <p:cond delay="0"/>
                                          </p:stCondLst>
                                        </p:cTn>
                                        <p:tgtEl>
                                          <p:spTgt spid="162"/>
                                        </p:tgtEl>
                                        <p:attrNameLst>
                                          <p:attrName>style.visibility</p:attrName>
                                        </p:attrNameLst>
                                      </p:cBhvr>
                                      <p:to>
                                        <p:strVal val="visible"/>
                                      </p:to>
                                    </p:set>
                                    <p:animEffect transition="in" filter="fade">
                                      <p:cBhvr>
                                        <p:cTn id="70" dur="500"/>
                                        <p:tgtEl>
                                          <p:spTgt spid="162"/>
                                        </p:tgtEl>
                                      </p:cBhvr>
                                    </p:animEffect>
                                  </p:childTnLst>
                                </p:cTn>
                              </p:par>
                              <p:par>
                                <p:cTn id="71" presetID="10" presetClass="entr" presetSubtype="0" fill="hold" nodeType="withEffect">
                                  <p:stCondLst>
                                    <p:cond delay="500"/>
                                  </p:stCondLst>
                                  <p:childTnLst>
                                    <p:set>
                                      <p:cBhvr>
                                        <p:cTn id="72" dur="1" fill="hold">
                                          <p:stCondLst>
                                            <p:cond delay="0"/>
                                          </p:stCondLst>
                                        </p:cTn>
                                        <p:tgtEl>
                                          <p:spTgt spid="174"/>
                                        </p:tgtEl>
                                        <p:attrNameLst>
                                          <p:attrName>style.visibility</p:attrName>
                                        </p:attrNameLst>
                                      </p:cBhvr>
                                      <p:to>
                                        <p:strVal val="visible"/>
                                      </p:to>
                                    </p:set>
                                    <p:animEffect transition="in" filter="fade">
                                      <p:cBhvr>
                                        <p:cTn id="73" dur="500"/>
                                        <p:tgtEl>
                                          <p:spTgt spid="174"/>
                                        </p:tgtEl>
                                      </p:cBhvr>
                                    </p:animEffect>
                                  </p:childTnLst>
                                </p:cTn>
                              </p:par>
                              <p:par>
                                <p:cTn id="74" presetID="10" presetClass="entr" presetSubtype="0" fill="hold" nodeType="withEffect">
                                  <p:stCondLst>
                                    <p:cond delay="50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500"/>
                                        <p:tgtEl>
                                          <p:spTgt spid="172"/>
                                        </p:tgtEl>
                                      </p:cBhvr>
                                    </p:animEffect>
                                  </p:childTnLst>
                                </p:cTn>
                              </p:par>
                              <p:par>
                                <p:cTn id="77" presetID="10" presetClass="entr" presetSubtype="0" fill="hold" nodeType="withEffect">
                                  <p:stCondLst>
                                    <p:cond delay="500"/>
                                  </p:stCondLst>
                                  <p:childTnLst>
                                    <p:set>
                                      <p:cBhvr>
                                        <p:cTn id="78" dur="1" fill="hold">
                                          <p:stCondLst>
                                            <p:cond delay="0"/>
                                          </p:stCondLst>
                                        </p:cTn>
                                        <p:tgtEl>
                                          <p:spTgt spid="157"/>
                                        </p:tgtEl>
                                        <p:attrNameLst>
                                          <p:attrName>style.visibility</p:attrName>
                                        </p:attrNameLst>
                                      </p:cBhvr>
                                      <p:to>
                                        <p:strVal val="visible"/>
                                      </p:to>
                                    </p:set>
                                    <p:animEffect transition="in" filter="fade">
                                      <p:cBhvr>
                                        <p:cTn id="79" dur="500"/>
                                        <p:tgtEl>
                                          <p:spTgt spid="157"/>
                                        </p:tgtEl>
                                      </p:cBhvr>
                                    </p:animEffect>
                                  </p:childTnLst>
                                </p:cTn>
                              </p:par>
                              <p:par>
                                <p:cTn id="80" presetID="10" presetClass="entr" presetSubtype="0" fill="hold" nodeType="withEffect">
                                  <p:stCondLst>
                                    <p:cond delay="500"/>
                                  </p:stCondLst>
                                  <p:childTnLst>
                                    <p:set>
                                      <p:cBhvr>
                                        <p:cTn id="81" dur="1" fill="hold">
                                          <p:stCondLst>
                                            <p:cond delay="0"/>
                                          </p:stCondLst>
                                        </p:cTn>
                                        <p:tgtEl>
                                          <p:spTgt spid="153"/>
                                        </p:tgtEl>
                                        <p:attrNameLst>
                                          <p:attrName>style.visibility</p:attrName>
                                        </p:attrNameLst>
                                      </p:cBhvr>
                                      <p:to>
                                        <p:strVal val="visible"/>
                                      </p:to>
                                    </p:set>
                                    <p:animEffect transition="in" filter="fade">
                                      <p:cBhvr>
                                        <p:cTn id="82" dur="500"/>
                                        <p:tgtEl>
                                          <p:spTgt spid="153"/>
                                        </p:tgtEl>
                                      </p:cBhvr>
                                    </p:animEffect>
                                  </p:childTnLst>
                                </p:cTn>
                              </p:par>
                              <p:par>
                                <p:cTn id="83" presetID="10" presetClass="entr" presetSubtype="0" fill="hold" nodeType="withEffect">
                                  <p:stCondLst>
                                    <p:cond delay="500"/>
                                  </p:stCondLst>
                                  <p:childTnLst>
                                    <p:set>
                                      <p:cBhvr>
                                        <p:cTn id="84" dur="1" fill="hold">
                                          <p:stCondLst>
                                            <p:cond delay="0"/>
                                          </p:stCondLst>
                                        </p:cTn>
                                        <p:tgtEl>
                                          <p:spTgt spid="165"/>
                                        </p:tgtEl>
                                        <p:attrNameLst>
                                          <p:attrName>style.visibility</p:attrName>
                                        </p:attrNameLst>
                                      </p:cBhvr>
                                      <p:to>
                                        <p:strVal val="visible"/>
                                      </p:to>
                                    </p:set>
                                    <p:animEffect transition="in" filter="fade">
                                      <p:cBhvr>
                                        <p:cTn id="85"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8" grpId="0" animBg="1"/>
      <p:bldP spid="17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p:cNvGrpSpPr/>
          <p:nvPr/>
        </p:nvGrpSpPr>
        <p:grpSpPr>
          <a:xfrm>
            <a:off x="1080795" y="3330231"/>
            <a:ext cx="2087762" cy="1120378"/>
            <a:chOff x="766251" y="3265229"/>
            <a:chExt cx="2047011" cy="1098510"/>
          </a:xfrm>
        </p:grpSpPr>
        <p:grpSp>
          <p:nvGrpSpPr>
            <p:cNvPr id="7" name="Group 6"/>
            <p:cNvGrpSpPr/>
            <p:nvPr/>
          </p:nvGrpSpPr>
          <p:grpSpPr>
            <a:xfrm>
              <a:off x="1361889" y="3501288"/>
              <a:ext cx="855737" cy="496829"/>
              <a:chOff x="3551237" y="1820862"/>
              <a:chExt cx="5334000" cy="3096848"/>
            </a:xfrm>
            <a:noFill/>
          </p:grpSpPr>
          <p:sp>
            <p:nvSpPr>
              <p:cNvPr id="9" name="Rectangle 8"/>
              <p:cNvSpPr/>
              <p:nvPr/>
            </p:nvSpPr>
            <p:spPr bwMode="auto">
              <a:xfrm>
                <a:off x="3551237" y="1820862"/>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551237" y="2965488"/>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3551237" y="4110113"/>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Freeform 5"/>
            <p:cNvSpPr>
              <a:spLocks noEditPoints="1"/>
            </p:cNvSpPr>
            <p:nvPr/>
          </p:nvSpPr>
          <p:spPr bwMode="auto">
            <a:xfrm>
              <a:off x="766251" y="3265229"/>
              <a:ext cx="2047011" cy="1098510"/>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rgbClr val="FFFFFF"/>
            </a:solidFill>
            <a:ln>
              <a:solidFill>
                <a:schemeClr val="bg1"/>
              </a:solid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FFFFFF"/>
                </a:solidFill>
              </a:endParaRPr>
            </a:p>
          </p:txBody>
        </p:sp>
      </p:grpSp>
      <p:sp>
        <p:nvSpPr>
          <p:cNvPr id="12" name="Title 1"/>
          <p:cNvSpPr>
            <a:spLocks noGrp="1"/>
          </p:cNvSpPr>
          <p:nvPr>
            <p:ph type="title"/>
          </p:nvPr>
        </p:nvSpPr>
        <p:spPr>
          <a:xfrm>
            <a:off x="802517" y="290231"/>
            <a:ext cx="2644316" cy="1449893"/>
          </a:xfrm>
        </p:spPr>
        <p:txBody>
          <a:bodyPr>
            <a:noAutofit/>
          </a:bodyPr>
          <a:lstStyle/>
          <a:p>
            <a:pPr algn="ctr"/>
            <a:r>
              <a:rPr lang="en-US" dirty="0">
                <a:solidFill>
                  <a:schemeClr val="bg1"/>
                </a:solidFill>
                <a:cs typeface="+mn-cs"/>
              </a:rPr>
              <a:t>Tenets </a:t>
            </a:r>
            <a:br>
              <a:rPr lang="en-US" dirty="0">
                <a:solidFill>
                  <a:schemeClr val="bg1"/>
                </a:solidFill>
                <a:cs typeface="+mn-cs"/>
              </a:rPr>
            </a:br>
            <a:r>
              <a:rPr lang="en-US" dirty="0">
                <a:solidFill>
                  <a:schemeClr val="bg1"/>
                </a:solidFill>
                <a:cs typeface="+mn-cs"/>
              </a:rPr>
              <a:t>of our</a:t>
            </a:r>
            <a:br>
              <a:rPr lang="en-US" dirty="0">
                <a:solidFill>
                  <a:schemeClr val="bg1"/>
                </a:solidFill>
                <a:latin typeface="+mn-lt"/>
                <a:cs typeface="+mn-cs"/>
              </a:rPr>
            </a:br>
            <a:r>
              <a:rPr lang="en-US" sz="4896" dirty="0">
                <a:solidFill>
                  <a:schemeClr val="bg1"/>
                </a:solidFill>
                <a:latin typeface="+mn-lt"/>
                <a:cs typeface="+mn-cs"/>
              </a:rPr>
              <a:t>BaaS Strategy</a:t>
            </a:r>
            <a:endParaRPr lang="en-US" dirty="0">
              <a:solidFill>
                <a:schemeClr val="bg1"/>
              </a:solidFill>
              <a:latin typeface="+mn-lt"/>
              <a:cs typeface="+mn-cs"/>
            </a:endParaRPr>
          </a:p>
        </p:txBody>
      </p:sp>
      <p:sp>
        <p:nvSpPr>
          <p:cNvPr id="13" name="Rectangle 12"/>
          <p:cNvSpPr/>
          <p:nvPr/>
        </p:nvSpPr>
        <p:spPr>
          <a:xfrm>
            <a:off x="5393892" y="685580"/>
            <a:ext cx="7383980"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FAIL FAST &amp; CHEAP</a:t>
            </a:r>
          </a:p>
          <a:p>
            <a:pPr defTabSz="932597">
              <a:defRPr/>
            </a:pPr>
            <a:r>
              <a:rPr lang="en-US" sz="1836" kern="0" dirty="0">
                <a:gradFill>
                  <a:gsLst>
                    <a:gs pos="0">
                      <a:schemeClr val="tx1"/>
                    </a:gs>
                    <a:gs pos="100000">
                      <a:schemeClr val="tx1"/>
                    </a:gs>
                  </a:gsLst>
                  <a:lin ang="5400000" scaled="0"/>
                </a:gradFill>
              </a:rPr>
              <a:t>in a development test environment</a:t>
            </a:r>
          </a:p>
        </p:txBody>
      </p:sp>
      <p:sp>
        <p:nvSpPr>
          <p:cNvPr id="14" name="Rectangle 13"/>
          <p:cNvSpPr/>
          <p:nvPr/>
        </p:nvSpPr>
        <p:spPr>
          <a:xfrm>
            <a:off x="5393892" y="1961326"/>
            <a:ext cx="7383980" cy="670445"/>
          </a:xfrm>
          <a:prstGeom prst="rect">
            <a:avLst/>
          </a:prstGeom>
        </p:spPr>
        <p:txBody>
          <a:bodyPr wrap="square">
            <a:spAutoFit/>
          </a:bodyPr>
          <a:lstStyle/>
          <a:p>
            <a:pPr lvl="0">
              <a:defRPr/>
            </a:pPr>
            <a:r>
              <a:rPr lang="en-US" sz="1836" b="1" kern="0" dirty="0">
                <a:solidFill>
                  <a:srgbClr val="0072C6"/>
                </a:solidFill>
                <a:latin typeface="Segoe UI" panose="020B0502040204020203" pitchFamily="34" charset="0"/>
              </a:rPr>
              <a:t>MIX &amp; MATCH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from the world-class blockchain technologies</a:t>
            </a:r>
          </a:p>
        </p:txBody>
      </p:sp>
      <p:sp>
        <p:nvSpPr>
          <p:cNvPr id="15" name="Rectangle 14"/>
          <p:cNvSpPr/>
          <p:nvPr/>
        </p:nvSpPr>
        <p:spPr>
          <a:xfrm>
            <a:off x="5393892" y="3237072"/>
            <a:ext cx="7197782"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CREATE &amp; INNOVATE </a:t>
            </a:r>
          </a:p>
          <a:p>
            <a:pPr defTabSz="932597">
              <a:defRPr/>
            </a:pPr>
            <a:r>
              <a:rPr lang="en-US" sz="1836" kern="0" dirty="0">
                <a:gradFill>
                  <a:gsLst>
                    <a:gs pos="0">
                      <a:schemeClr val="tx1"/>
                    </a:gs>
                    <a:gs pos="100000">
                      <a:schemeClr val="tx1"/>
                    </a:gs>
                  </a:gsLst>
                  <a:lin ang="5400000" scaled="0"/>
                </a:gradFill>
              </a:rPr>
              <a:t>by building solutions on blockchain quickly</a:t>
            </a:r>
          </a:p>
        </p:txBody>
      </p:sp>
      <p:sp>
        <p:nvSpPr>
          <p:cNvPr id="16" name="Rectangle 15"/>
          <p:cNvSpPr/>
          <p:nvPr/>
        </p:nvSpPr>
        <p:spPr>
          <a:xfrm>
            <a:off x="5393891" y="4512818"/>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SHARE SOLUTIONS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through a worldwide distributed platform</a:t>
            </a:r>
          </a:p>
        </p:txBody>
      </p:sp>
      <p:sp>
        <p:nvSpPr>
          <p:cNvPr id="17" name="Rectangle 16"/>
          <p:cNvSpPr/>
          <p:nvPr/>
        </p:nvSpPr>
        <p:spPr>
          <a:xfrm>
            <a:off x="5393891" y="5788563"/>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PROVISION</a:t>
            </a:r>
            <a:r>
              <a:rPr lang="en-US" sz="1836" b="1" kern="0" dirty="0">
                <a:solidFill>
                  <a:schemeClr val="accent1"/>
                </a:solidFill>
                <a:latin typeface="Segoe UI" panose="020B0502040204020203" pitchFamily="34" charset="0"/>
              </a:rPr>
              <a:t>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with one-click to test &amp; iterate</a:t>
            </a:r>
          </a:p>
        </p:txBody>
      </p:sp>
      <p:grpSp>
        <p:nvGrpSpPr>
          <p:cNvPr id="18" name="Group 17"/>
          <p:cNvGrpSpPr/>
          <p:nvPr/>
        </p:nvGrpSpPr>
        <p:grpSpPr>
          <a:xfrm>
            <a:off x="4214693" y="431879"/>
            <a:ext cx="1036468" cy="1036468"/>
            <a:chOff x="3409613" y="487245"/>
            <a:chExt cx="1016237" cy="1016237"/>
          </a:xfrm>
        </p:grpSpPr>
        <p:sp>
          <p:nvSpPr>
            <p:cNvPr id="19" name="Oval 18"/>
            <p:cNvSpPr/>
            <p:nvPr/>
          </p:nvSpPr>
          <p:spPr bwMode="auto">
            <a:xfrm>
              <a:off x="3409613" y="48724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5"/>
            <p:cNvSpPr>
              <a:spLocks noEditPoints="1"/>
            </p:cNvSpPr>
            <p:nvPr/>
          </p:nvSpPr>
          <p:spPr bwMode="auto">
            <a:xfrm>
              <a:off x="3673256" y="802351"/>
              <a:ext cx="488950" cy="33972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21" name="Group 20"/>
          <p:cNvGrpSpPr/>
          <p:nvPr/>
        </p:nvGrpSpPr>
        <p:grpSpPr>
          <a:xfrm>
            <a:off x="4214693" y="4259117"/>
            <a:ext cx="1036468" cy="1036468"/>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39" name="Group 38"/>
          <p:cNvGrpSpPr/>
          <p:nvPr/>
        </p:nvGrpSpPr>
        <p:grpSpPr>
          <a:xfrm>
            <a:off x="4214693" y="2983371"/>
            <a:ext cx="1036468" cy="1036468"/>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26"/>
            <p:cNvGrpSpPr>
              <a:grpSpLocks noChangeAspect="1"/>
            </p:cNvGrpSpPr>
            <p:nvPr/>
          </p:nvGrpSpPr>
          <p:grpSpPr bwMode="auto">
            <a:xfrm>
              <a:off x="3680238" y="3259560"/>
              <a:ext cx="474987" cy="474987"/>
              <a:chOff x="3850" y="2136"/>
              <a:chExt cx="134" cy="134"/>
            </a:xfrm>
          </p:grpSpPr>
          <p:sp>
            <p:nvSpPr>
              <p:cNvPr id="42" name="AutoShape 25"/>
              <p:cNvSpPr>
                <a:spLocks noChangeAspect="1" noChangeArrowheads="1" noTextEdit="1"/>
              </p:cNvSpPr>
              <p:nvPr/>
            </p:nvSpPr>
            <p:spPr bwMode="auto">
              <a:xfrm>
                <a:off x="3850" y="2136"/>
                <a:ext cx="13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3" name="Freeform 27"/>
              <p:cNvSpPr>
                <a:spLocks/>
              </p:cNvSpPr>
              <p:nvPr/>
            </p:nvSpPr>
            <p:spPr bwMode="auto">
              <a:xfrm>
                <a:off x="3847" y="2134"/>
                <a:ext cx="140" cy="138"/>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44" name="Group 43"/>
          <p:cNvGrpSpPr/>
          <p:nvPr/>
        </p:nvGrpSpPr>
        <p:grpSpPr>
          <a:xfrm>
            <a:off x="4214693" y="1707625"/>
            <a:ext cx="1036468" cy="1036468"/>
            <a:chOff x="3409613" y="1738090"/>
            <a:chExt cx="1016237" cy="1016237"/>
          </a:xfrm>
        </p:grpSpPr>
        <p:sp>
          <p:nvSpPr>
            <p:cNvPr id="45" name="Oval 44"/>
            <p:cNvSpPr/>
            <p:nvPr/>
          </p:nvSpPr>
          <p:spPr bwMode="auto">
            <a:xfrm>
              <a:off x="3409613" y="173809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31"/>
            <p:cNvSpPr>
              <a:spLocks noEditPoints="1"/>
            </p:cNvSpPr>
            <p:nvPr/>
          </p:nvSpPr>
          <p:spPr bwMode="auto">
            <a:xfrm>
              <a:off x="3581404" y="1904275"/>
              <a:ext cx="452438" cy="444500"/>
            </a:xfrm>
            <a:custGeom>
              <a:avLst/>
              <a:gdLst>
                <a:gd name="T0" fmla="*/ 16 w 118"/>
                <a:gd name="T1" fmla="*/ 116 h 116"/>
                <a:gd name="T2" fmla="*/ 27 w 118"/>
                <a:gd name="T3" fmla="*/ 111 h 116"/>
                <a:gd name="T4" fmla="*/ 83 w 118"/>
                <a:gd name="T5" fmla="*/ 55 h 116"/>
                <a:gd name="T6" fmla="*/ 88 w 118"/>
                <a:gd name="T7" fmla="*/ 56 h 116"/>
                <a:gd name="T8" fmla="*/ 88 w 118"/>
                <a:gd name="T9" fmla="*/ 56 h 116"/>
                <a:gd name="T10" fmla="*/ 108 w 118"/>
                <a:gd name="T11" fmla="*/ 48 h 116"/>
                <a:gd name="T12" fmla="*/ 113 w 118"/>
                <a:gd name="T13" fmla="*/ 16 h 116"/>
                <a:gd name="T14" fmla="*/ 111 w 118"/>
                <a:gd name="T15" fmla="*/ 11 h 116"/>
                <a:gd name="T16" fmla="*/ 95 w 118"/>
                <a:gd name="T17" fmla="*/ 27 h 116"/>
                <a:gd name="T18" fmla="*/ 89 w 118"/>
                <a:gd name="T19" fmla="*/ 27 h 116"/>
                <a:gd name="T20" fmla="*/ 89 w 118"/>
                <a:gd name="T21" fmla="*/ 21 h 116"/>
                <a:gd name="T22" fmla="*/ 105 w 118"/>
                <a:gd name="T23" fmla="*/ 5 h 116"/>
                <a:gd name="T24" fmla="*/ 100 w 118"/>
                <a:gd name="T25" fmla="*/ 3 h 116"/>
                <a:gd name="T26" fmla="*/ 88 w 118"/>
                <a:gd name="T27" fmla="*/ 0 h 116"/>
                <a:gd name="T28" fmla="*/ 68 w 118"/>
                <a:gd name="T29" fmla="*/ 8 h 116"/>
                <a:gd name="T30" fmla="*/ 61 w 118"/>
                <a:gd name="T31" fmla="*/ 33 h 116"/>
                <a:gd name="T32" fmla="*/ 5 w 118"/>
                <a:gd name="T33" fmla="*/ 89 h 116"/>
                <a:gd name="T34" fmla="*/ 0 w 118"/>
                <a:gd name="T35" fmla="*/ 100 h 116"/>
                <a:gd name="T36" fmla="*/ 5 w 118"/>
                <a:gd name="T37" fmla="*/ 111 h 116"/>
                <a:gd name="T38" fmla="*/ 16 w 118"/>
                <a:gd name="T39" fmla="*/ 116 h 116"/>
                <a:gd name="T40" fmla="*/ 10 w 118"/>
                <a:gd name="T41" fmla="*/ 94 h 116"/>
                <a:gd name="T42" fmla="*/ 69 w 118"/>
                <a:gd name="T43" fmla="*/ 35 h 116"/>
                <a:gd name="T44" fmla="*/ 69 w 118"/>
                <a:gd name="T45" fmla="*/ 33 h 116"/>
                <a:gd name="T46" fmla="*/ 74 w 118"/>
                <a:gd name="T47" fmla="*/ 14 h 116"/>
                <a:gd name="T48" fmla="*/ 88 w 118"/>
                <a:gd name="T49" fmla="*/ 8 h 116"/>
                <a:gd name="T50" fmla="*/ 91 w 118"/>
                <a:gd name="T51" fmla="*/ 8 h 116"/>
                <a:gd name="T52" fmla="*/ 84 w 118"/>
                <a:gd name="T53" fmla="*/ 16 h 116"/>
                <a:gd name="T54" fmla="*/ 84 w 118"/>
                <a:gd name="T55" fmla="*/ 32 h 116"/>
                <a:gd name="T56" fmla="*/ 101 w 118"/>
                <a:gd name="T57" fmla="*/ 32 h 116"/>
                <a:gd name="T58" fmla="*/ 108 w 118"/>
                <a:gd name="T59" fmla="*/ 25 h 116"/>
                <a:gd name="T60" fmla="*/ 102 w 118"/>
                <a:gd name="T61" fmla="*/ 42 h 116"/>
                <a:gd name="T62" fmla="*/ 83 w 118"/>
                <a:gd name="T63" fmla="*/ 47 h 116"/>
                <a:gd name="T64" fmla="*/ 81 w 118"/>
                <a:gd name="T65" fmla="*/ 47 h 116"/>
                <a:gd name="T66" fmla="*/ 22 w 118"/>
                <a:gd name="T67" fmla="*/ 106 h 116"/>
                <a:gd name="T68" fmla="*/ 10 w 118"/>
                <a:gd name="T69" fmla="*/ 106 h 116"/>
                <a:gd name="T70" fmla="*/ 8 w 118"/>
                <a:gd name="T71" fmla="*/ 100 h 116"/>
                <a:gd name="T72" fmla="*/ 10 w 118"/>
                <a:gd name="T73"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6" y="116"/>
                  </a:moveTo>
                  <a:cubicBezTo>
                    <a:pt x="20" y="116"/>
                    <a:pt x="24" y="114"/>
                    <a:pt x="27" y="111"/>
                  </a:cubicBezTo>
                  <a:cubicBezTo>
                    <a:pt x="83" y="55"/>
                    <a:pt x="83" y="55"/>
                    <a:pt x="83" y="55"/>
                  </a:cubicBezTo>
                  <a:cubicBezTo>
                    <a:pt x="85" y="56"/>
                    <a:pt x="86" y="56"/>
                    <a:pt x="88" y="56"/>
                  </a:cubicBezTo>
                  <a:cubicBezTo>
                    <a:pt x="88" y="56"/>
                    <a:pt x="88" y="56"/>
                    <a:pt x="88" y="56"/>
                  </a:cubicBezTo>
                  <a:cubicBezTo>
                    <a:pt x="96" y="56"/>
                    <a:pt x="103" y="53"/>
                    <a:pt x="108" y="48"/>
                  </a:cubicBezTo>
                  <a:cubicBezTo>
                    <a:pt x="116" y="39"/>
                    <a:pt x="118" y="27"/>
                    <a:pt x="113" y="16"/>
                  </a:cubicBezTo>
                  <a:cubicBezTo>
                    <a:pt x="111" y="11"/>
                    <a:pt x="111" y="11"/>
                    <a:pt x="111" y="11"/>
                  </a:cubicBezTo>
                  <a:cubicBezTo>
                    <a:pt x="95" y="27"/>
                    <a:pt x="95" y="27"/>
                    <a:pt x="95" y="27"/>
                  </a:cubicBezTo>
                  <a:cubicBezTo>
                    <a:pt x="93" y="28"/>
                    <a:pt x="91" y="28"/>
                    <a:pt x="89" y="27"/>
                  </a:cubicBezTo>
                  <a:cubicBezTo>
                    <a:pt x="88" y="25"/>
                    <a:pt x="88" y="23"/>
                    <a:pt x="89" y="21"/>
                  </a:cubicBezTo>
                  <a:cubicBezTo>
                    <a:pt x="105" y="5"/>
                    <a:pt x="105" y="5"/>
                    <a:pt x="105" y="5"/>
                  </a:cubicBezTo>
                  <a:cubicBezTo>
                    <a:pt x="100" y="3"/>
                    <a:pt x="100" y="3"/>
                    <a:pt x="100" y="3"/>
                  </a:cubicBezTo>
                  <a:cubicBezTo>
                    <a:pt x="96" y="1"/>
                    <a:pt x="92" y="0"/>
                    <a:pt x="88" y="0"/>
                  </a:cubicBezTo>
                  <a:cubicBezTo>
                    <a:pt x="81" y="0"/>
                    <a:pt x="73" y="3"/>
                    <a:pt x="68" y="8"/>
                  </a:cubicBezTo>
                  <a:cubicBezTo>
                    <a:pt x="62" y="15"/>
                    <a:pt x="59" y="24"/>
                    <a:pt x="61" y="33"/>
                  </a:cubicBezTo>
                  <a:cubicBezTo>
                    <a:pt x="5" y="89"/>
                    <a:pt x="5" y="89"/>
                    <a:pt x="5" y="89"/>
                  </a:cubicBezTo>
                  <a:cubicBezTo>
                    <a:pt x="2" y="92"/>
                    <a:pt x="0" y="96"/>
                    <a:pt x="0" y="100"/>
                  </a:cubicBezTo>
                  <a:cubicBezTo>
                    <a:pt x="0" y="104"/>
                    <a:pt x="2" y="108"/>
                    <a:pt x="5" y="111"/>
                  </a:cubicBezTo>
                  <a:cubicBezTo>
                    <a:pt x="8" y="114"/>
                    <a:pt x="12" y="116"/>
                    <a:pt x="16" y="116"/>
                  </a:cubicBezTo>
                  <a:close/>
                  <a:moveTo>
                    <a:pt x="10" y="94"/>
                  </a:moveTo>
                  <a:cubicBezTo>
                    <a:pt x="69" y="35"/>
                    <a:pt x="69" y="35"/>
                    <a:pt x="69" y="35"/>
                  </a:cubicBezTo>
                  <a:cubicBezTo>
                    <a:pt x="69" y="33"/>
                    <a:pt x="69" y="33"/>
                    <a:pt x="69" y="33"/>
                  </a:cubicBezTo>
                  <a:cubicBezTo>
                    <a:pt x="67" y="26"/>
                    <a:pt x="69" y="19"/>
                    <a:pt x="74" y="14"/>
                  </a:cubicBezTo>
                  <a:cubicBezTo>
                    <a:pt x="78" y="10"/>
                    <a:pt x="83" y="8"/>
                    <a:pt x="88" y="8"/>
                  </a:cubicBezTo>
                  <a:cubicBezTo>
                    <a:pt x="89" y="8"/>
                    <a:pt x="90" y="8"/>
                    <a:pt x="91" y="8"/>
                  </a:cubicBezTo>
                  <a:cubicBezTo>
                    <a:pt x="84" y="16"/>
                    <a:pt x="84" y="16"/>
                    <a:pt x="84" y="16"/>
                  </a:cubicBezTo>
                  <a:cubicBezTo>
                    <a:pt x="79" y="20"/>
                    <a:pt x="79" y="28"/>
                    <a:pt x="84" y="32"/>
                  </a:cubicBezTo>
                  <a:cubicBezTo>
                    <a:pt x="88" y="37"/>
                    <a:pt x="96" y="37"/>
                    <a:pt x="101" y="32"/>
                  </a:cubicBezTo>
                  <a:cubicBezTo>
                    <a:pt x="108" y="25"/>
                    <a:pt x="108" y="25"/>
                    <a:pt x="108" y="25"/>
                  </a:cubicBezTo>
                  <a:cubicBezTo>
                    <a:pt x="109" y="31"/>
                    <a:pt x="107" y="38"/>
                    <a:pt x="102" y="42"/>
                  </a:cubicBezTo>
                  <a:cubicBezTo>
                    <a:pt x="97" y="47"/>
                    <a:pt x="90" y="49"/>
                    <a:pt x="83" y="47"/>
                  </a:cubicBezTo>
                  <a:cubicBezTo>
                    <a:pt x="81" y="47"/>
                    <a:pt x="81" y="47"/>
                    <a:pt x="81" y="47"/>
                  </a:cubicBezTo>
                  <a:cubicBezTo>
                    <a:pt x="22" y="106"/>
                    <a:pt x="22" y="106"/>
                    <a:pt x="22" y="106"/>
                  </a:cubicBezTo>
                  <a:cubicBezTo>
                    <a:pt x="19" y="109"/>
                    <a:pt x="13" y="109"/>
                    <a:pt x="10" y="106"/>
                  </a:cubicBezTo>
                  <a:cubicBezTo>
                    <a:pt x="9" y="104"/>
                    <a:pt x="8" y="102"/>
                    <a:pt x="8" y="100"/>
                  </a:cubicBezTo>
                  <a:cubicBezTo>
                    <a:pt x="8" y="98"/>
                    <a:pt x="9" y="96"/>
                    <a:pt x="10" y="9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nvGrpSpPr>
            <p:cNvPr id="47" name="Group 34"/>
            <p:cNvGrpSpPr>
              <a:grpSpLocks noChangeAspect="1"/>
            </p:cNvGrpSpPr>
            <p:nvPr/>
          </p:nvGrpSpPr>
          <p:grpSpPr bwMode="auto">
            <a:xfrm>
              <a:off x="3843343" y="2120178"/>
              <a:ext cx="407988" cy="401638"/>
              <a:chOff x="2421" y="1372"/>
              <a:chExt cx="257" cy="253"/>
            </a:xfrm>
            <a:solidFill>
              <a:schemeClr val="tx1"/>
            </a:solidFill>
          </p:grpSpPr>
          <p:sp>
            <p:nvSpPr>
              <p:cNvPr id="48" name="Freeform 35"/>
              <p:cNvSpPr>
                <a:spLocks noEditPoints="1"/>
              </p:cNvSpPr>
              <p:nvPr/>
            </p:nvSpPr>
            <p:spPr bwMode="auto">
              <a:xfrm>
                <a:off x="2421" y="1372"/>
                <a:ext cx="257" cy="253"/>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9" name="Freeform 36"/>
              <p:cNvSpPr>
                <a:spLocks noEditPoints="1"/>
              </p:cNvSpPr>
              <p:nvPr/>
            </p:nvSpPr>
            <p:spPr bwMode="auto">
              <a:xfrm>
                <a:off x="2482" y="1431"/>
                <a:ext cx="136" cy="136"/>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50" name="Group 49"/>
          <p:cNvGrpSpPr/>
          <p:nvPr/>
        </p:nvGrpSpPr>
        <p:grpSpPr>
          <a:xfrm>
            <a:off x="4214693" y="5534863"/>
            <a:ext cx="1036468" cy="1036468"/>
            <a:chOff x="3409613" y="5490625"/>
            <a:chExt cx="1016237" cy="1016237"/>
          </a:xfrm>
        </p:grpSpPr>
        <p:sp>
          <p:nvSpPr>
            <p:cNvPr id="51" name="Oval 50"/>
            <p:cNvSpPr/>
            <p:nvPr/>
          </p:nvSpPr>
          <p:spPr bwMode="auto">
            <a:xfrm>
              <a:off x="3409613" y="549062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9"/>
            <p:cNvGrpSpPr>
              <a:grpSpLocks noChangeAspect="1"/>
            </p:cNvGrpSpPr>
            <p:nvPr/>
          </p:nvGrpSpPr>
          <p:grpSpPr bwMode="auto">
            <a:xfrm>
              <a:off x="3701831" y="5797924"/>
              <a:ext cx="431800" cy="401638"/>
              <a:chOff x="3781" y="2076"/>
              <a:chExt cx="272" cy="253"/>
            </a:xfrm>
            <a:solidFill>
              <a:schemeClr val="tx1"/>
            </a:solidFill>
          </p:grpSpPr>
          <p:sp>
            <p:nvSpPr>
              <p:cNvPr id="53" name="Freeform 40"/>
              <p:cNvSpPr>
                <a:spLocks/>
              </p:cNvSpPr>
              <p:nvPr/>
            </p:nvSpPr>
            <p:spPr bwMode="auto">
              <a:xfrm>
                <a:off x="3781" y="2096"/>
                <a:ext cx="272" cy="233"/>
              </a:xfrm>
              <a:custGeom>
                <a:avLst/>
                <a:gdLst>
                  <a:gd name="T0" fmla="*/ 272 w 272"/>
                  <a:gd name="T1" fmla="*/ 19 h 233"/>
                  <a:gd name="T2" fmla="*/ 272 w 272"/>
                  <a:gd name="T3" fmla="*/ 10 h 233"/>
                  <a:gd name="T4" fmla="*/ 272 w 272"/>
                  <a:gd name="T5" fmla="*/ 0 h 233"/>
                  <a:gd name="T6" fmla="*/ 117 w 272"/>
                  <a:gd name="T7" fmla="*/ 0 h 233"/>
                  <a:gd name="T8" fmla="*/ 117 w 272"/>
                  <a:gd name="T9" fmla="*/ 19 h 233"/>
                  <a:gd name="T10" fmla="*/ 252 w 272"/>
                  <a:gd name="T11" fmla="*/ 19 h 233"/>
                  <a:gd name="T12" fmla="*/ 252 w 272"/>
                  <a:gd name="T13" fmla="*/ 58 h 233"/>
                  <a:gd name="T14" fmla="*/ 117 w 272"/>
                  <a:gd name="T15" fmla="*/ 58 h 233"/>
                  <a:gd name="T16" fmla="*/ 117 w 272"/>
                  <a:gd name="T17" fmla="*/ 78 h 233"/>
                  <a:gd name="T18" fmla="*/ 252 w 272"/>
                  <a:gd name="T19" fmla="*/ 78 h 233"/>
                  <a:gd name="T20" fmla="*/ 252 w 272"/>
                  <a:gd name="T21" fmla="*/ 214 h 233"/>
                  <a:gd name="T22" fmla="*/ 20 w 272"/>
                  <a:gd name="T23" fmla="*/ 214 h 233"/>
                  <a:gd name="T24" fmla="*/ 20 w 272"/>
                  <a:gd name="T25" fmla="*/ 78 h 233"/>
                  <a:gd name="T26" fmla="*/ 59 w 272"/>
                  <a:gd name="T27" fmla="*/ 78 h 233"/>
                  <a:gd name="T28" fmla="*/ 59 w 272"/>
                  <a:gd name="T29" fmla="*/ 58 h 233"/>
                  <a:gd name="T30" fmla="*/ 20 w 272"/>
                  <a:gd name="T31" fmla="*/ 58 h 233"/>
                  <a:gd name="T32" fmla="*/ 20 w 272"/>
                  <a:gd name="T33" fmla="*/ 19 h 233"/>
                  <a:gd name="T34" fmla="*/ 59 w 272"/>
                  <a:gd name="T35" fmla="*/ 19 h 233"/>
                  <a:gd name="T36" fmla="*/ 59 w 272"/>
                  <a:gd name="T37" fmla="*/ 0 h 233"/>
                  <a:gd name="T38" fmla="*/ 0 w 272"/>
                  <a:gd name="T39" fmla="*/ 0 h 233"/>
                  <a:gd name="T40" fmla="*/ 0 w 272"/>
                  <a:gd name="T41" fmla="*/ 10 h 233"/>
                  <a:gd name="T42" fmla="*/ 0 w 272"/>
                  <a:gd name="T43" fmla="*/ 19 h 233"/>
                  <a:gd name="T44" fmla="*/ 0 w 272"/>
                  <a:gd name="T45" fmla="*/ 214 h 233"/>
                  <a:gd name="T46" fmla="*/ 0 w 272"/>
                  <a:gd name="T47" fmla="*/ 224 h 233"/>
                  <a:gd name="T48" fmla="*/ 0 w 272"/>
                  <a:gd name="T49" fmla="*/ 233 h 233"/>
                  <a:gd name="T50" fmla="*/ 252 w 272"/>
                  <a:gd name="T51" fmla="*/ 233 h 233"/>
                  <a:gd name="T52" fmla="*/ 262 w 272"/>
                  <a:gd name="T53" fmla="*/ 233 h 233"/>
                  <a:gd name="T54" fmla="*/ 272 w 272"/>
                  <a:gd name="T55" fmla="*/ 233 h 233"/>
                  <a:gd name="T56" fmla="*/ 272 w 272"/>
                  <a:gd name="T57" fmla="*/ 1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2" h="233">
                    <a:moveTo>
                      <a:pt x="272" y="19"/>
                    </a:moveTo>
                    <a:lnTo>
                      <a:pt x="272" y="10"/>
                    </a:lnTo>
                    <a:lnTo>
                      <a:pt x="272" y="0"/>
                    </a:lnTo>
                    <a:lnTo>
                      <a:pt x="117" y="0"/>
                    </a:lnTo>
                    <a:lnTo>
                      <a:pt x="117" y="19"/>
                    </a:lnTo>
                    <a:lnTo>
                      <a:pt x="252" y="19"/>
                    </a:lnTo>
                    <a:lnTo>
                      <a:pt x="252" y="58"/>
                    </a:lnTo>
                    <a:lnTo>
                      <a:pt x="117" y="58"/>
                    </a:lnTo>
                    <a:lnTo>
                      <a:pt x="117" y="78"/>
                    </a:lnTo>
                    <a:lnTo>
                      <a:pt x="252" y="78"/>
                    </a:lnTo>
                    <a:lnTo>
                      <a:pt x="252" y="214"/>
                    </a:lnTo>
                    <a:lnTo>
                      <a:pt x="20" y="214"/>
                    </a:lnTo>
                    <a:lnTo>
                      <a:pt x="20" y="78"/>
                    </a:lnTo>
                    <a:lnTo>
                      <a:pt x="59" y="78"/>
                    </a:lnTo>
                    <a:lnTo>
                      <a:pt x="59" y="58"/>
                    </a:lnTo>
                    <a:lnTo>
                      <a:pt x="20" y="58"/>
                    </a:lnTo>
                    <a:lnTo>
                      <a:pt x="20" y="19"/>
                    </a:lnTo>
                    <a:lnTo>
                      <a:pt x="59" y="19"/>
                    </a:lnTo>
                    <a:lnTo>
                      <a:pt x="59" y="0"/>
                    </a:lnTo>
                    <a:lnTo>
                      <a:pt x="0" y="0"/>
                    </a:lnTo>
                    <a:lnTo>
                      <a:pt x="0" y="10"/>
                    </a:lnTo>
                    <a:lnTo>
                      <a:pt x="0" y="19"/>
                    </a:lnTo>
                    <a:lnTo>
                      <a:pt x="0" y="214"/>
                    </a:lnTo>
                    <a:lnTo>
                      <a:pt x="0" y="224"/>
                    </a:lnTo>
                    <a:lnTo>
                      <a:pt x="0" y="233"/>
                    </a:lnTo>
                    <a:lnTo>
                      <a:pt x="252" y="233"/>
                    </a:lnTo>
                    <a:lnTo>
                      <a:pt x="262" y="233"/>
                    </a:lnTo>
                    <a:lnTo>
                      <a:pt x="272" y="233"/>
                    </a:lnTo>
                    <a:lnTo>
                      <a:pt x="27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4" name="Oval 41"/>
              <p:cNvSpPr>
                <a:spLocks noChangeArrowheads="1"/>
              </p:cNvSpPr>
              <p:nvPr/>
            </p:nvSpPr>
            <p:spPr bwMode="auto">
              <a:xfrm>
                <a:off x="3994"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5" name="Oval 42"/>
              <p:cNvSpPr>
                <a:spLocks noChangeArrowheads="1"/>
              </p:cNvSpPr>
              <p:nvPr/>
            </p:nvSpPr>
            <p:spPr bwMode="auto">
              <a:xfrm>
                <a:off x="3965"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6" name="Oval 43"/>
              <p:cNvSpPr>
                <a:spLocks noChangeArrowheads="1"/>
              </p:cNvSpPr>
              <p:nvPr/>
            </p:nvSpPr>
            <p:spPr bwMode="auto">
              <a:xfrm>
                <a:off x="3936"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7" name="Freeform 44"/>
              <p:cNvSpPr>
                <a:spLocks/>
              </p:cNvSpPr>
              <p:nvPr/>
            </p:nvSpPr>
            <p:spPr bwMode="auto">
              <a:xfrm>
                <a:off x="3823" y="2076"/>
                <a:ext cx="92" cy="210"/>
              </a:xfrm>
              <a:custGeom>
                <a:avLst/>
                <a:gdLst>
                  <a:gd name="T0" fmla="*/ 36 w 92"/>
                  <a:gd name="T1" fmla="*/ 0 h 210"/>
                  <a:gd name="T2" fmla="*/ 36 w 92"/>
                  <a:gd name="T3" fmla="*/ 171 h 210"/>
                  <a:gd name="T4" fmla="*/ 14 w 92"/>
                  <a:gd name="T5" fmla="*/ 149 h 210"/>
                  <a:gd name="T6" fmla="*/ 0 w 92"/>
                  <a:gd name="T7" fmla="*/ 163 h 210"/>
                  <a:gd name="T8" fmla="*/ 46 w 92"/>
                  <a:gd name="T9" fmla="*/ 210 h 210"/>
                  <a:gd name="T10" fmla="*/ 92 w 92"/>
                  <a:gd name="T11" fmla="*/ 163 h 210"/>
                  <a:gd name="T12" fmla="*/ 77 w 92"/>
                  <a:gd name="T13" fmla="*/ 149 h 210"/>
                  <a:gd name="T14" fmla="*/ 55 w 92"/>
                  <a:gd name="T15" fmla="*/ 171 h 210"/>
                  <a:gd name="T16" fmla="*/ 55 w 92"/>
                  <a:gd name="T17" fmla="*/ 0 h 210"/>
                  <a:gd name="T18" fmla="*/ 36 w 92"/>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10">
                    <a:moveTo>
                      <a:pt x="36" y="0"/>
                    </a:moveTo>
                    <a:lnTo>
                      <a:pt x="36" y="171"/>
                    </a:lnTo>
                    <a:lnTo>
                      <a:pt x="14" y="149"/>
                    </a:lnTo>
                    <a:lnTo>
                      <a:pt x="0" y="163"/>
                    </a:lnTo>
                    <a:lnTo>
                      <a:pt x="46" y="210"/>
                    </a:lnTo>
                    <a:lnTo>
                      <a:pt x="92" y="163"/>
                    </a:lnTo>
                    <a:lnTo>
                      <a:pt x="77" y="149"/>
                    </a:lnTo>
                    <a:lnTo>
                      <a:pt x="55" y="171"/>
                    </a:lnTo>
                    <a:lnTo>
                      <a:pt x="55"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Tree>
    <p:extLst>
      <p:ext uri="{BB962C8B-B14F-4D97-AF65-F5344CB8AC3E}">
        <p14:creationId xmlns:p14="http://schemas.microsoft.com/office/powerpoint/2010/main" val="1116618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3" presetClass="entr" presetSubtype="16"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53" presetClass="entr" presetSubtype="16" fill="hold" nodeType="withEffect">
                                  <p:stCondLst>
                                    <p:cond delay="100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53" presetClass="entr" presetSubtype="16" fill="hold" nodeType="withEffect">
                                  <p:stCondLst>
                                    <p:cond delay="125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animEffect transition="in" filter="fade">
                                      <p:cBhvr>
                                        <p:cTn id="28" dur="500"/>
                                        <p:tgtEl>
                                          <p:spTgt spid="39"/>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53" presetClass="entr" presetSubtype="16" fill="hold" nodeType="withEffect">
                                  <p:stCondLst>
                                    <p:cond delay="175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10" presetClass="entr" presetSubtype="0" fill="hold" grpId="0" nodeType="withEffect">
                                  <p:stCondLst>
                                    <p:cond delay="1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53" presetClass="entr" presetSubtype="16" fill="hold" nodeType="withEffect">
                                  <p:stCondLst>
                                    <p:cond delay="200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019901-045D-46E6-BEA3-9FC463DC7FB1}"/>
              </a:ext>
            </a:extLst>
          </p:cNvPr>
          <p:cNvSpPr>
            <a:spLocks noGrp="1"/>
          </p:cNvSpPr>
          <p:nvPr>
            <p:ph type="title"/>
          </p:nvPr>
        </p:nvSpPr>
        <p:spPr/>
        <p:txBody>
          <a:bodyPr/>
          <a:lstStyle/>
          <a:p>
            <a:r>
              <a:rPr lang="en-US" dirty="0"/>
              <a:t>Overview &amp; features</a:t>
            </a:r>
          </a:p>
        </p:txBody>
      </p:sp>
    </p:spTree>
    <p:extLst>
      <p:ext uri="{BB962C8B-B14F-4D97-AF65-F5344CB8AC3E}">
        <p14:creationId xmlns:p14="http://schemas.microsoft.com/office/powerpoint/2010/main" val="390795649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4F21-5278-42D1-A9C3-2883AB7D76BC}"/>
              </a:ext>
            </a:extLst>
          </p:cNvPr>
          <p:cNvSpPr>
            <a:spLocks noGrp="1"/>
          </p:cNvSpPr>
          <p:nvPr>
            <p:ph type="title"/>
          </p:nvPr>
        </p:nvSpPr>
        <p:spPr/>
        <p:txBody>
          <a:bodyPr/>
          <a:lstStyle/>
          <a:p>
            <a:r>
              <a:rPr lang="en-US" dirty="0"/>
              <a:t>What is next?</a:t>
            </a:r>
          </a:p>
        </p:txBody>
      </p:sp>
      <p:sp>
        <p:nvSpPr>
          <p:cNvPr id="3" name="Text Placeholder 2">
            <a:extLst>
              <a:ext uri="{FF2B5EF4-FFF2-40B4-BE49-F238E27FC236}">
                <a16:creationId xmlns:a16="http://schemas.microsoft.com/office/drawing/2014/main" id="{73320E30-2150-4C25-9CEF-CBBE681B8DC8}"/>
              </a:ext>
            </a:extLst>
          </p:cNvPr>
          <p:cNvSpPr>
            <a:spLocks noGrp="1"/>
          </p:cNvSpPr>
          <p:nvPr>
            <p:ph type="body" sz="quarter" idx="10"/>
          </p:nvPr>
        </p:nvSpPr>
        <p:spPr>
          <a:xfrm>
            <a:off x="274702" y="1211287"/>
            <a:ext cx="11888787" cy="683264"/>
          </a:xfrm>
        </p:spPr>
        <p:txBody>
          <a:bodyPr/>
          <a:lstStyle/>
          <a:p>
            <a:r>
              <a:rPr lang="en-US" dirty="0"/>
              <a:t>IOTA - directed acyclic graph (DAG) </a:t>
            </a:r>
          </a:p>
        </p:txBody>
      </p:sp>
      <p:pic>
        <p:nvPicPr>
          <p:cNvPr id="3074" name="Picture 2" descr="https://upload.wikimedia.org/wikipedia/commons/thumb/c/c6/Topological_Ordering.svg/324px-Topological_Ordering.svg.png">
            <a:extLst>
              <a:ext uri="{FF2B5EF4-FFF2-40B4-BE49-F238E27FC236}">
                <a16:creationId xmlns:a16="http://schemas.microsoft.com/office/drawing/2014/main" id="{D695E703-C4A1-4F7A-9EE9-5133DA87D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93794">
            <a:off x="3198358" y="2857267"/>
            <a:ext cx="4550915" cy="45509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9/98/Blockchain.svg/102px-Blockchain.svg.png">
            <a:extLst>
              <a:ext uri="{FF2B5EF4-FFF2-40B4-BE49-F238E27FC236}">
                <a16:creationId xmlns:a16="http://schemas.microsoft.com/office/drawing/2014/main" id="{44E28A20-77B0-4911-AE0E-80CC084CA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956789" y="567710"/>
            <a:ext cx="168469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8476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AI, ML, Big Data &amp; IoT</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62569EAB-DC78-4CF0-A793-FF1162E3FDF8}"/>
              </a:ext>
            </a:extLst>
          </p:cNvPr>
          <p:cNvSpPr/>
          <p:nvPr/>
        </p:nvSpPr>
        <p:spPr>
          <a:xfrm>
            <a:off x="427037" y="6240462"/>
            <a:ext cx="1326004" cy="369332"/>
          </a:xfrm>
          <a:prstGeom prst="rect">
            <a:avLst/>
          </a:prstGeom>
        </p:spPr>
        <p:txBody>
          <a:bodyPr wrap="none">
            <a:spAutoFit/>
          </a:bodyPr>
          <a:lstStyle/>
          <a:p>
            <a:r>
              <a:rPr lang="en-US" dirty="0"/>
              <a:t>11:10 – 11:35</a:t>
            </a:r>
          </a:p>
        </p:txBody>
      </p:sp>
    </p:spTree>
    <p:extLst>
      <p:ext uri="{BB962C8B-B14F-4D97-AF65-F5344CB8AC3E}">
        <p14:creationId xmlns:p14="http://schemas.microsoft.com/office/powerpoint/2010/main" val="307497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a:cxnSpLocks/>
            <a:endCxn id="25" idx="2"/>
          </p:cNvCxnSpPr>
          <p:nvPr/>
        </p:nvCxnSpPr>
        <p:spPr>
          <a:xfrm>
            <a:off x="696674" y="304848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2794939" y="143107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2856" spc="-102" dirty="0">
                <a:ln w="3175">
                  <a:noFill/>
                </a:ln>
                <a:gradFill>
                  <a:gsLst>
                    <a:gs pos="1250">
                      <a:schemeClr val="tx1"/>
                    </a:gs>
                    <a:gs pos="100000">
                      <a:schemeClr val="tx1"/>
                    </a:gs>
                  </a:gsLst>
                  <a:lin ang="5400000" scaled="0"/>
                </a:gradFill>
                <a:latin typeface="+mj-lt"/>
                <a:cs typeface="Segoe UI" pitchFamily="34" charset="0"/>
              </a:rPr>
              <a:t>Fully managed SaaS</a:t>
            </a:r>
          </a:p>
        </p:txBody>
      </p:sp>
      <p:cxnSp>
        <p:nvCxnSpPr>
          <p:cNvPr id="11" name="Straight Connector 10"/>
          <p:cNvCxnSpPr>
            <a:cxnSpLocks/>
          </p:cNvCxnSpPr>
          <p:nvPr/>
        </p:nvCxnSpPr>
        <p:spPr>
          <a:xfrm>
            <a:off x="8744484" y="1509925"/>
            <a:ext cx="0" cy="5340137"/>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4639" y="295274"/>
            <a:ext cx="11889564" cy="917575"/>
          </a:xfrm>
        </p:spPr>
        <p:txBody>
          <a:bodyPr>
            <a:normAutofit/>
          </a:bodyPr>
          <a:lstStyle/>
          <a:p>
            <a:r>
              <a:rPr lang="en-US" dirty="0"/>
              <a:t>IoT In Azure</a:t>
            </a:r>
          </a:p>
        </p:txBody>
      </p:sp>
      <p:sp>
        <p:nvSpPr>
          <p:cNvPr id="4" name="Rectangle 3"/>
          <p:cNvSpPr/>
          <p:nvPr/>
        </p:nvSpPr>
        <p:spPr bwMode="auto">
          <a:xfrm>
            <a:off x="2765629" y="1945906"/>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to get started quickly with minimal </a:t>
            </a:r>
            <a:r>
              <a:rPr lang="en-US" sz="2040" spc="-102" dirty="0" err="1">
                <a:ln w="3175">
                  <a:noFill/>
                </a:ln>
                <a:gradFill>
                  <a:gsLst>
                    <a:gs pos="1250">
                      <a:schemeClr val="tx1"/>
                    </a:gs>
                    <a:gs pos="100000">
                      <a:schemeClr val="tx1"/>
                    </a:gs>
                  </a:gsLst>
                  <a:lin ang="5400000" scaled="0"/>
                </a:gradFill>
                <a:latin typeface="+mj-lt"/>
                <a:cs typeface="Segoe UI" pitchFamily="34" charset="0"/>
              </a:rPr>
              <a:t>IoT</a:t>
            </a:r>
            <a:r>
              <a:rPr lang="en-US" sz="2040" spc="-102" dirty="0">
                <a:ln w="3175">
                  <a:noFill/>
                </a:ln>
                <a:gradFill>
                  <a:gsLst>
                    <a:gs pos="1250">
                      <a:schemeClr val="tx1"/>
                    </a:gs>
                    <a:gs pos="100000">
                      <a:schemeClr val="tx1"/>
                    </a:gs>
                  </a:gsLst>
                  <a:lin ang="5400000" scaled="0"/>
                </a:gradFill>
                <a:latin typeface="+mj-lt"/>
                <a:cs typeface="Segoe UI" pitchFamily="34" charset="0"/>
              </a:rPr>
              <a:t> experience</a:t>
            </a:r>
          </a:p>
        </p:txBody>
      </p:sp>
      <p:sp>
        <p:nvSpPr>
          <p:cNvPr id="33" name="Oval 32">
            <a:extLst/>
          </p:cNvPr>
          <p:cNvSpPr/>
          <p:nvPr/>
        </p:nvSpPr>
        <p:spPr bwMode="auto">
          <a:xfrm>
            <a:off x="696675" y="11350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Microsoft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IoT Central</a:t>
            </a:r>
          </a:p>
        </p:txBody>
      </p:sp>
      <p:sp>
        <p:nvSpPr>
          <p:cNvPr id="43" name="Rectangle 42"/>
          <p:cNvSpPr/>
          <p:nvPr/>
        </p:nvSpPr>
        <p:spPr bwMode="auto">
          <a:xfrm>
            <a:off x="9530321" y="4683481"/>
            <a:ext cx="2217079" cy="113278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Adds capacity to do local processing</a:t>
            </a:r>
          </a:p>
        </p:txBody>
      </p:sp>
      <p:sp>
        <p:nvSpPr>
          <p:cNvPr id="44" name="Rectangle 43"/>
          <p:cNvSpPr/>
          <p:nvPr/>
        </p:nvSpPr>
        <p:spPr bwMode="auto">
          <a:xfrm>
            <a:off x="9489973" y="3666125"/>
            <a:ext cx="2217078" cy="125604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spc="-102" dirty="0">
                <a:ln w="3175">
                  <a:noFill/>
                </a:ln>
                <a:gradFill>
                  <a:gsLst>
                    <a:gs pos="1250">
                      <a:schemeClr val="tx1"/>
                    </a:gs>
                    <a:gs pos="100000">
                      <a:schemeClr val="tx1"/>
                    </a:gs>
                  </a:gsLst>
                  <a:lin ang="5400000" scaled="0"/>
                </a:gradFill>
                <a:latin typeface="+mj-lt"/>
                <a:cs typeface="Segoe UI" pitchFamily="34" charset="0"/>
              </a:rPr>
              <a:t>On-premises processing</a:t>
            </a:r>
          </a:p>
        </p:txBody>
      </p:sp>
      <p:sp>
        <p:nvSpPr>
          <p:cNvPr id="21" name="Oval 20">
            <a:extLst>
              <a:ext uri="{FF2B5EF4-FFF2-40B4-BE49-F238E27FC236}">
                <a16:creationId xmlns:a16="http://schemas.microsoft.com/office/drawing/2014/main" id="{FBFACEE4-75BC-4553-96FB-82B43D1A842A}"/>
              </a:ext>
            </a:extLst>
          </p:cNvPr>
          <p:cNvSpPr/>
          <p:nvPr/>
        </p:nvSpPr>
        <p:spPr bwMode="auto">
          <a:xfrm>
            <a:off x="9799637" y="2201862"/>
            <a:ext cx="1678448" cy="1678448"/>
          </a:xfrm>
          <a:prstGeom prst="ellipse">
            <a:avLst/>
          </a:prstGeom>
          <a:solidFill>
            <a:schemeClr val="tx1">
              <a:lumMod val="65000"/>
              <a:lumOff val="35000"/>
            </a:schemeClr>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Edge</a:t>
            </a:r>
          </a:p>
        </p:txBody>
      </p:sp>
      <p:sp>
        <p:nvSpPr>
          <p:cNvPr id="25" name="Oval 24">
            <a:extLst/>
          </p:cNvPr>
          <p:cNvSpPr/>
          <p:nvPr/>
        </p:nvSpPr>
        <p:spPr bwMode="auto">
          <a:xfrm>
            <a:off x="8431262" y="273526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35" name="Rectangle 34"/>
          <p:cNvSpPr/>
          <p:nvPr/>
        </p:nvSpPr>
        <p:spPr bwMode="auto">
          <a:xfrm>
            <a:off x="2794939" y="34273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Customizable PaaS</a:t>
            </a:r>
          </a:p>
        </p:txBody>
      </p:sp>
      <p:sp>
        <p:nvSpPr>
          <p:cNvPr id="36" name="Rectangle 35"/>
          <p:cNvSpPr/>
          <p:nvPr/>
        </p:nvSpPr>
        <p:spPr bwMode="auto">
          <a:xfrm>
            <a:off x="2765629" y="39421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a lot of control over your IoT solution</a:t>
            </a:r>
          </a:p>
        </p:txBody>
      </p:sp>
      <p:sp>
        <p:nvSpPr>
          <p:cNvPr id="52" name="Oval 51">
            <a:extLst/>
          </p:cNvPr>
          <p:cNvSpPr/>
          <p:nvPr/>
        </p:nvSpPr>
        <p:spPr bwMode="auto">
          <a:xfrm>
            <a:off x="696674" y="31252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Suite</a:t>
            </a:r>
          </a:p>
        </p:txBody>
      </p:sp>
      <p:cxnSp>
        <p:nvCxnSpPr>
          <p:cNvPr id="16" name="Straight Connector 15">
            <a:extLst>
              <a:ext uri="{FF2B5EF4-FFF2-40B4-BE49-F238E27FC236}">
                <a16:creationId xmlns:a16="http://schemas.microsoft.com/office/drawing/2014/main" id="{9BE9380A-E0DC-4A39-853F-E8900DB7DB0D}"/>
              </a:ext>
            </a:extLst>
          </p:cNvPr>
          <p:cNvCxnSpPr>
            <a:cxnSpLocks/>
            <a:endCxn id="17" idx="2"/>
          </p:cNvCxnSpPr>
          <p:nvPr/>
        </p:nvCxnSpPr>
        <p:spPr>
          <a:xfrm>
            <a:off x="676604" y="504672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D21A76B-DF2A-4637-B75C-4564BF45AE79}"/>
              </a:ext>
            </a:extLst>
          </p:cNvPr>
          <p:cNvSpPr/>
          <p:nvPr/>
        </p:nvSpPr>
        <p:spPr bwMode="auto">
          <a:xfrm>
            <a:off x="8411192" y="473350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27" name="Rectangle 26">
            <a:extLst>
              <a:ext uri="{FF2B5EF4-FFF2-40B4-BE49-F238E27FC236}">
                <a16:creationId xmlns:a16="http://schemas.microsoft.com/office/drawing/2014/main" id="{28D21CF4-1819-44C1-A338-27562EA3EC86}"/>
              </a:ext>
            </a:extLst>
          </p:cNvPr>
          <p:cNvSpPr/>
          <p:nvPr/>
        </p:nvSpPr>
        <p:spPr bwMode="auto">
          <a:xfrm>
            <a:off x="2827724" y="53995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Raw PaaS Services </a:t>
            </a:r>
          </a:p>
        </p:txBody>
      </p:sp>
      <p:sp>
        <p:nvSpPr>
          <p:cNvPr id="28" name="Rectangle 27">
            <a:extLst>
              <a:ext uri="{FF2B5EF4-FFF2-40B4-BE49-F238E27FC236}">
                <a16:creationId xmlns:a16="http://schemas.microsoft.com/office/drawing/2014/main" id="{69E5C60B-564F-49A7-BD45-6CDC5D38D2E6}"/>
              </a:ext>
            </a:extLst>
          </p:cNvPr>
          <p:cNvSpPr/>
          <p:nvPr/>
        </p:nvSpPr>
        <p:spPr bwMode="auto">
          <a:xfrm>
            <a:off x="2798414" y="59143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even more control over your IoT solution</a:t>
            </a:r>
          </a:p>
        </p:txBody>
      </p:sp>
      <p:sp>
        <p:nvSpPr>
          <p:cNvPr id="30" name="Oval 29">
            <a:extLst>
              <a:ext uri="{FF2B5EF4-FFF2-40B4-BE49-F238E27FC236}">
                <a16:creationId xmlns:a16="http://schemas.microsoft.com/office/drawing/2014/main" id="{6B52C85D-7781-4982-8EEB-D3CEAB307667}"/>
              </a:ext>
            </a:extLst>
          </p:cNvPr>
          <p:cNvSpPr/>
          <p:nvPr/>
        </p:nvSpPr>
        <p:spPr bwMode="auto">
          <a:xfrm>
            <a:off x="729459" y="50974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Hub</a:t>
            </a:r>
          </a:p>
        </p:txBody>
      </p:sp>
    </p:spTree>
    <p:extLst>
      <p:ext uri="{BB962C8B-B14F-4D97-AF65-F5344CB8AC3E}">
        <p14:creationId xmlns:p14="http://schemas.microsoft.com/office/powerpoint/2010/main" val="14255543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A230D-72C3-436D-A16E-D9A0DCDF68A0}"/>
              </a:ext>
            </a:extLst>
          </p:cNvPr>
          <p:cNvSpPr>
            <a:spLocks noGrp="1"/>
          </p:cNvSpPr>
          <p:nvPr>
            <p:ph type="title"/>
          </p:nvPr>
        </p:nvSpPr>
        <p:spPr/>
        <p:txBody>
          <a:bodyPr/>
          <a:lstStyle/>
          <a:p>
            <a:r>
              <a:rPr lang="en-US" dirty="0"/>
              <a:t>Big Data</a:t>
            </a:r>
          </a:p>
        </p:txBody>
      </p:sp>
      <p:pic>
        <p:nvPicPr>
          <p:cNvPr id="5" name="Picture 4">
            <a:extLst>
              <a:ext uri="{FF2B5EF4-FFF2-40B4-BE49-F238E27FC236}">
                <a16:creationId xmlns:a16="http://schemas.microsoft.com/office/drawing/2014/main" id="{26441D32-9447-4186-9521-2AF1B5263C28}"/>
              </a:ext>
            </a:extLst>
          </p:cNvPr>
          <p:cNvPicPr>
            <a:picLocks noChangeAspect="1"/>
          </p:cNvPicPr>
          <p:nvPr/>
        </p:nvPicPr>
        <p:blipFill>
          <a:blip r:embed="rId3"/>
          <a:stretch>
            <a:fillRect/>
          </a:stretch>
        </p:blipFill>
        <p:spPr>
          <a:xfrm>
            <a:off x="0" y="-29542"/>
            <a:ext cx="12636806" cy="7108204"/>
          </a:xfrm>
          <a:prstGeom prst="rect">
            <a:avLst/>
          </a:prstGeom>
        </p:spPr>
      </p:pic>
    </p:spTree>
    <p:extLst>
      <p:ext uri="{BB962C8B-B14F-4D97-AF65-F5344CB8AC3E}">
        <p14:creationId xmlns:p14="http://schemas.microsoft.com/office/powerpoint/2010/main" val="349698701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529" y="1986"/>
            <a:ext cx="12429421" cy="3377029"/>
          </a:xfrm>
          <a:prstGeom prst="rect">
            <a:avLst/>
          </a:prstGeom>
        </p:spPr>
      </p:pic>
      <p:sp>
        <p:nvSpPr>
          <p:cNvPr id="106" name="Rectangle 105"/>
          <p:cNvSpPr/>
          <p:nvPr/>
        </p:nvSpPr>
        <p:spPr bwMode="auto">
          <a:xfrm>
            <a:off x="990" y="993"/>
            <a:ext cx="12447695" cy="338495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1764" y="1953398"/>
            <a:ext cx="12449460" cy="50532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65" y="1930497"/>
            <a:ext cx="12451226"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7905" y="303978"/>
            <a:ext cx="7439374" cy="1111088"/>
          </a:xfrm>
          <a:prstGeom prst="rect">
            <a:avLst/>
          </a:prstGeom>
        </p:spPr>
        <p:txBody>
          <a:bodyPr wrap="square" anchor="ctr">
            <a:spAutoFit/>
          </a:bodyPr>
          <a:lstStyle/>
          <a:p>
            <a:pPr defTabSz="913698">
              <a:lnSpc>
                <a:spcPct val="90000"/>
              </a:lnSpc>
              <a:defRPr/>
            </a:pPr>
            <a:r>
              <a:rPr lang="en-US" altLang="en-US" sz="4399" dirty="0">
                <a:gradFill>
                  <a:gsLst>
                    <a:gs pos="12727">
                      <a:srgbClr val="FFFFFF"/>
                    </a:gs>
                    <a:gs pos="52000">
                      <a:srgbClr val="FFFFFF"/>
                    </a:gs>
                  </a:gsLst>
                  <a:lin ang="10800000" scaled="0"/>
                </a:gradFill>
                <a:latin typeface="Segoe UI Light"/>
              </a:rPr>
              <a:t>Microsoft Cognitive Services</a:t>
            </a:r>
          </a:p>
          <a:p>
            <a:pPr defTabSz="913698">
              <a:lnSpc>
                <a:spcPct val="90000"/>
              </a:lnSpc>
              <a:spcAft>
                <a:spcPts val="1469"/>
              </a:spcAft>
              <a:defRPr/>
            </a:pPr>
            <a:r>
              <a:rPr lang="en-US" sz="2800" dirty="0">
                <a:gradFill>
                  <a:gsLst>
                    <a:gs pos="12727">
                      <a:srgbClr val="FFFFFF"/>
                    </a:gs>
                    <a:gs pos="52000">
                      <a:srgbClr val="FFFFFF"/>
                    </a:gs>
                  </a:gsLst>
                  <a:lin ang="10800000" scaled="0"/>
                </a:gradFill>
                <a:latin typeface="Segoe UI Semilight"/>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992" y="5853877"/>
            <a:ext cx="12565585" cy="1140153"/>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algn="ctr" defTabSz="932330">
                <a:lnSpc>
                  <a:spcPct val="90000"/>
                </a:lnSpc>
                <a:spcAft>
                  <a:spcPts val="1428"/>
                </a:spcAft>
                <a:defRPr/>
              </a:pPr>
              <a:r>
                <a:rPr lang="en-US" sz="1632" b="1" spc="51"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6326"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60484" y="2653359"/>
            <a:ext cx="1965402" cy="577811"/>
          </a:xfrm>
          <a:prstGeom prst="rect">
            <a:avLst/>
          </a:prstGeom>
          <a:noFill/>
        </p:spPr>
        <p:txBody>
          <a:bodyPr wrap="square" lIns="182776" tIns="146221" rIns="91414"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228800"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244642"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10197114"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212959"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709761" y="1485989"/>
            <a:ext cx="11019321" cy="1097125"/>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9553" y="3147213"/>
            <a:ext cx="12047284" cy="3086381"/>
            <a:chOff x="204598" y="3085784"/>
            <a:chExt cx="11812135" cy="3026138"/>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43399"/>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3017364"/>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4062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Autosuggest</a:t>
              </a:r>
            </a:p>
            <a:p>
              <a:pPr defTabSz="932330">
                <a:lnSpc>
                  <a:spcPct val="90000"/>
                </a:lnSpc>
                <a:spcAft>
                  <a:spcPts val="1020"/>
                </a:spcAft>
                <a:defRPr/>
              </a:pPr>
              <a:r>
                <a:rPr lang="en-US" sz="1499" dirty="0"/>
                <a:t>Bing Image Search </a:t>
              </a:r>
            </a:p>
            <a:p>
              <a:pPr defTabSz="932330">
                <a:lnSpc>
                  <a:spcPct val="90000"/>
                </a:lnSpc>
                <a:spcAft>
                  <a:spcPts val="1020"/>
                </a:spcAft>
                <a:defRPr/>
              </a:pPr>
              <a:r>
                <a:rPr lang="en-US" sz="1499" dirty="0"/>
                <a:t>Bing News Search</a:t>
              </a:r>
            </a:p>
            <a:p>
              <a:pPr defTabSz="932330">
                <a:lnSpc>
                  <a:spcPct val="90000"/>
                </a:lnSpc>
                <a:spcAft>
                  <a:spcPts val="1020"/>
                </a:spcAft>
                <a:defRPr/>
              </a:pPr>
              <a:r>
                <a:rPr lang="en-US" sz="1499" dirty="0"/>
                <a:t>Bing Video Search </a:t>
              </a:r>
            </a:p>
            <a:p>
              <a:pPr defTabSz="932330">
                <a:lnSpc>
                  <a:spcPct val="90000"/>
                </a:lnSpc>
                <a:spcAft>
                  <a:spcPts val="1020"/>
                </a:spcAft>
                <a:defRPr/>
              </a:pPr>
              <a:r>
                <a:rPr lang="en-US" sz="1499" dirty="0"/>
                <a:t>Bing Web Search </a:t>
              </a:r>
            </a:p>
            <a:p>
              <a:pPr defTabSz="932330">
                <a:lnSpc>
                  <a:spcPct val="90000"/>
                </a:lnSpc>
                <a:spcAft>
                  <a:spcPts val="1020"/>
                </a:spcAft>
                <a:defRPr/>
              </a:pPr>
              <a:r>
                <a:rPr lang="en-US" sz="1499" dirty="0"/>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5102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Academic Knowledge</a:t>
              </a:r>
            </a:p>
            <a:p>
              <a:pPr defTabSz="932330">
                <a:lnSpc>
                  <a:spcPct val="90000"/>
                </a:lnSpc>
                <a:spcAft>
                  <a:spcPts val="1020"/>
                </a:spcAft>
                <a:defRPr/>
              </a:pPr>
              <a:r>
                <a:rPr lang="en-US" sz="1499" dirty="0"/>
                <a:t>Entity Linking</a:t>
              </a:r>
            </a:p>
            <a:p>
              <a:pPr defTabSz="932330">
                <a:lnSpc>
                  <a:spcPct val="90000"/>
                </a:lnSpc>
                <a:spcAft>
                  <a:spcPts val="1020"/>
                </a:spcAft>
                <a:defRPr/>
              </a:pPr>
              <a:r>
                <a:rPr lang="en-US" sz="1499" dirty="0"/>
                <a:t>Knowledge Exploration </a:t>
              </a:r>
            </a:p>
            <a:p>
              <a:pPr defTabSz="932330">
                <a:lnSpc>
                  <a:spcPct val="90000"/>
                </a:lnSpc>
                <a:spcAft>
                  <a:spcPts val="1020"/>
                </a:spcAft>
                <a:defRPr/>
              </a:pPr>
              <a:r>
                <a:rPr lang="en-US" sz="1499" dirty="0"/>
                <a:t>Recommendations</a:t>
              </a:r>
            </a:p>
            <a:p>
              <a:pPr defTabSz="932330">
                <a:lnSpc>
                  <a:spcPct val="90000"/>
                </a:lnSpc>
                <a:spcAft>
                  <a:spcPts val="1020"/>
                </a:spcAft>
                <a:defRPr/>
              </a:pPr>
              <a:r>
                <a:rPr lang="en-US" sz="1499" dirty="0" err="1"/>
                <a:t>QnA</a:t>
              </a:r>
              <a:r>
                <a:rPr lang="en-US" sz="1499"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9450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Spell Check</a:t>
              </a:r>
            </a:p>
            <a:p>
              <a:pPr defTabSz="932330">
                <a:lnSpc>
                  <a:spcPct val="90000"/>
                </a:lnSpc>
                <a:spcAft>
                  <a:spcPts val="1020"/>
                </a:spcAft>
                <a:defRPr/>
              </a:pPr>
              <a:r>
                <a:rPr lang="en-US" sz="1499" dirty="0"/>
                <a:t>Linguistic Analysis</a:t>
              </a:r>
            </a:p>
            <a:p>
              <a:pPr defTabSz="932330">
                <a:lnSpc>
                  <a:spcPct val="90000"/>
                </a:lnSpc>
                <a:spcAft>
                  <a:spcPts val="1020"/>
                </a:spcAft>
                <a:defRPr/>
              </a:pPr>
              <a:r>
                <a:rPr lang="en-US" sz="1499" dirty="0"/>
                <a:t>Text Analytics</a:t>
              </a:r>
            </a:p>
            <a:p>
              <a:pPr defTabSz="932330">
                <a:lnSpc>
                  <a:spcPct val="90000"/>
                </a:lnSpc>
                <a:spcAft>
                  <a:spcPts val="1020"/>
                </a:spcAft>
                <a:defRPr/>
              </a:pPr>
              <a:r>
                <a:rPr lang="en-US" sz="1499" dirty="0"/>
                <a:t>Translator Text </a:t>
              </a:r>
              <a:br>
                <a:rPr lang="en-US" sz="1499" dirty="0"/>
              </a:br>
              <a:r>
                <a:rPr lang="en-US" sz="1499" dirty="0"/>
                <a:t>&amp; Speech</a:t>
              </a:r>
            </a:p>
            <a:p>
              <a:pPr defTabSz="932330">
                <a:lnSpc>
                  <a:spcPct val="90000"/>
                </a:lnSpc>
                <a:spcAft>
                  <a:spcPts val="1020"/>
                </a:spcAft>
                <a:defRPr/>
              </a:pPr>
              <a:r>
                <a:rPr lang="en-US" sz="1499" dirty="0"/>
                <a:t>Web Language Model</a:t>
              </a:r>
            </a:p>
            <a:p>
              <a:pPr defTabSz="932330">
                <a:lnSpc>
                  <a:spcPct val="90000"/>
                </a:lnSpc>
                <a:spcAft>
                  <a:spcPts val="1428"/>
                </a:spcAft>
                <a:defRPr/>
              </a:pPr>
              <a:endParaRPr lang="en-US" sz="1499" dirty="0"/>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4343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Speech </a:t>
              </a:r>
            </a:p>
            <a:p>
              <a:pPr defTabSz="932330">
                <a:lnSpc>
                  <a:spcPct val="90000"/>
                </a:lnSpc>
                <a:spcAft>
                  <a:spcPts val="1020"/>
                </a:spcAft>
                <a:defRPr/>
              </a:pPr>
              <a:r>
                <a:rPr lang="en-US" sz="1499" dirty="0"/>
                <a:t>Speaker Recognition</a:t>
              </a:r>
            </a:p>
          </p:txBody>
        </p:sp>
      </p:grpSp>
    </p:spTree>
    <p:extLst>
      <p:ext uri="{BB962C8B-B14F-4D97-AF65-F5344CB8AC3E}">
        <p14:creationId xmlns:p14="http://schemas.microsoft.com/office/powerpoint/2010/main" val="27477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p:cNvSpPr/>
          <p:nvPr/>
        </p:nvSpPr>
        <p:spPr bwMode="auto">
          <a:xfrm>
            <a:off x="1763" y="1213177"/>
            <a:ext cx="9718340"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1" name="Rectangle 170"/>
          <p:cNvSpPr/>
          <p:nvPr/>
        </p:nvSpPr>
        <p:spPr bwMode="auto">
          <a:xfrm>
            <a:off x="1765" y="1213177"/>
            <a:ext cx="7422353"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0" name="Rectangle 169"/>
          <p:cNvSpPr/>
          <p:nvPr/>
        </p:nvSpPr>
        <p:spPr bwMode="auto">
          <a:xfrm>
            <a:off x="1764" y="1213177"/>
            <a:ext cx="5107396"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aphicFrame>
        <p:nvGraphicFramePr>
          <p:cNvPr id="3" name="Object 2"/>
          <p:cNvGraphicFramePr>
            <a:graphicFrameLocks noChangeAspect="1"/>
          </p:cNvGraphicFramePr>
          <p:nvPr>
            <p:custDataLst>
              <p:tags r:id="rId2"/>
            </p:custDataLst>
            <p:extLst/>
          </p:nvPr>
        </p:nvGraphicFramePr>
        <p:xfrm>
          <a:off x="3354" y="2581"/>
          <a:ext cx="1587" cy="1587"/>
        </p:xfrm>
        <a:graphic>
          <a:graphicData uri="http://schemas.openxmlformats.org/presentationml/2006/ole">
            <mc:AlternateContent xmlns:mc="http://schemas.openxmlformats.org/markup-compatibility/2006">
              <mc:Choice xmlns:v="urn:schemas-microsoft-com:vml" Requires="v">
                <p:oleObj spid="_x0000_s6154"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354" y="2581"/>
                        <a:ext cx="1587" cy="1587"/>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 variety of real-world applications</a:t>
            </a:r>
          </a:p>
        </p:txBody>
      </p:sp>
      <p:graphicFrame>
        <p:nvGraphicFramePr>
          <p:cNvPr id="75" name="Table 20"/>
          <p:cNvGraphicFramePr>
            <a:graphicFrameLocks noGrp="1"/>
          </p:cNvGraphicFramePr>
          <p:nvPr>
            <p:extLst/>
          </p:nvPr>
        </p:nvGraphicFramePr>
        <p:xfrm>
          <a:off x="504708" y="5298031"/>
          <a:ext cx="2181982" cy="1078503"/>
        </p:xfrm>
        <a:graphic>
          <a:graphicData uri="http://schemas.openxmlformats.org/drawingml/2006/table">
            <a:tbl>
              <a:tblPr firstRow="1" bandRow="1"/>
              <a:tblGrid>
                <a:gridCol w="1133518">
                  <a:extLst>
                    <a:ext uri="{9D8B030D-6E8A-4147-A177-3AD203B41FA5}">
                      <a16:colId xmlns:a16="http://schemas.microsoft.com/office/drawing/2014/main" val="20000"/>
                    </a:ext>
                  </a:extLst>
                </a:gridCol>
                <a:gridCol w="1048464">
                  <a:extLst>
                    <a:ext uri="{9D8B030D-6E8A-4147-A177-3AD203B41FA5}">
                      <a16:colId xmlns:a16="http://schemas.microsoft.com/office/drawing/2014/main" val="20001"/>
                    </a:ext>
                  </a:extLst>
                </a:gridCol>
              </a:tblGrid>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85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28" name="Group 27">
            <a:extLst>
              <a:ext uri="{FF2B5EF4-FFF2-40B4-BE49-F238E27FC236}">
                <a16:creationId xmlns:a16="http://schemas.microsoft.com/office/drawing/2014/main" id="{E813D4AA-2BC1-470E-B476-E0BA1692B088}"/>
              </a:ext>
            </a:extLst>
          </p:cNvPr>
          <p:cNvGrpSpPr/>
          <p:nvPr/>
        </p:nvGrpSpPr>
        <p:grpSpPr>
          <a:xfrm>
            <a:off x="1698489" y="5831617"/>
            <a:ext cx="449087" cy="250994"/>
            <a:chOff x="1664472" y="5717791"/>
            <a:chExt cx="440321" cy="246095"/>
          </a:xfrm>
        </p:grpSpPr>
        <p:sp>
          <p:nvSpPr>
            <p:cNvPr id="17" name="Rectangle 16"/>
            <p:cNvSpPr/>
            <p:nvPr/>
          </p:nvSpPr>
          <p:spPr bwMode="auto">
            <a:xfrm>
              <a:off x="1664472" y="571779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71779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71779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85802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70" name="Rectangle 69"/>
          <p:cNvSpPr/>
          <p:nvPr/>
        </p:nvSpPr>
        <p:spPr bwMode="auto">
          <a:xfrm>
            <a:off x="464302" y="1273721"/>
            <a:ext cx="2262796" cy="5105953"/>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13519" y="3931937"/>
            <a:ext cx="2164363" cy="1264631"/>
          </a:xfrm>
          <a:prstGeom prst="rect">
            <a:avLst/>
          </a:prstGeom>
        </p:spPr>
      </p:pic>
      <p:grpSp>
        <p:nvGrpSpPr>
          <p:cNvPr id="8" name="Group 7">
            <a:extLst>
              <a:ext uri="{FF2B5EF4-FFF2-40B4-BE49-F238E27FC236}">
                <a16:creationId xmlns:a16="http://schemas.microsoft.com/office/drawing/2014/main" id="{C3DB683A-B8D9-4244-845C-1C46D88DF3A6}"/>
              </a:ext>
            </a:extLst>
          </p:cNvPr>
          <p:cNvGrpSpPr/>
          <p:nvPr/>
        </p:nvGrpSpPr>
        <p:grpSpPr>
          <a:xfrm>
            <a:off x="464302" y="1321557"/>
            <a:ext cx="2262796" cy="2557228"/>
            <a:chOff x="454375" y="1295762"/>
            <a:chExt cx="2218629" cy="2507314"/>
          </a:xfrm>
        </p:grpSpPr>
        <p:grpSp>
          <p:nvGrpSpPr>
            <p:cNvPr id="27" name="Group 26">
              <a:extLst>
                <a:ext uri="{FF2B5EF4-FFF2-40B4-BE49-F238E27FC236}">
                  <a16:creationId xmlns:a16="http://schemas.microsoft.com/office/drawing/2014/main" id="{06D175FB-DAA9-418F-8678-627B7D775CDD}"/>
                </a:ext>
              </a:extLst>
            </p:cNvPr>
            <p:cNvGrpSpPr/>
            <p:nvPr/>
          </p:nvGrpSpPr>
          <p:grpSpPr>
            <a:xfrm>
              <a:off x="454375" y="1295762"/>
              <a:ext cx="2218629" cy="2507314"/>
              <a:chOff x="454375" y="1295762"/>
              <a:chExt cx="2218629" cy="2507314"/>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Vision</a:t>
                </a:r>
              </a:p>
            </p:txBody>
          </p:sp>
          <p:sp>
            <p:nvSpPr>
              <p:cNvPr id="79" name="Oval Callout 6"/>
              <p:cNvSpPr/>
              <p:nvPr/>
            </p:nvSpPr>
            <p:spPr bwMode="auto">
              <a:xfrm>
                <a:off x="1281283" y="1915078"/>
                <a:ext cx="1195365" cy="761180"/>
              </a:xfrm>
              <a:prstGeom prst="wedgeRectCallout">
                <a:avLst>
                  <a:gd name="adj1" fmla="val -60408"/>
                  <a:gd name="adj2" fmla="val -8409"/>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What is in the image?</a:t>
                </a:r>
              </a:p>
            </p:txBody>
          </p:sp>
          <p:sp>
            <p:nvSpPr>
              <p:cNvPr id="80" name="Pentagon 79"/>
              <p:cNvSpPr/>
              <p:nvPr/>
            </p:nvSpPr>
            <p:spPr bwMode="auto">
              <a:xfrm rot="5400000">
                <a:off x="1287563" y="2417635"/>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Computer Vision</a:t>
                </a:r>
              </a:p>
            </p:txBody>
          </p:sp>
          <p:grpSp>
            <p:nvGrpSpPr>
              <p:cNvPr id="16" name="Group 15">
                <a:extLst>
                  <a:ext uri="{FF2B5EF4-FFF2-40B4-BE49-F238E27FC236}">
                    <a16:creationId xmlns:a16="http://schemas.microsoft.com/office/drawing/2014/main" id="{68AD1D11-6D02-4952-9FE8-05BA1F2F16A7}"/>
                  </a:ext>
                </a:extLst>
              </p:cNvPr>
              <p:cNvGrpSpPr/>
              <p:nvPr/>
            </p:nvGrpSpPr>
            <p:grpSpPr>
              <a:xfrm>
                <a:off x="622107" y="2111940"/>
                <a:ext cx="348356" cy="973067"/>
                <a:chOff x="622107" y="2111940"/>
                <a:chExt cx="348356" cy="973067"/>
              </a:xfrm>
            </p:grpSpPr>
            <p:sp>
              <p:nvSpPr>
                <p:cNvPr id="93" name="Freeform 745">
                  <a:extLst>
                    <a:ext uri="{FF2B5EF4-FFF2-40B4-BE49-F238E27FC236}">
                      <a16:creationId xmlns:a16="http://schemas.microsoft.com/office/drawing/2014/main" id="{9C2C50F5-0055-4274-9560-0F0702D483BF}"/>
                    </a:ext>
                  </a:extLst>
                </p:cNvPr>
                <p:cNvSpPr>
                  <a:spLocks/>
                </p:cNvSpPr>
                <p:nvPr/>
              </p:nvSpPr>
              <p:spPr bwMode="auto">
                <a:xfrm>
                  <a:off x="622107" y="2376614"/>
                  <a:ext cx="348356" cy="708393"/>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96" name="Oval 746">
                  <a:extLst>
                    <a:ext uri="{FF2B5EF4-FFF2-40B4-BE49-F238E27FC236}">
                      <a16:creationId xmlns:a16="http://schemas.microsoft.com/office/drawing/2014/main" id="{3629AE0A-A79B-490B-A7F1-CF62832C3543}"/>
                    </a:ext>
                  </a:extLst>
                </p:cNvPr>
                <p:cNvSpPr>
                  <a:spLocks noChangeArrowheads="1"/>
                </p:cNvSpPr>
                <p:nvPr/>
              </p:nvSpPr>
              <p:spPr bwMode="auto">
                <a:xfrm>
                  <a:off x="690222" y="2111940"/>
                  <a:ext cx="212127" cy="21018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a:stretch/>
          </p:blipFill>
          <p:spPr>
            <a:xfrm>
              <a:off x="2123297" y="1316928"/>
              <a:ext cx="530014" cy="457062"/>
            </a:xfrm>
            <a:prstGeom prst="rect">
              <a:avLst/>
            </a:prstGeom>
          </p:spPr>
        </p:pic>
      </p:grpSp>
      <p:grpSp>
        <p:nvGrpSpPr>
          <p:cNvPr id="15" name="Group 14">
            <a:extLst>
              <a:ext uri="{FF2B5EF4-FFF2-40B4-BE49-F238E27FC236}">
                <a16:creationId xmlns:a16="http://schemas.microsoft.com/office/drawing/2014/main" id="{6FDFEA70-DB2C-4D64-BDD9-2142E9438860}"/>
              </a:ext>
            </a:extLst>
          </p:cNvPr>
          <p:cNvGrpSpPr/>
          <p:nvPr/>
        </p:nvGrpSpPr>
        <p:grpSpPr>
          <a:xfrm>
            <a:off x="2803691" y="1273721"/>
            <a:ext cx="2262796" cy="5153789"/>
            <a:chOff x="2748101" y="1248859"/>
            <a:chExt cx="2218629" cy="5053193"/>
          </a:xfrm>
        </p:grpSpPr>
        <p:grpSp>
          <p:nvGrpSpPr>
            <p:cNvPr id="23" name="Group 22">
              <a:extLst>
                <a:ext uri="{FF2B5EF4-FFF2-40B4-BE49-F238E27FC236}">
                  <a16:creationId xmlns:a16="http://schemas.microsoft.com/office/drawing/2014/main" id="{16A98EAE-3DBD-46FA-B4A1-BFC3AE78B06E}"/>
                </a:ext>
              </a:extLst>
            </p:cNvPr>
            <p:cNvGrpSpPr/>
            <p:nvPr/>
          </p:nvGrpSpPr>
          <p:grpSpPr>
            <a:xfrm>
              <a:off x="2748101" y="1295761"/>
              <a:ext cx="2218629" cy="5006291"/>
              <a:chOff x="2748101" y="1295761"/>
              <a:chExt cx="2218629" cy="5006291"/>
            </a:xfrm>
          </p:grpSpPr>
          <p:grpSp>
            <p:nvGrpSpPr>
              <p:cNvPr id="33" name="Group 32"/>
              <p:cNvGrpSpPr/>
              <p:nvPr/>
            </p:nvGrpSpPr>
            <p:grpSpPr>
              <a:xfrm>
                <a:off x="2748101" y="1295761"/>
                <a:ext cx="2218629" cy="5006291"/>
                <a:chOff x="2034745" y="971593"/>
                <a:chExt cx="1664208" cy="3755251"/>
              </a:xfrm>
            </p:grpSpPr>
            <p:sp>
              <p:nvSpPr>
                <p:cNvPr id="92" name="Rectangle 91"/>
                <p:cNvSpPr/>
                <p:nvPr/>
              </p:nvSpPr>
              <p:spPr bwMode="auto">
                <a:xfrm>
                  <a:off x="2034745"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1" name="Freeform 83"/>
                <p:cNvSpPr/>
                <p:nvPr/>
              </p:nvSpPr>
              <p:spPr bwMode="auto">
                <a:xfrm>
                  <a:off x="2034745"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Speech</a:t>
                  </a:r>
                </a:p>
              </p:txBody>
            </p:sp>
          </p:grpSp>
          <p:sp>
            <p:nvSpPr>
              <p:cNvPr id="97" name="Oval Callout 6"/>
              <p:cNvSpPr/>
              <p:nvPr/>
            </p:nvSpPr>
            <p:spPr bwMode="auto">
              <a:xfrm>
                <a:off x="3550900" y="1915078"/>
                <a:ext cx="1289293" cy="761180"/>
              </a:xfrm>
              <a:prstGeom prst="wedgeRectCallout">
                <a:avLst>
                  <a:gd name="adj1" fmla="val -5888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Give me directions to the nearest local branch.</a:t>
                </a:r>
              </a:p>
            </p:txBody>
          </p:sp>
          <p:grpSp>
            <p:nvGrpSpPr>
              <p:cNvPr id="14" name="Group 13">
                <a:extLst>
                  <a:ext uri="{FF2B5EF4-FFF2-40B4-BE49-F238E27FC236}">
                    <a16:creationId xmlns:a16="http://schemas.microsoft.com/office/drawing/2014/main" id="{5F986A16-8A9C-4A5D-87EA-EB250524FE67}"/>
                  </a:ext>
                </a:extLst>
              </p:cNvPr>
              <p:cNvGrpSpPr/>
              <p:nvPr/>
            </p:nvGrpSpPr>
            <p:grpSpPr>
              <a:xfrm>
                <a:off x="2748101" y="3250824"/>
                <a:ext cx="2218629" cy="2952379"/>
                <a:chOff x="2748101" y="3250824"/>
                <a:chExt cx="2218629" cy="2952379"/>
              </a:xfrm>
            </p:grpSpPr>
            <p:sp>
              <p:nvSpPr>
                <p:cNvPr id="100" name="Pentagon 99"/>
                <p:cNvSpPr/>
                <p:nvPr/>
              </p:nvSpPr>
              <p:spPr bwMode="auto">
                <a:xfrm rot="5400000">
                  <a:off x="3581290" y="2417635"/>
                  <a:ext cx="552251"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Bing Speech</a:t>
                  </a:r>
                </a:p>
              </p:txBody>
            </p:sp>
            <p:grpSp>
              <p:nvGrpSpPr>
                <p:cNvPr id="47" name="Group 46"/>
                <p:cNvGrpSpPr/>
                <p:nvPr/>
              </p:nvGrpSpPr>
              <p:grpSpPr>
                <a:xfrm>
                  <a:off x="2825290" y="4136415"/>
                  <a:ext cx="2064251" cy="2066788"/>
                  <a:chOff x="2067831" y="3102386"/>
                  <a:chExt cx="1548408" cy="1550311"/>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Extract intent of user</a:t>
                      </a:r>
                    </a:p>
                  </p:txBody>
                </p:sp>
              </p:grpSp>
              <p:sp>
                <p:nvSpPr>
                  <p:cNvPr id="76" name="Oval Callout 6"/>
                  <p:cNvSpPr/>
                  <p:nvPr/>
                </p:nvSpPr>
                <p:spPr bwMode="auto">
                  <a:xfrm>
                    <a:off x="2078366" y="3102386"/>
                    <a:ext cx="496513" cy="376980"/>
                  </a:xfrm>
                  <a:prstGeom prst="wedgeEllipseCallout">
                    <a:avLst>
                      <a:gd name="adj1" fmla="val 33451"/>
                      <a:gd name="adj2" fmla="val 69382"/>
                    </a:avLst>
                  </a:prstGeom>
                  <a:solidFill>
                    <a:schemeClr val="bg1">
                      <a:lumMod val="85000"/>
                    </a:schemeClr>
                  </a:solidFill>
                  <a:ln w="9525" cap="flat" cmpd="sng" algn="ctr">
                    <a:noFill/>
                    <a:prstDash val="solid"/>
                    <a:headEnd type="none" w="med" len="med"/>
                    <a:tailEnd type="none" w="med" len="med"/>
                  </a:ln>
                  <a:effectLst/>
                </p:spPr>
                <p:txBody>
                  <a:bodyPr lIns="0" tIns="0" rIns="0" bIns="0" rtlCol="0" anchor="ctr" anchorCtr="0"/>
                  <a:lstStyle/>
                  <a:p>
                    <a:pPr algn="ctr" defTabSz="913534">
                      <a:lnSpc>
                        <a:spcPts val="1469"/>
                      </a:lnSpc>
                      <a:defRPr/>
                    </a:pPr>
                    <a:endParaRPr lang="en-US" sz="1088" kern="0">
                      <a:solidFill>
                        <a:srgbClr val="505050"/>
                      </a:solidFill>
                      <a:latin typeface="Segoe UI"/>
                      <a:ea typeface="Segoe UI" pitchFamily="34" charset="0"/>
                      <a:cs typeface="Segoe UI" pitchFamily="34" charset="0"/>
                    </a:endParaRPr>
                  </a:p>
                </p:txBody>
              </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43254">
                        <a:defRPr/>
                      </a:pPr>
                      <a:endParaRPr lang="en-US" sz="2448">
                        <a:solidFill>
                          <a:srgbClr val="FFFFFF"/>
                        </a:solidFill>
                        <a:latin typeface="Segoe UI"/>
                      </a:endParaRPr>
                    </a:p>
                  </p:txBody>
                </p:sp>
              </p:grpSp>
              <p:sp>
                <p:nvSpPr>
                  <p:cNvPr id="6" name="Arrow: Left 5"/>
                  <p:cNvSpPr/>
                  <p:nvPr/>
                </p:nvSpPr>
                <p:spPr bwMode="auto">
                  <a:xfrm rot="10800000">
                    <a:off x="2630537" y="3299641"/>
                    <a:ext cx="223702" cy="14296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 name="Flowchart: Connector 8"/>
                  <p:cNvSpPr/>
                  <p:nvPr/>
                </p:nvSpPr>
                <p:spPr bwMode="auto">
                  <a:xfrm>
                    <a:off x="213125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9" name="Flowchart: Connector 108"/>
                  <p:cNvSpPr/>
                  <p:nvPr/>
                </p:nvSpPr>
                <p:spPr bwMode="auto">
                  <a:xfrm>
                    <a:off x="220822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0" name="Flowchart: Connector 109"/>
                  <p:cNvSpPr/>
                  <p:nvPr/>
                </p:nvSpPr>
                <p:spPr bwMode="auto">
                  <a:xfrm>
                    <a:off x="228519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6" name="Flowchart: Connector 115"/>
                  <p:cNvSpPr/>
                  <p:nvPr/>
                </p:nvSpPr>
                <p:spPr bwMode="auto">
                  <a:xfrm>
                    <a:off x="236216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8" name="Flowchart: Connector 117"/>
                  <p:cNvSpPr/>
                  <p:nvPr/>
                </p:nvSpPr>
                <p:spPr bwMode="auto">
                  <a:xfrm>
                    <a:off x="243913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B3D9D10B-6841-4AF6-97AA-0C6339845163}"/>
                  </a:ext>
                </a:extLst>
              </p:cNvPr>
              <p:cNvGrpSpPr/>
              <p:nvPr/>
            </p:nvGrpSpPr>
            <p:grpSpPr>
              <a:xfrm>
                <a:off x="2905765" y="2111940"/>
                <a:ext cx="348356" cy="973067"/>
                <a:chOff x="8754592" y="700282"/>
                <a:chExt cx="151053" cy="421938"/>
              </a:xfrm>
              <a:solidFill>
                <a:schemeClr val="accent3"/>
              </a:solidFill>
            </p:grpSpPr>
            <p:sp>
              <p:nvSpPr>
                <p:cNvPr id="112" name="Freeform 745">
                  <a:extLst>
                    <a:ext uri="{FF2B5EF4-FFF2-40B4-BE49-F238E27FC236}">
                      <a16:creationId xmlns:a16="http://schemas.microsoft.com/office/drawing/2014/main" id="{72039810-E5C3-4646-B27C-4D505D347FB8}"/>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13" name="Oval 746">
                  <a:extLst>
                    <a:ext uri="{FF2B5EF4-FFF2-40B4-BE49-F238E27FC236}">
                      <a16:creationId xmlns:a16="http://schemas.microsoft.com/office/drawing/2014/main" id="{24C1896E-9891-48C5-9C73-1116B9F9ECD7}"/>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p:spPr>
        </p:pic>
      </p:grpSp>
      <p:grpSp>
        <p:nvGrpSpPr>
          <p:cNvPr id="18" name="Group 17">
            <a:extLst>
              <a:ext uri="{FF2B5EF4-FFF2-40B4-BE49-F238E27FC236}">
                <a16:creationId xmlns:a16="http://schemas.microsoft.com/office/drawing/2014/main" id="{03553559-A89E-4D07-A8E6-50B3B5595CF2}"/>
              </a:ext>
            </a:extLst>
          </p:cNvPr>
          <p:cNvGrpSpPr/>
          <p:nvPr/>
        </p:nvGrpSpPr>
        <p:grpSpPr>
          <a:xfrm>
            <a:off x="5109164" y="1249229"/>
            <a:ext cx="2391703" cy="5178280"/>
            <a:chOff x="5008575" y="1224846"/>
            <a:chExt cx="2345020" cy="5077206"/>
          </a:xfrm>
        </p:grpSpPr>
        <p:grpSp>
          <p:nvGrpSpPr>
            <p:cNvPr id="24" name="Group 23">
              <a:extLst>
                <a:ext uri="{FF2B5EF4-FFF2-40B4-BE49-F238E27FC236}">
                  <a16:creationId xmlns:a16="http://schemas.microsoft.com/office/drawing/2014/main" id="{B8FD9C31-AD0C-4D39-85B8-B7C5D469D801}"/>
                </a:ext>
              </a:extLst>
            </p:cNvPr>
            <p:cNvGrpSpPr/>
            <p:nvPr/>
          </p:nvGrpSpPr>
          <p:grpSpPr>
            <a:xfrm>
              <a:off x="5008575" y="1295761"/>
              <a:ext cx="2345020" cy="5006291"/>
              <a:chOff x="5008575" y="1295761"/>
              <a:chExt cx="2345020" cy="5006291"/>
            </a:xfrm>
          </p:grpSpPr>
          <p:grpSp>
            <p:nvGrpSpPr>
              <p:cNvPr id="32" name="Group 31"/>
              <p:cNvGrpSpPr/>
              <p:nvPr/>
            </p:nvGrpSpPr>
            <p:grpSpPr>
              <a:xfrm>
                <a:off x="5008575" y="1295761"/>
                <a:ext cx="2218629" cy="5006291"/>
                <a:chOff x="3703938" y="971593"/>
                <a:chExt cx="1664208" cy="3755251"/>
              </a:xfrm>
            </p:grpSpPr>
            <p:sp>
              <p:nvSpPr>
                <p:cNvPr id="51" name="Rectangle 50"/>
                <p:cNvSpPr/>
                <p:nvPr/>
              </p:nvSpPr>
              <p:spPr bwMode="auto">
                <a:xfrm>
                  <a:off x="3703938"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3" name="Freeform 118"/>
                <p:cNvSpPr/>
                <p:nvPr/>
              </p:nvSpPr>
              <p:spPr bwMode="auto">
                <a:xfrm>
                  <a:off x="3703938"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Language</a:t>
                  </a:r>
                </a:p>
              </p:txBody>
            </p:sp>
          </p:grpSp>
          <p:sp>
            <p:nvSpPr>
              <p:cNvPr id="57" name="Oval Callout 6"/>
              <p:cNvSpPr/>
              <p:nvPr/>
            </p:nvSpPr>
            <p:spPr bwMode="auto">
              <a:xfrm>
                <a:off x="5861775" y="1915078"/>
                <a:ext cx="1159719" cy="761180"/>
              </a:xfrm>
              <a:prstGeom prst="wedgeRectCallout">
                <a:avLst>
                  <a:gd name="adj1" fmla="val -61899"/>
                  <a:gd name="adj2" fmla="val -8201"/>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Play today’s customer call recording.</a:t>
                </a:r>
              </a:p>
            </p:txBody>
          </p:sp>
          <p:grpSp>
            <p:nvGrpSpPr>
              <p:cNvPr id="12" name="Group 11">
                <a:extLst>
                  <a:ext uri="{FF2B5EF4-FFF2-40B4-BE49-F238E27FC236}">
                    <a16:creationId xmlns:a16="http://schemas.microsoft.com/office/drawing/2014/main" id="{0209C1A5-AF58-43BF-A04B-D634DC4E7B8F}"/>
                  </a:ext>
                </a:extLst>
              </p:cNvPr>
              <p:cNvGrpSpPr/>
              <p:nvPr/>
            </p:nvGrpSpPr>
            <p:grpSpPr>
              <a:xfrm>
                <a:off x="5008575" y="3250824"/>
                <a:ext cx="2345020" cy="2906578"/>
                <a:chOff x="5008575" y="3250824"/>
                <a:chExt cx="2345020" cy="2906578"/>
              </a:xfrm>
            </p:grpSpPr>
            <p:sp>
              <p:nvSpPr>
                <p:cNvPr id="54" name="Pentagon 53"/>
                <p:cNvSpPr/>
                <p:nvPr/>
              </p:nvSpPr>
              <p:spPr bwMode="auto">
                <a:xfrm rot="5400000">
                  <a:off x="5841763"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Language Understanding</a:t>
                  </a:r>
                </a:p>
              </p:txBody>
            </p:sp>
            <p:grpSp>
              <p:nvGrpSpPr>
                <p:cNvPr id="48" name="Group 47"/>
                <p:cNvGrpSpPr/>
                <p:nvPr/>
              </p:nvGrpSpPr>
              <p:grpSpPr>
                <a:xfrm>
                  <a:off x="5338208" y="5227919"/>
                  <a:ext cx="1695978" cy="929483"/>
                  <a:chOff x="3964499" y="3921129"/>
                  <a:chExt cx="1272164" cy="697211"/>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736591" y="-618132"/>
                      <a:ext cx="446734" cy="385116"/>
                    </a:xfrm>
                    <a:prstGeom prst="triangl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97605"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72164"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976129"/>
                  <a:ext cx="2195930" cy="150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defTabSz="913985" fontAlgn="base">
                    <a:lnSpc>
                      <a:spcPct val="90000"/>
                    </a:lnSpc>
                    <a:spcBef>
                      <a:spcPct val="0"/>
                    </a:spcBef>
                    <a:spcAft>
                      <a:spcPct val="0"/>
                    </a:spcAft>
                    <a:defRPr/>
                  </a:pPr>
                  <a:r>
                    <a:rPr lang="en-US" sz="1088" kern="0">
                      <a:solidFill>
                        <a:srgbClr val="505050"/>
                      </a:solidFill>
                      <a:latin typeface="Segoe UI"/>
                    </a:rPr>
                    <a:t>Natural Language Processing</a:t>
                  </a:r>
                </a:p>
              </p:txBody>
            </p:sp>
            <p:sp>
              <p:nvSpPr>
                <p:cNvPr id="115" name="TextBox 7"/>
                <p:cNvSpPr txBox="1"/>
                <p:nvPr/>
              </p:nvSpPr>
              <p:spPr>
                <a:xfrm>
                  <a:off x="5125341" y="4301895"/>
                  <a:ext cx="2022731" cy="826125"/>
                </a:xfrm>
                <a:prstGeom prst="rect">
                  <a:avLst/>
                </a:prstGeom>
                <a:noFill/>
                <a:ln w="25400">
                  <a:solidFill>
                    <a:srgbClr val="6E6E73">
                      <a:lumMod val="20000"/>
                      <a:lumOff val="80000"/>
                    </a:srgbClr>
                  </a:solidFill>
                </a:ln>
              </p:spPr>
              <p:txBody>
                <a:bodyPr wrap="square" lIns="179209" tIns="143367" rIns="179209" bIns="143367" rtlCol="0">
                  <a:spAutoFit/>
                </a:bodyPr>
                <a:lstStyle/>
                <a:p>
                  <a:pPr marL="0" lvl="1" defTabSz="913904">
                    <a:defRPr/>
                  </a:pPr>
                  <a:r>
                    <a:rPr lang="en-US" sz="1198" kern="0">
                      <a:solidFill>
                        <a:sysClr val="windowText" lastClr="000000"/>
                      </a:solidFill>
                      <a:latin typeface="Consolas" panose="020B0609020204030204" pitchFamily="49" charset="0"/>
                      <a:cs typeface="Consolas" panose="020B0609020204030204" pitchFamily="49" charset="0"/>
                    </a:rPr>
                    <a:t>Intent: </a:t>
                  </a:r>
                  <a:r>
                    <a:rPr lang="en-US" sz="1198" kern="0" err="1">
                      <a:solidFill>
                        <a:sysClr val="windowText" lastClr="000000"/>
                      </a:solidFill>
                      <a:latin typeface="Consolas" panose="020B0609020204030204" pitchFamily="49" charset="0"/>
                      <a:cs typeface="Consolas" panose="020B0609020204030204" pitchFamily="49" charset="0"/>
                    </a:rPr>
                    <a:t>PlayCall</a:t>
                  </a:r>
                  <a:endParaRPr lang="en-US" sz="1198" kern="0">
                    <a:solidFill>
                      <a:sysClr val="windowText" lastClr="000000"/>
                    </a:solidFill>
                    <a:latin typeface="Consolas" panose="020B0609020204030204" pitchFamily="49" charset="0"/>
                    <a:cs typeface="Consolas" panose="020B0609020204030204" pitchFamily="49" charset="0"/>
                  </a:endParaRPr>
                </a:p>
                <a:p>
                  <a:pPr marL="0" lvl="1" defTabSz="913904">
                    <a:defRPr/>
                  </a:pPr>
                  <a:r>
                    <a:rPr lang="en-US" sz="1198"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913904">
                    <a:defRPr/>
                  </a:pPr>
                  <a:r>
                    <a:rPr lang="en-US" sz="1198"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98"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grpSp>
          <p:grpSp>
            <p:nvGrpSpPr>
              <p:cNvPr id="124" name="Group 123">
                <a:extLst>
                  <a:ext uri="{FF2B5EF4-FFF2-40B4-BE49-F238E27FC236}">
                    <a16:creationId xmlns:a16="http://schemas.microsoft.com/office/drawing/2014/main" id="{B4C8770B-619B-478E-9A39-8CE904E3DFDB}"/>
                  </a:ext>
                </a:extLst>
              </p:cNvPr>
              <p:cNvGrpSpPr/>
              <p:nvPr/>
            </p:nvGrpSpPr>
            <p:grpSpPr>
              <a:xfrm>
                <a:off x="5177559" y="2111940"/>
                <a:ext cx="348356" cy="973067"/>
                <a:chOff x="8754592" y="700282"/>
                <a:chExt cx="151053" cy="421938"/>
              </a:xfrm>
              <a:solidFill>
                <a:schemeClr val="accent3"/>
              </a:solidFill>
            </p:grpSpPr>
            <p:sp>
              <p:nvSpPr>
                <p:cNvPr id="125" name="Freeform 745">
                  <a:extLst>
                    <a:ext uri="{FF2B5EF4-FFF2-40B4-BE49-F238E27FC236}">
                      <a16:creationId xmlns:a16="http://schemas.microsoft.com/office/drawing/2014/main" id="{B452F556-6BBB-4EE7-BBA4-EDB454E0130B}"/>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6" name="Oval 746">
                  <a:extLst>
                    <a:ext uri="{FF2B5EF4-FFF2-40B4-BE49-F238E27FC236}">
                      <a16:creationId xmlns:a16="http://schemas.microsoft.com/office/drawing/2014/main" id="{BF68AA4D-FA52-4B4F-952D-F8D75C067A3B}"/>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p:spPr>
        </p:pic>
      </p:grpSp>
      <p:grpSp>
        <p:nvGrpSpPr>
          <p:cNvPr id="29" name="Group 28">
            <a:extLst>
              <a:ext uri="{FF2B5EF4-FFF2-40B4-BE49-F238E27FC236}">
                <a16:creationId xmlns:a16="http://schemas.microsoft.com/office/drawing/2014/main" id="{034927FD-1972-4C08-9FCB-B6FA57508D41}"/>
              </a:ext>
            </a:extLst>
          </p:cNvPr>
          <p:cNvGrpSpPr/>
          <p:nvPr/>
        </p:nvGrpSpPr>
        <p:grpSpPr>
          <a:xfrm>
            <a:off x="7414636" y="1298393"/>
            <a:ext cx="2262796" cy="5129116"/>
            <a:chOff x="7269046" y="1273050"/>
            <a:chExt cx="2218629" cy="5029002"/>
          </a:xfrm>
        </p:grpSpPr>
        <p:grpSp>
          <p:nvGrpSpPr>
            <p:cNvPr id="25" name="Group 24">
              <a:extLst>
                <a:ext uri="{FF2B5EF4-FFF2-40B4-BE49-F238E27FC236}">
                  <a16:creationId xmlns:a16="http://schemas.microsoft.com/office/drawing/2014/main" id="{7B6BA74C-3395-4F77-865D-0C3B6B8E9E84}"/>
                </a:ext>
              </a:extLst>
            </p:cNvPr>
            <p:cNvGrpSpPr/>
            <p:nvPr/>
          </p:nvGrpSpPr>
          <p:grpSpPr>
            <a:xfrm>
              <a:off x="7269046" y="1295761"/>
              <a:ext cx="2218629" cy="5006291"/>
              <a:chOff x="7269046" y="1295761"/>
              <a:chExt cx="2218629" cy="5006291"/>
            </a:xfrm>
          </p:grpSpPr>
          <p:grpSp>
            <p:nvGrpSpPr>
              <p:cNvPr id="31" name="Group 30"/>
              <p:cNvGrpSpPr/>
              <p:nvPr/>
            </p:nvGrpSpPr>
            <p:grpSpPr>
              <a:xfrm>
                <a:off x="7269046" y="1295761"/>
                <a:ext cx="2218629" cy="5006291"/>
                <a:chOff x="5373514" y="971593"/>
                <a:chExt cx="1664208" cy="3755251"/>
              </a:xfrm>
            </p:grpSpPr>
            <p:sp>
              <p:nvSpPr>
                <p:cNvPr id="82" name="Rectangle 81"/>
                <p:cNvSpPr/>
                <p:nvPr/>
              </p:nvSpPr>
              <p:spPr bwMode="auto">
                <a:xfrm>
                  <a:off x="5373514"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7" name="Freeform 117"/>
                <p:cNvSpPr/>
                <p:nvPr/>
              </p:nvSpPr>
              <p:spPr bwMode="auto">
                <a:xfrm>
                  <a:off x="5373514"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Knowledge</a:t>
                  </a:r>
                </a:p>
              </p:txBody>
            </p:sp>
          </p:grpSp>
          <p:sp>
            <p:nvSpPr>
              <p:cNvPr id="86" name="Oval Callout 6"/>
              <p:cNvSpPr/>
              <p:nvPr/>
            </p:nvSpPr>
            <p:spPr bwMode="auto">
              <a:xfrm>
                <a:off x="8092221" y="1915078"/>
                <a:ext cx="1345945" cy="761180"/>
              </a:xfrm>
              <a:prstGeom prst="wedgeRectCallout">
                <a:avLst>
                  <a:gd name="adj1" fmla="val -5834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wrap="none"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Top publications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in customer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lifecycle trends?</a:t>
                </a:r>
              </a:p>
            </p:txBody>
          </p:sp>
          <p:grpSp>
            <p:nvGrpSpPr>
              <p:cNvPr id="11" name="Group 10">
                <a:extLst>
                  <a:ext uri="{FF2B5EF4-FFF2-40B4-BE49-F238E27FC236}">
                    <a16:creationId xmlns:a16="http://schemas.microsoft.com/office/drawing/2014/main" id="{1191C108-7039-4FFB-A509-C44EA3D3D461}"/>
                  </a:ext>
                </a:extLst>
              </p:cNvPr>
              <p:cNvGrpSpPr/>
              <p:nvPr/>
            </p:nvGrpSpPr>
            <p:grpSpPr>
              <a:xfrm>
                <a:off x="7269046" y="3250824"/>
                <a:ext cx="2218629" cy="2982071"/>
                <a:chOff x="7269046" y="3250824"/>
                <a:chExt cx="2218629" cy="2982071"/>
              </a:xfrm>
            </p:grpSpPr>
            <p:sp>
              <p:nvSpPr>
                <p:cNvPr id="87" name="Pentagon 86"/>
                <p:cNvSpPr/>
                <p:nvPr/>
              </p:nvSpPr>
              <p:spPr bwMode="auto">
                <a:xfrm rot="5400000">
                  <a:off x="8102235" y="2417635"/>
                  <a:ext cx="552252"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Knowledge Exploration</a:t>
                  </a:r>
                </a:p>
              </p:txBody>
            </p:sp>
            <p:grpSp>
              <p:nvGrpSpPr>
                <p:cNvPr id="41" name="Group 40"/>
                <p:cNvGrpSpPr/>
                <p:nvPr/>
              </p:nvGrpSpPr>
              <p:grpSpPr>
                <a:xfrm>
                  <a:off x="7363470" y="3961241"/>
                  <a:ext cx="2029781" cy="2271654"/>
                  <a:chOff x="5408489" y="2970987"/>
                  <a:chExt cx="1522552" cy="1703982"/>
                </a:xfrm>
              </p:grpSpPr>
              <p:sp>
                <p:nvSpPr>
                  <p:cNvPr id="89" name="TextBox 7"/>
                  <p:cNvSpPr txBox="1"/>
                  <p:nvPr/>
                </p:nvSpPr>
                <p:spPr>
                  <a:xfrm>
                    <a:off x="5408489" y="2970987"/>
                    <a:ext cx="1109837" cy="125581"/>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are the top results:</a:t>
                    </a:r>
                  </a:p>
                </p:txBody>
              </p:sp>
              <p:sp>
                <p:nvSpPr>
                  <p:cNvPr id="13" name="Rectangle 12"/>
                  <p:cNvSpPr/>
                  <p:nvPr/>
                </p:nvSpPr>
                <p:spPr bwMode="auto">
                  <a:xfrm>
                    <a:off x="5408489" y="4419834"/>
                    <a:ext cx="1522552" cy="25513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Language Around Customer Lifecycles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 the Banking Industry</a:t>
                    </a:r>
                  </a:p>
                </p:txBody>
              </p:sp>
              <p:sp>
                <p:nvSpPr>
                  <p:cNvPr id="133" name="Rectangle 132"/>
                  <p:cNvSpPr/>
                  <p:nvPr/>
                </p:nvSpPr>
                <p:spPr bwMode="auto">
                  <a:xfrm>
                    <a:off x="6575477" y="4591390"/>
                    <a:ext cx="285861" cy="58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243254">
                      <a:lnSpc>
                        <a:spcPct val="90000"/>
                      </a:lnSpc>
                      <a:spcAft>
                        <a:spcPts val="272"/>
                      </a:spcAft>
                      <a:defRPr/>
                    </a:pPr>
                    <a:r>
                      <a:rPr lang="en-US" sz="612">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View PDF</a:t>
                    </a:r>
                  </a:p>
                </p:txBody>
              </p:sp>
              <p:sp>
                <p:nvSpPr>
                  <p:cNvPr id="134" name="Rectangle 133"/>
                  <p:cNvSpPr/>
                  <p:nvPr/>
                </p:nvSpPr>
                <p:spPr bwMode="auto">
                  <a:xfrm>
                    <a:off x="5408489" y="3585262"/>
                    <a:ext cx="1522552" cy="432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Predictive Customer Lifecycle</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Management (CLM)</a:t>
                    </a:r>
                  </a:p>
                  <a:p>
                    <a:pPr defTabSz="1243254">
                      <a:spcAft>
                        <a:spcPts val="272"/>
                      </a:spcAft>
                      <a:defRPr/>
                    </a:pPr>
                    <a:r>
                      <a:rPr lang="en-US" sz="612">
                        <a:solidFill>
                          <a:srgbClr val="505050"/>
                        </a:solidFill>
                        <a:latin typeface="Segoe UI"/>
                        <a:ea typeface="Segoe UI" pitchFamily="34" charset="0"/>
                        <a:cs typeface="Segoe UI Semibold" panose="020B0702040204020203" pitchFamily="34" charset="0"/>
                      </a:rPr>
                      <a:t>The purpose of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 is to maximize both customer retention and .... Predictive trend analysis provides business visibility.</a:t>
                    </a:r>
                    <a:endParaRPr lang="en-US" sz="612">
                      <a:solidFill>
                        <a:srgbClr val="505050"/>
                      </a:solidFill>
                      <a:latin typeface="Segoe UI"/>
                      <a:cs typeface="Segoe UI Semibold" panose="020B0702040204020203" pitchFamily="34" charset="0"/>
                    </a:endParaRPr>
                  </a:p>
                </p:txBody>
              </p:sp>
              <p:sp>
                <p:nvSpPr>
                  <p:cNvPr id="138" name="Rectangle 137"/>
                  <p:cNvSpPr/>
                  <p:nvPr/>
                </p:nvSpPr>
                <p:spPr bwMode="auto">
                  <a:xfrm>
                    <a:off x="5408489" y="3139639"/>
                    <a:ext cx="1522552" cy="417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Relationship Management –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5 Key Trends for 2014 CRM</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Oct 28, 2015 – </a:t>
                    </a:r>
                    <a:r>
                      <a:rPr lang="en-US" sz="612">
                        <a:solidFill>
                          <a:srgbClr val="505050"/>
                        </a:solidFill>
                        <a:latin typeface="Segoe UI"/>
                        <a:ea typeface="Segoe UI" pitchFamily="34" charset="0"/>
                        <a:cs typeface="Segoe UI Semibold" panose="020B0702040204020203" pitchFamily="34" charset="0"/>
                      </a:rPr>
                      <a:t>Here are FIVE key </a:t>
                    </a:r>
                    <a:r>
                      <a:rPr lang="en-US" sz="612" b="1">
                        <a:solidFill>
                          <a:srgbClr val="505050"/>
                        </a:solidFill>
                        <a:latin typeface="Segoe UI"/>
                        <a:ea typeface="Segoe UI" pitchFamily="34" charset="0"/>
                        <a:cs typeface="Segoe UI Semibold" panose="020B0702040204020203" pitchFamily="34" charset="0"/>
                      </a:rPr>
                      <a:t>trends </a:t>
                    </a:r>
                    <a:r>
                      <a:rPr lang="en-US" sz="612">
                        <a:solidFill>
                          <a:srgbClr val="505050"/>
                        </a:solidFill>
                        <a:latin typeface="Segoe UI"/>
                        <a:ea typeface="Segoe UI" pitchFamily="34" charset="0"/>
                        <a:cs typeface="Segoe UI Semibold" panose="020B0702040204020203" pitchFamily="34" charset="0"/>
                      </a:rPr>
                      <a:t>in 2014 that would help marketers in rolling ... Of late, marketers are looking at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a:t>
                    </a:r>
                    <a:endParaRPr lang="en-US" sz="612">
                      <a:solidFill>
                        <a:srgbClr val="505050"/>
                      </a:solidFill>
                      <a:latin typeface="Segoe UI"/>
                      <a:cs typeface="Segoe UI Semibold" panose="020B0702040204020203" pitchFamily="34" charset="0"/>
                    </a:endParaRPr>
                  </a:p>
                </p:txBody>
              </p:sp>
              <p:sp>
                <p:nvSpPr>
                  <p:cNvPr id="140" name="Rectangle 139"/>
                  <p:cNvSpPr/>
                  <p:nvPr/>
                </p:nvSpPr>
                <p:spPr bwMode="auto">
                  <a:xfrm>
                    <a:off x="5408489" y="4046203"/>
                    <a:ext cx="1522552" cy="3456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Trends 2016: The Future of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Service</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Jan 5, 2016 </a:t>
                    </a:r>
                    <a:r>
                      <a:rPr lang="en-US" sz="612">
                        <a:solidFill>
                          <a:srgbClr val="505050"/>
                        </a:solidFill>
                        <a:latin typeface="Segoe UI"/>
                        <a:ea typeface="Segoe UI" pitchFamily="34" charset="0"/>
                        <a:cs typeface="Segoe UI Semibold" panose="020B0702040204020203" pitchFamily="34" charset="0"/>
                      </a:rPr>
                      <a:t>– The top 10 </a:t>
                    </a:r>
                    <a:r>
                      <a:rPr lang="en-US" sz="612" b="1">
                        <a:solidFill>
                          <a:srgbClr val="505050"/>
                        </a:solidFill>
                        <a:latin typeface="Segoe UI"/>
                        <a:ea typeface="Segoe UI" pitchFamily="34" charset="0"/>
                        <a:cs typeface="Segoe UI Semibold" panose="020B0702040204020203" pitchFamily="34" charset="0"/>
                      </a:rPr>
                      <a:t>customer </a:t>
                    </a:r>
                    <a:r>
                      <a:rPr lang="en-US" sz="612">
                        <a:solidFill>
                          <a:srgbClr val="505050"/>
                        </a:solidFill>
                        <a:latin typeface="Segoe UI"/>
                        <a:ea typeface="Segoe UI" pitchFamily="34" charset="0"/>
                        <a:cs typeface="Segoe UI Semibold" panose="020B0702040204020203" pitchFamily="34" charset="0"/>
                      </a:rPr>
                      <a:t>service </a:t>
                    </a:r>
                    <a:r>
                      <a:rPr lang="en-US" sz="612" b="1">
                        <a:solidFill>
                          <a:srgbClr val="505050"/>
                        </a:solidFill>
                        <a:latin typeface="Segoe UI"/>
                        <a:ea typeface="Segoe UI" pitchFamily="34" charset="0"/>
                        <a:cs typeface="Segoe UI Semibold" panose="020B0702040204020203" pitchFamily="34" charset="0"/>
                      </a:rPr>
                      <a:t>trends</a:t>
                    </a:r>
                    <a:r>
                      <a:rPr lang="en-US" sz="612">
                        <a:solidFill>
                          <a:srgbClr val="505050"/>
                        </a:solidFill>
                        <a:latin typeface="Segoe UI"/>
                        <a:ea typeface="Segoe UI" pitchFamily="34" charset="0"/>
                        <a:cs typeface="Segoe UI Semibold" panose="020B0702040204020203" pitchFamily="34" charset="0"/>
                      </a:rPr>
                      <a:t> for 2016 that .... North American Consumer</a:t>
                    </a:r>
                    <a:endParaRPr lang="en-US" sz="612">
                      <a:solidFill>
                        <a:srgbClr val="505050"/>
                      </a:solidFill>
                      <a:latin typeface="Segoe UI"/>
                      <a:cs typeface="Segoe UI Semibold" panose="020B0702040204020203" pitchFamily="34" charset="0"/>
                    </a:endParaRPr>
                  </a:p>
                </p:txBody>
              </p:sp>
            </p:grpSp>
          </p:grpSp>
          <p:grpSp>
            <p:nvGrpSpPr>
              <p:cNvPr id="127" name="Group 126">
                <a:extLst>
                  <a:ext uri="{FF2B5EF4-FFF2-40B4-BE49-F238E27FC236}">
                    <a16:creationId xmlns:a16="http://schemas.microsoft.com/office/drawing/2014/main" id="{31700B75-9955-44E0-B5E0-1910C9AA0D97}"/>
                  </a:ext>
                </a:extLst>
              </p:cNvPr>
              <p:cNvGrpSpPr/>
              <p:nvPr/>
            </p:nvGrpSpPr>
            <p:grpSpPr>
              <a:xfrm>
                <a:off x="7427291" y="2111940"/>
                <a:ext cx="348356" cy="973067"/>
                <a:chOff x="8754592" y="700282"/>
                <a:chExt cx="151053" cy="421938"/>
              </a:xfrm>
              <a:solidFill>
                <a:schemeClr val="accent3"/>
              </a:solidFill>
            </p:grpSpPr>
            <p:sp>
              <p:nvSpPr>
                <p:cNvPr id="128" name="Freeform 745">
                  <a:extLst>
                    <a:ext uri="{FF2B5EF4-FFF2-40B4-BE49-F238E27FC236}">
                      <a16:creationId xmlns:a16="http://schemas.microsoft.com/office/drawing/2014/main" id="{A6D758E7-2B1E-431A-9A78-80C89CE3974F}"/>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9" name="Oval 746">
                  <a:extLst>
                    <a:ext uri="{FF2B5EF4-FFF2-40B4-BE49-F238E27FC236}">
                      <a16:creationId xmlns:a16="http://schemas.microsoft.com/office/drawing/2014/main" id="{7B8DE745-4694-4D56-971C-609BBF6B14F6}"/>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p:spPr>
        </p:pic>
      </p:grpSp>
      <p:grpSp>
        <p:nvGrpSpPr>
          <p:cNvPr id="34" name="Group 33">
            <a:extLst>
              <a:ext uri="{FF2B5EF4-FFF2-40B4-BE49-F238E27FC236}">
                <a16:creationId xmlns:a16="http://schemas.microsoft.com/office/drawing/2014/main" id="{015611C8-1869-4BBC-8A09-E965065EC8F3}"/>
              </a:ext>
            </a:extLst>
          </p:cNvPr>
          <p:cNvGrpSpPr/>
          <p:nvPr/>
        </p:nvGrpSpPr>
        <p:grpSpPr>
          <a:xfrm>
            <a:off x="9720107" y="1211264"/>
            <a:ext cx="2345884" cy="5216245"/>
            <a:chOff x="9529517" y="1187622"/>
            <a:chExt cx="2300095" cy="5114430"/>
          </a:xfrm>
        </p:grpSpPr>
        <p:grpSp>
          <p:nvGrpSpPr>
            <p:cNvPr id="26" name="Group 25">
              <a:extLst>
                <a:ext uri="{FF2B5EF4-FFF2-40B4-BE49-F238E27FC236}">
                  <a16:creationId xmlns:a16="http://schemas.microsoft.com/office/drawing/2014/main" id="{A0A11364-6BD8-4089-A618-10D16930777D}"/>
                </a:ext>
              </a:extLst>
            </p:cNvPr>
            <p:cNvGrpSpPr/>
            <p:nvPr/>
          </p:nvGrpSpPr>
          <p:grpSpPr>
            <a:xfrm>
              <a:off x="9529517" y="1295761"/>
              <a:ext cx="2218629" cy="5006291"/>
              <a:chOff x="9529517" y="1295761"/>
              <a:chExt cx="2218629" cy="5006291"/>
            </a:xfrm>
          </p:grpSpPr>
          <p:grpSp>
            <p:nvGrpSpPr>
              <p:cNvPr id="30" name="Group 29"/>
              <p:cNvGrpSpPr/>
              <p:nvPr/>
            </p:nvGrpSpPr>
            <p:grpSpPr>
              <a:xfrm>
                <a:off x="9529517" y="1295761"/>
                <a:ext cx="2218629" cy="5006291"/>
                <a:chOff x="7134477" y="971593"/>
                <a:chExt cx="1664208" cy="3755251"/>
              </a:xfrm>
            </p:grpSpPr>
            <p:sp>
              <p:nvSpPr>
                <p:cNvPr id="60" name="Rectangle 59"/>
                <p:cNvSpPr/>
                <p:nvPr/>
              </p:nvSpPr>
              <p:spPr bwMode="auto">
                <a:xfrm>
                  <a:off x="7134477"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3" name="Freeform 97"/>
                <p:cNvSpPr/>
                <p:nvPr/>
              </p:nvSpPr>
              <p:spPr bwMode="auto">
                <a:xfrm>
                  <a:off x="7134477"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Search</a:t>
                  </a:r>
                </a:p>
              </p:txBody>
            </p:sp>
          </p:grpSp>
          <p:sp>
            <p:nvSpPr>
              <p:cNvPr id="64" name="Oval Callout 6"/>
              <p:cNvSpPr/>
              <p:nvPr/>
            </p:nvSpPr>
            <p:spPr bwMode="auto">
              <a:xfrm>
                <a:off x="10335285" y="1915078"/>
                <a:ext cx="1159718" cy="761180"/>
              </a:xfrm>
              <a:prstGeom prst="wedgeRectCallout">
                <a:avLst>
                  <a:gd name="adj1" fmla="val -61078"/>
                  <a:gd name="adj2" fmla="val -8827"/>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Search for ‘fraud prevention’ </a:t>
                </a:r>
              </a:p>
            </p:txBody>
          </p:sp>
          <p:grpSp>
            <p:nvGrpSpPr>
              <p:cNvPr id="10" name="Group 9">
                <a:extLst>
                  <a:ext uri="{FF2B5EF4-FFF2-40B4-BE49-F238E27FC236}">
                    <a16:creationId xmlns:a16="http://schemas.microsoft.com/office/drawing/2014/main" id="{353FB77B-24EB-4166-8242-1FB48779FE39}"/>
                  </a:ext>
                </a:extLst>
              </p:cNvPr>
              <p:cNvGrpSpPr/>
              <p:nvPr/>
            </p:nvGrpSpPr>
            <p:grpSpPr>
              <a:xfrm>
                <a:off x="9529517" y="3250824"/>
                <a:ext cx="2218629" cy="2800226"/>
                <a:chOff x="9529517" y="3250824"/>
                <a:chExt cx="2218629" cy="2800226"/>
              </a:xfrm>
            </p:grpSpPr>
            <p:sp>
              <p:nvSpPr>
                <p:cNvPr id="65" name="Pentagon 64"/>
                <p:cNvSpPr/>
                <p:nvPr/>
              </p:nvSpPr>
              <p:spPr bwMode="auto">
                <a:xfrm rot="5400000">
                  <a:off x="10362705"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Bing News Search</a:t>
                  </a:r>
                </a:p>
              </p:txBody>
            </p:sp>
            <p:sp>
              <p:nvSpPr>
                <p:cNvPr id="107" name="TextBox 7"/>
                <p:cNvSpPr txBox="1"/>
                <p:nvPr/>
              </p:nvSpPr>
              <p:spPr>
                <a:xfrm>
                  <a:off x="9663679" y="3961241"/>
                  <a:ext cx="1308050" cy="167418"/>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is what I found: </a:t>
                  </a:r>
                </a:p>
              </p:txBody>
            </p:sp>
            <p:sp>
              <p:nvSpPr>
                <p:cNvPr id="117" name="Rectangle 116"/>
                <p:cNvSpPr/>
                <p:nvPr/>
              </p:nvSpPr>
              <p:spPr bwMode="auto">
                <a:xfrm>
                  <a:off x="9999370" y="4185020"/>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It also investigates the top three expected </a:t>
                  </a:r>
                  <a:r>
                    <a:rPr lang="en-US" sz="612" b="1">
                      <a:solidFill>
                        <a:srgbClr val="505050"/>
                      </a:solidFill>
                      <a:latin typeface="Segoe UI"/>
                      <a:cs typeface="Segoe UI Semibold" panose="020B0702040204020203" pitchFamily="34" charset="0"/>
                    </a:rPr>
                    <a:t>Fraud</a:t>
                  </a:r>
                  <a:r>
                    <a:rPr lang="en-US" sz="612">
                      <a:solidFill>
                        <a:srgbClr val="505050"/>
                      </a:solidFill>
                      <a:latin typeface="Segoe UI"/>
                      <a:cs typeface="Segoe UI Semibold" panose="020B0702040204020203" pitchFamily="34" charset="0"/>
                    </a:rPr>
                    <a:t> Detection and </a:t>
                  </a:r>
                  <a:r>
                    <a:rPr lang="en-US" sz="612" b="1">
                      <a:solidFill>
                        <a:srgbClr val="505050"/>
                      </a:solidFill>
                      <a:latin typeface="Segoe UI"/>
                      <a:cs typeface="Segoe UI Semibold" panose="020B0702040204020203" pitchFamily="34" charset="0"/>
                    </a:rPr>
                    <a:t>Prevention</a:t>
                  </a:r>
                  <a:r>
                    <a:rPr lang="en-US" sz="612">
                      <a:solidFill>
                        <a:srgbClr val="505050"/>
                      </a:soli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4185020"/>
                  <a:ext cx="422013" cy="557882"/>
                </a:xfrm>
                <a:prstGeom prst="rect">
                  <a:avLst/>
                </a:prstGeom>
              </p:spPr>
            </p:pic>
            <p:sp>
              <p:nvSpPr>
                <p:cNvPr id="120" name="Rectangle 119"/>
                <p:cNvSpPr/>
                <p:nvPr/>
              </p:nvSpPr>
              <p:spPr bwMode="auto">
                <a:xfrm>
                  <a:off x="9999370" y="4780158"/>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First, let’s point out that there is not one absolute answer—there are “pros” and “cons” 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780158"/>
                  <a:ext cx="417433" cy="569960"/>
                </a:xfrm>
                <a:prstGeom prst="rect">
                  <a:avLst/>
                </a:prstGeom>
              </p:spPr>
            </p:pic>
            <p:sp>
              <p:nvSpPr>
                <p:cNvPr id="122" name="Rectangle 121"/>
                <p:cNvSpPr/>
                <p:nvPr/>
              </p:nvSpPr>
              <p:spPr bwMode="auto">
                <a:xfrm>
                  <a:off x="9998417" y="5390881"/>
                  <a:ext cx="1698680" cy="6601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Michael heads fraud prevention tool. Online 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5390881"/>
                  <a:ext cx="417433" cy="569960"/>
                </a:xfrm>
                <a:prstGeom prst="rect">
                  <a:avLst/>
                </a:prstGeom>
              </p:spPr>
            </p:pic>
          </p:grpSp>
          <p:grpSp>
            <p:nvGrpSpPr>
              <p:cNvPr id="130" name="Group 129">
                <a:extLst>
                  <a:ext uri="{FF2B5EF4-FFF2-40B4-BE49-F238E27FC236}">
                    <a16:creationId xmlns:a16="http://schemas.microsoft.com/office/drawing/2014/main" id="{F3732E56-E6C0-4E82-9C15-FFB73134CF4A}"/>
                  </a:ext>
                </a:extLst>
              </p:cNvPr>
              <p:cNvGrpSpPr/>
              <p:nvPr/>
            </p:nvGrpSpPr>
            <p:grpSpPr>
              <a:xfrm>
                <a:off x="9709376" y="2111940"/>
                <a:ext cx="348356" cy="973067"/>
                <a:chOff x="8754592" y="700282"/>
                <a:chExt cx="151053" cy="421938"/>
              </a:xfrm>
              <a:solidFill>
                <a:schemeClr val="accent3"/>
              </a:solidFill>
            </p:grpSpPr>
            <p:sp>
              <p:nvSpPr>
                <p:cNvPr id="131" name="Freeform 745">
                  <a:extLst>
                    <a:ext uri="{FF2B5EF4-FFF2-40B4-BE49-F238E27FC236}">
                      <a16:creationId xmlns:a16="http://schemas.microsoft.com/office/drawing/2014/main" id="{B10AD9AA-051D-4EF1-881F-86F48B96F406}"/>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32" name="Oval 746">
                  <a:extLst>
                    <a:ext uri="{FF2B5EF4-FFF2-40B4-BE49-F238E27FC236}">
                      <a16:creationId xmlns:a16="http://schemas.microsoft.com/office/drawing/2014/main" id="{788E2C36-E97F-4B1D-B1E4-658ED36C010A}"/>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p:spPr>
        </p:pic>
      </p:grpSp>
      <p:sp>
        <p:nvSpPr>
          <p:cNvPr id="35" name="Rectangle 34">
            <a:extLst>
              <a:ext uri="{FF2B5EF4-FFF2-40B4-BE49-F238E27FC236}">
                <a16:creationId xmlns:a16="http://schemas.microsoft.com/office/drawing/2014/main" id="{94E3A8D2-680D-42EA-8385-8EC60833FBD3}"/>
              </a:ext>
            </a:extLst>
          </p:cNvPr>
          <p:cNvSpPr/>
          <p:nvPr/>
        </p:nvSpPr>
        <p:spPr>
          <a:xfrm>
            <a:off x="2268073" y="6379879"/>
            <a:ext cx="8073942" cy="646331"/>
          </a:xfrm>
          <a:prstGeom prst="rect">
            <a:avLst/>
          </a:prstGeom>
        </p:spPr>
        <p:txBody>
          <a:bodyPr wrap="none">
            <a:spAutoFit/>
          </a:bodyPr>
          <a:lstStyle/>
          <a:p>
            <a:r>
              <a:rPr lang="en-US" dirty="0"/>
              <a:t>Face Demo: </a:t>
            </a:r>
            <a:r>
              <a:rPr lang="en-US" dirty="0">
                <a:hlinkClick r:id="rId14"/>
              </a:rPr>
              <a:t>https://azure.microsoft.com/en-us/services/cognitive-services/face/</a:t>
            </a:r>
            <a:endParaRPr lang="en-US" dirty="0"/>
          </a:p>
          <a:p>
            <a:r>
              <a:rPr lang="en-US" dirty="0"/>
              <a:t>Video Indexer Demo: </a:t>
            </a:r>
            <a:r>
              <a:rPr lang="en-US" dirty="0">
                <a:hlinkClick r:id="rId15"/>
              </a:rPr>
              <a:t>https://www.videoindexer.ai/media/1b4b02616d/</a:t>
            </a:r>
            <a:r>
              <a:rPr lang="en-US" dirty="0"/>
              <a:t>   </a:t>
            </a:r>
          </a:p>
        </p:txBody>
      </p:sp>
    </p:spTree>
    <p:extLst>
      <p:ext uri="{BB962C8B-B14F-4D97-AF65-F5344CB8AC3E}">
        <p14:creationId xmlns:p14="http://schemas.microsoft.com/office/powerpoint/2010/main" val="72760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3.125E-6 -4.44444E-6 L 3.125E-6 0.03172 " pathEditMode="relative" rAng="0" ptsTypes="AA">
                                      <p:cBhvr>
                                        <p:cTn id="9" dur="500" spd="-100000" fill="hold"/>
                                        <p:tgtEl>
                                          <p:spTgt spid="28"/>
                                        </p:tgtEl>
                                        <p:attrNameLst>
                                          <p:attrName>ppt_x</p:attrName>
                                          <p:attrName>ppt_y</p:attrName>
                                        </p:attrNameLst>
                                      </p:cBhvr>
                                      <p:rCtr x="0" y="1574"/>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4.79167E-6 4.81481E-6 L 4.79167E-6 0.03171 " pathEditMode="relative" rAng="0" ptsTypes="AA">
                                      <p:cBhvr>
                                        <p:cTn id="14" dur="500" spd="-100000" fill="hold"/>
                                        <p:tgtEl>
                                          <p:spTgt spid="8"/>
                                        </p:tgtEl>
                                        <p:attrNameLst>
                                          <p:attrName>ppt_x</p:attrName>
                                          <p:attrName>ppt_y</p:attrName>
                                        </p:attrNameLst>
                                      </p:cBhvr>
                                      <p:rCtr x="0" y="157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4.79167E-6 4.81481E-6 L 4.79167E-6 0.03171 " pathEditMode="relative" rAng="0" ptsTypes="AA">
                                      <p:cBhvr>
                                        <p:cTn id="19" dur="500" spd="-100000" fill="hold"/>
                                        <p:tgtEl>
                                          <p:spTgt spid="7"/>
                                        </p:tgtEl>
                                        <p:attrNameLst>
                                          <p:attrName>ppt_x</p:attrName>
                                          <p:attrName>ppt_y</p:attrName>
                                        </p:attrNameLst>
                                      </p:cBhvr>
                                      <p:rCtr x="0" y="1574"/>
                                    </p:animMotion>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grpId="1" nodeType="withEffect">
                                  <p:stCondLst>
                                    <p:cond delay="0"/>
                                  </p:stCondLst>
                                  <p:childTnLst>
                                    <p:animMotion origin="layout" path="M 4.79167E-6 -7.40741E-7 L 4.79167E-6 0.03171 " pathEditMode="relative" rAng="0" ptsTypes="AA">
                                      <p:cBhvr>
                                        <p:cTn id="24" dur="500" spd="-100000" fill="hold"/>
                                        <p:tgtEl>
                                          <p:spTgt spid="70"/>
                                        </p:tgtEl>
                                        <p:attrNameLst>
                                          <p:attrName>ppt_x</p:attrName>
                                          <p:attrName>ppt_y</p:attrName>
                                        </p:attrNameLst>
                                      </p:cBhvr>
                                      <p:rCtr x="0" y="1574"/>
                                    </p:animMotion>
                                  </p:childTnLst>
                                </p:cTn>
                              </p:par>
                              <p:par>
                                <p:cTn id="25" presetID="10"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42" presetClass="path" presetSubtype="0" decel="100000" fill="hold" nodeType="withEffect">
                                  <p:stCondLst>
                                    <p:cond delay="0"/>
                                  </p:stCondLst>
                                  <p:childTnLst>
                                    <p:animMotion origin="layout" path="M -2.08333E-7 -4.81481E-6 L -2.08333E-7 0.03172 " pathEditMode="relative" rAng="0" ptsTypes="AA">
                                      <p:cBhvr>
                                        <p:cTn id="29" dur="500" spd="-100000" fill="hold"/>
                                        <p:tgtEl>
                                          <p:spTgt spid="75"/>
                                        </p:tgtEl>
                                        <p:attrNameLst>
                                          <p:attrName>ppt_x</p:attrName>
                                          <p:attrName>ppt_y</p:attrName>
                                        </p:attrNameLst>
                                      </p:cBhvr>
                                      <p:rCtr x="0" y="1574"/>
                                    </p:animMotion>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nodeType="withEffect">
                                  <p:stCondLst>
                                    <p:cond delay="0"/>
                                  </p:stCondLst>
                                  <p:childTnLst>
                                    <p:animMotion origin="layout" path="M 4.79167E-6 4.81481E-6 L 4.79167E-6 0.03171 " pathEditMode="relative" rAng="0" ptsTypes="AA">
                                      <p:cBhvr>
                                        <p:cTn id="35" dur="500" spd="-100000" fill="hold"/>
                                        <p:tgtEl>
                                          <p:spTgt spid="15"/>
                                        </p:tgtEl>
                                        <p:attrNameLst>
                                          <p:attrName>ppt_x</p:attrName>
                                          <p:attrName>ppt_y</p:attrName>
                                        </p:attrNameLst>
                                      </p:cBhvr>
                                      <p:rCtr x="0" y="1574"/>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42" presetClass="path" presetSubtype="0" decel="100000" fill="hold" nodeType="withEffect">
                                  <p:stCondLst>
                                    <p:cond delay="0"/>
                                  </p:stCondLst>
                                  <p:childTnLst>
                                    <p:animMotion origin="layout" path="M 4.79167E-6 4.81481E-6 L 4.79167E-6 0.03171 " pathEditMode="relative" rAng="0" ptsTypes="AA">
                                      <p:cBhvr>
                                        <p:cTn id="41" dur="500" spd="-100000" fill="hold"/>
                                        <p:tgtEl>
                                          <p:spTgt spid="18"/>
                                        </p:tgtEl>
                                        <p:attrNameLst>
                                          <p:attrName>ppt_x</p:attrName>
                                          <p:attrName>ppt_y</p:attrName>
                                        </p:attrNameLst>
                                      </p:cBhvr>
                                      <p:rCtr x="0" y="1574"/>
                                    </p:animMotion>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nodeType="withEffect">
                                  <p:stCondLst>
                                    <p:cond delay="0"/>
                                  </p:stCondLst>
                                  <p:childTnLst>
                                    <p:animMotion origin="layout" path="M 4.79167E-6 4.81481E-6 L 4.79167E-6 0.03171 " pathEditMode="relative" rAng="0" ptsTypes="AA">
                                      <p:cBhvr>
                                        <p:cTn id="47" dur="500" spd="-100000" fill="hold"/>
                                        <p:tgtEl>
                                          <p:spTgt spid="29"/>
                                        </p:tgtEl>
                                        <p:attrNameLst>
                                          <p:attrName>ppt_x</p:attrName>
                                          <p:attrName>ppt_y</p:attrName>
                                        </p:attrNameLst>
                                      </p:cBhvr>
                                      <p:rCtr x="0" y="1574"/>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42" presetClass="path" presetSubtype="0" decel="100000" fill="hold" nodeType="withEffect">
                                  <p:stCondLst>
                                    <p:cond delay="0"/>
                                  </p:stCondLst>
                                  <p:childTnLst>
                                    <p:animMotion origin="layout" path="M 4.79167E-6 4.81481E-6 L 4.79167E-6 0.03171 " pathEditMode="relative" rAng="0" ptsTypes="AA">
                                      <p:cBhvr>
                                        <p:cTn id="53" dur="500" spd="-100000" fill="hold"/>
                                        <p:tgtEl>
                                          <p:spTgt spid="3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330A-AA97-4231-A2DB-507441263DD4}"/>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6E4740F1-71B3-4B3D-B54D-E9E51AB8C951}"/>
              </a:ext>
            </a:extLst>
          </p:cNvPr>
          <p:cNvSpPr>
            <a:spLocks noGrp="1"/>
          </p:cNvSpPr>
          <p:nvPr>
            <p:ph type="body" sz="quarter" idx="10"/>
          </p:nvPr>
        </p:nvSpPr>
        <p:spPr>
          <a:xfrm>
            <a:off x="274702" y="1211287"/>
            <a:ext cx="11888787" cy="1181862"/>
          </a:xfrm>
        </p:spPr>
        <p:txBody>
          <a:bodyPr/>
          <a:lstStyle/>
          <a:p>
            <a:r>
              <a:rPr lang="en-US" dirty="0"/>
              <a:t>Use existing data to forecast future behaviors, outcomes, and trends</a:t>
            </a:r>
          </a:p>
        </p:txBody>
      </p:sp>
      <p:pic>
        <p:nvPicPr>
          <p:cNvPr id="6" name="Picture 5">
            <a:extLst>
              <a:ext uri="{FF2B5EF4-FFF2-40B4-BE49-F238E27FC236}">
                <a16:creationId xmlns:a16="http://schemas.microsoft.com/office/drawing/2014/main" id="{0E7FD4AD-DFF3-4AC6-ACFB-206ABFF97DA8}"/>
              </a:ext>
            </a:extLst>
          </p:cNvPr>
          <p:cNvPicPr>
            <a:picLocks noChangeAspect="1"/>
          </p:cNvPicPr>
          <p:nvPr/>
        </p:nvPicPr>
        <p:blipFill>
          <a:blip r:embed="rId3"/>
          <a:stretch>
            <a:fillRect/>
          </a:stretch>
        </p:blipFill>
        <p:spPr>
          <a:xfrm>
            <a:off x="655637" y="3040061"/>
            <a:ext cx="6096000" cy="2425959"/>
          </a:xfrm>
          <a:prstGeom prst="rect">
            <a:avLst/>
          </a:prstGeom>
        </p:spPr>
      </p:pic>
      <p:pic>
        <p:nvPicPr>
          <p:cNvPr id="7" name="Picture 6">
            <a:extLst>
              <a:ext uri="{FF2B5EF4-FFF2-40B4-BE49-F238E27FC236}">
                <a16:creationId xmlns:a16="http://schemas.microsoft.com/office/drawing/2014/main" id="{89EC3A60-B6FC-4749-B554-24D3400018D9}"/>
              </a:ext>
            </a:extLst>
          </p:cNvPr>
          <p:cNvPicPr>
            <a:picLocks noChangeAspect="1"/>
          </p:cNvPicPr>
          <p:nvPr/>
        </p:nvPicPr>
        <p:blipFill>
          <a:blip r:embed="rId4"/>
          <a:stretch>
            <a:fillRect/>
          </a:stretch>
        </p:blipFill>
        <p:spPr>
          <a:xfrm>
            <a:off x="7361237" y="2049462"/>
            <a:ext cx="3886200" cy="4527108"/>
          </a:xfrm>
          <a:prstGeom prst="rect">
            <a:avLst/>
          </a:prstGeom>
        </p:spPr>
      </p:pic>
      <p:sp>
        <p:nvSpPr>
          <p:cNvPr id="4" name="Rectangle 3">
            <a:extLst>
              <a:ext uri="{FF2B5EF4-FFF2-40B4-BE49-F238E27FC236}">
                <a16:creationId xmlns:a16="http://schemas.microsoft.com/office/drawing/2014/main" id="{38742CD0-CFF6-4113-ABAC-98C5679FE282}"/>
              </a:ext>
            </a:extLst>
          </p:cNvPr>
          <p:cNvSpPr/>
          <p:nvPr/>
        </p:nvSpPr>
        <p:spPr>
          <a:xfrm>
            <a:off x="579437" y="6136256"/>
            <a:ext cx="5556329" cy="646331"/>
          </a:xfrm>
          <a:prstGeom prst="rect">
            <a:avLst/>
          </a:prstGeom>
        </p:spPr>
        <p:txBody>
          <a:bodyPr wrap="none">
            <a:spAutoFit/>
          </a:bodyPr>
          <a:lstStyle/>
          <a:p>
            <a:r>
              <a:rPr lang="en-US" dirty="0"/>
              <a:t>Demo: </a:t>
            </a:r>
            <a:r>
              <a:rPr lang="en-US" dirty="0">
                <a:hlinkClick r:id="rId5"/>
              </a:rPr>
              <a:t>https://gallery.cortanaintelligence.com/browse</a:t>
            </a:r>
            <a:r>
              <a:rPr lang="en-US" dirty="0"/>
              <a:t> </a:t>
            </a:r>
          </a:p>
          <a:p>
            <a:r>
              <a:rPr lang="en-US" dirty="0"/>
              <a:t>MNIST</a:t>
            </a:r>
          </a:p>
        </p:txBody>
      </p:sp>
    </p:spTree>
    <p:extLst>
      <p:ext uri="{BB962C8B-B14F-4D97-AF65-F5344CB8AC3E}">
        <p14:creationId xmlns:p14="http://schemas.microsoft.com/office/powerpoint/2010/main" val="16515199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Spectre</a:t>
            </a:r>
            <a:r>
              <a:rPr lang="en-US" dirty="0"/>
              <a:t> and Meltdown</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076067F4-06D2-4D39-B1D9-46A28ABF292B}"/>
              </a:ext>
            </a:extLst>
          </p:cNvPr>
          <p:cNvSpPr/>
          <p:nvPr/>
        </p:nvSpPr>
        <p:spPr>
          <a:xfrm>
            <a:off x="427037" y="6240462"/>
            <a:ext cx="1396536" cy="369332"/>
          </a:xfrm>
          <a:prstGeom prst="rect">
            <a:avLst/>
          </a:prstGeom>
        </p:spPr>
        <p:txBody>
          <a:bodyPr wrap="none">
            <a:spAutoFit/>
          </a:bodyPr>
          <a:lstStyle/>
          <a:p>
            <a:r>
              <a:rPr lang="en-US" dirty="0"/>
              <a:t>11:35 – 12:00</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4BB6AF-893C-427B-8693-69A63FDA3717}"/>
              </a:ext>
            </a:extLst>
          </p:cNvPr>
          <p:cNvPicPr>
            <a:picLocks noChangeAspect="1"/>
          </p:cNvPicPr>
          <p:nvPr/>
        </p:nvPicPr>
        <p:blipFill>
          <a:blip r:embed="rId3"/>
          <a:stretch>
            <a:fillRect/>
          </a:stretch>
        </p:blipFill>
        <p:spPr>
          <a:xfrm>
            <a:off x="2138995" y="-1"/>
            <a:ext cx="8158483" cy="6994525"/>
          </a:xfrm>
          <a:prstGeom prst="rect">
            <a:avLst/>
          </a:prstGeom>
        </p:spPr>
      </p:pic>
    </p:spTree>
    <p:extLst>
      <p:ext uri="{BB962C8B-B14F-4D97-AF65-F5344CB8AC3E}">
        <p14:creationId xmlns:p14="http://schemas.microsoft.com/office/powerpoint/2010/main" val="86695350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628D5F-DFD6-41E8-BF77-B8CB17EDC497}"/>
              </a:ext>
            </a:extLst>
          </p:cNvPr>
          <p:cNvSpPr/>
          <p:nvPr/>
        </p:nvSpPr>
        <p:spPr>
          <a:xfrm>
            <a:off x="579437" y="6392862"/>
            <a:ext cx="10058400" cy="369332"/>
          </a:xfrm>
          <a:prstGeom prst="rect">
            <a:avLst/>
          </a:prstGeom>
        </p:spPr>
        <p:txBody>
          <a:bodyPr wrap="square">
            <a:spAutoFit/>
          </a:bodyPr>
          <a:lstStyle/>
          <a:p>
            <a:r>
              <a:rPr lang="en-US" dirty="0">
                <a:hlinkClick r:id="rId3"/>
              </a:rPr>
              <a:t>https://portal.msrc.microsoft.com/en-US/security-guidance/advisory/ADV180002</a:t>
            </a:r>
            <a:r>
              <a:rPr lang="en-US" dirty="0"/>
              <a:t> </a:t>
            </a:r>
          </a:p>
        </p:txBody>
      </p:sp>
      <p:pic>
        <p:nvPicPr>
          <p:cNvPr id="3" name="Picture 2">
            <a:extLst>
              <a:ext uri="{FF2B5EF4-FFF2-40B4-BE49-F238E27FC236}">
                <a16:creationId xmlns:a16="http://schemas.microsoft.com/office/drawing/2014/main" id="{EA94FFEC-A739-4CB1-A2F8-55E8D626414C}"/>
              </a:ext>
            </a:extLst>
          </p:cNvPr>
          <p:cNvPicPr>
            <a:picLocks noChangeAspect="1"/>
          </p:cNvPicPr>
          <p:nvPr/>
        </p:nvPicPr>
        <p:blipFill>
          <a:blip r:embed="rId4"/>
          <a:stretch>
            <a:fillRect/>
          </a:stretch>
        </p:blipFill>
        <p:spPr>
          <a:xfrm>
            <a:off x="1417637" y="209258"/>
            <a:ext cx="9120924" cy="6183604"/>
          </a:xfrm>
          <a:prstGeom prst="rect">
            <a:avLst/>
          </a:prstGeom>
        </p:spPr>
      </p:pic>
    </p:spTree>
    <p:extLst>
      <p:ext uri="{BB962C8B-B14F-4D97-AF65-F5344CB8AC3E}">
        <p14:creationId xmlns:p14="http://schemas.microsoft.com/office/powerpoint/2010/main" val="40623456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Azure Office 365">
            <a:extLst>
              <a:ext uri="{FF2B5EF4-FFF2-40B4-BE49-F238E27FC236}">
                <a16:creationId xmlns:a16="http://schemas.microsoft.com/office/drawing/2014/main" id="{94A73396-F3F4-4BB5-BAFB-9A1D42C5A055}"/>
              </a:ext>
            </a:extLst>
          </p:cNvPr>
          <p:cNvSpPr>
            <a:spLocks noChangeAspect="1" noChangeArrowheads="1"/>
          </p:cNvSpPr>
          <p:nvPr/>
        </p:nvSpPr>
        <p:spPr bwMode="auto">
          <a:xfrm>
            <a:off x="4794250" y="2673350"/>
            <a:ext cx="2847975" cy="1647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AA18D4F-E7DD-4A75-8E13-E178C1A6A6DD}"/>
              </a:ext>
            </a:extLst>
          </p:cNvPr>
          <p:cNvPicPr>
            <a:picLocks noChangeAspect="1"/>
          </p:cNvPicPr>
          <p:nvPr/>
        </p:nvPicPr>
        <p:blipFill>
          <a:blip r:embed="rId3"/>
          <a:stretch>
            <a:fillRect/>
          </a:stretch>
        </p:blipFill>
        <p:spPr>
          <a:xfrm>
            <a:off x="808038" y="3344862"/>
            <a:ext cx="5372100" cy="3021806"/>
          </a:xfrm>
          <a:prstGeom prst="rect">
            <a:avLst/>
          </a:prstGeom>
        </p:spPr>
      </p:pic>
      <p:pic>
        <p:nvPicPr>
          <p:cNvPr id="10" name="Picture 9">
            <a:extLst>
              <a:ext uri="{FF2B5EF4-FFF2-40B4-BE49-F238E27FC236}">
                <a16:creationId xmlns:a16="http://schemas.microsoft.com/office/drawing/2014/main" id="{9376C8E3-7F6A-401A-B599-3CA6F3C66CF2}"/>
              </a:ext>
            </a:extLst>
          </p:cNvPr>
          <p:cNvPicPr>
            <a:picLocks noChangeAspect="1"/>
          </p:cNvPicPr>
          <p:nvPr/>
        </p:nvPicPr>
        <p:blipFill>
          <a:blip r:embed="rId4"/>
          <a:stretch>
            <a:fillRect/>
          </a:stretch>
        </p:blipFill>
        <p:spPr>
          <a:xfrm>
            <a:off x="7524924" y="3394131"/>
            <a:ext cx="4025454" cy="2463979"/>
          </a:xfrm>
          <a:prstGeom prst="rect">
            <a:avLst/>
          </a:prstGeom>
        </p:spPr>
      </p:pic>
      <p:pic>
        <p:nvPicPr>
          <p:cNvPr id="12" name="Picture 11">
            <a:extLst>
              <a:ext uri="{FF2B5EF4-FFF2-40B4-BE49-F238E27FC236}">
                <a16:creationId xmlns:a16="http://schemas.microsoft.com/office/drawing/2014/main" id="{3EEE8D6E-C925-45D9-860E-98E732D4BA4B}"/>
              </a:ext>
            </a:extLst>
          </p:cNvPr>
          <p:cNvPicPr>
            <a:picLocks noChangeAspect="1"/>
          </p:cNvPicPr>
          <p:nvPr/>
        </p:nvPicPr>
        <p:blipFill>
          <a:blip r:embed="rId5"/>
          <a:stretch>
            <a:fillRect/>
          </a:stretch>
        </p:blipFill>
        <p:spPr>
          <a:xfrm>
            <a:off x="3932238" y="1034345"/>
            <a:ext cx="4495800" cy="2569029"/>
          </a:xfrm>
          <a:prstGeom prst="rect">
            <a:avLst/>
          </a:prstGeom>
        </p:spPr>
      </p:pic>
      <p:sp>
        <p:nvSpPr>
          <p:cNvPr id="3" name="Title 2">
            <a:extLst>
              <a:ext uri="{FF2B5EF4-FFF2-40B4-BE49-F238E27FC236}">
                <a16:creationId xmlns:a16="http://schemas.microsoft.com/office/drawing/2014/main" id="{D18BDC98-12B3-4A3B-A160-34DDD7A86D47}"/>
              </a:ext>
            </a:extLst>
          </p:cNvPr>
          <p:cNvSpPr>
            <a:spLocks noGrp="1"/>
          </p:cNvSpPr>
          <p:nvPr>
            <p:ph type="title"/>
          </p:nvPr>
        </p:nvSpPr>
        <p:spPr/>
        <p:txBody>
          <a:bodyPr/>
          <a:lstStyle/>
          <a:p>
            <a:r>
              <a:rPr lang="en-US" dirty="0"/>
              <a:t>Overview Public Cloud Platform</a:t>
            </a:r>
          </a:p>
        </p:txBody>
      </p:sp>
    </p:spTree>
    <p:extLst>
      <p:ext uri="{BB962C8B-B14F-4D97-AF65-F5344CB8AC3E}">
        <p14:creationId xmlns:p14="http://schemas.microsoft.com/office/powerpoint/2010/main" val="140832242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4869025"/>
          </a:xfrm>
        </p:spPr>
        <p:txBody>
          <a:bodyPr/>
          <a:lstStyle/>
          <a:p>
            <a:r>
              <a:rPr lang="en-US" dirty="0"/>
              <a:t>We want fast computers</a:t>
            </a:r>
          </a:p>
          <a:p>
            <a:r>
              <a:rPr lang="en-US" dirty="0"/>
              <a:t>Data is moved from slower RAM to faster on chip memory to improve performance.</a:t>
            </a:r>
          </a:p>
          <a:p>
            <a:r>
              <a:rPr lang="en-US" dirty="0"/>
              <a:t>CPUs use a technique called “speculative execution” basically while the CPU waits for an answer from slow RAM, it will continue processing additional instructions. </a:t>
            </a:r>
          </a:p>
          <a:p>
            <a:pPr lvl="1"/>
            <a:r>
              <a:rPr lang="en-US" dirty="0"/>
              <a:t>If the CPU guessed correctly it is ahead of the game, and if it guesses wrong it just throws that work away. </a:t>
            </a:r>
          </a:p>
          <a:p>
            <a:endParaRPr lang="en-US" dirty="0"/>
          </a:p>
        </p:txBody>
      </p:sp>
    </p:spTree>
    <p:extLst>
      <p:ext uri="{BB962C8B-B14F-4D97-AF65-F5344CB8AC3E}">
        <p14:creationId xmlns:p14="http://schemas.microsoft.com/office/powerpoint/2010/main" val="11683689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 (continued)</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5004447"/>
          </a:xfrm>
        </p:spPr>
        <p:txBody>
          <a:bodyPr/>
          <a:lstStyle/>
          <a:p>
            <a:r>
              <a:rPr lang="en-US" dirty="0"/>
              <a:t>Side-channel vulnerabilities are ones where you look for a side effect to exploit sensitive information. </a:t>
            </a:r>
          </a:p>
          <a:p>
            <a:r>
              <a:rPr lang="en-US" dirty="0"/>
              <a:t>Now a bad actor can start poking around parts of memory that it shouldn’t have access to, and by watching the time it takes to get the value back, it can determine if it guessed correctly a value that was in the cache, all the while without being able to actually see the secret value.</a:t>
            </a:r>
          </a:p>
          <a:p>
            <a:pPr marL="0" indent="0">
              <a:buNone/>
            </a:pPr>
            <a:r>
              <a:rPr lang="en-US" dirty="0"/>
              <a:t> </a:t>
            </a:r>
          </a:p>
          <a:p>
            <a:endParaRPr lang="en-US" dirty="0"/>
          </a:p>
        </p:txBody>
      </p:sp>
    </p:spTree>
    <p:extLst>
      <p:ext uri="{BB962C8B-B14F-4D97-AF65-F5344CB8AC3E}">
        <p14:creationId xmlns:p14="http://schemas.microsoft.com/office/powerpoint/2010/main" val="407281582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61A1-56C1-4CBB-8DED-42C1C9ADF467}"/>
              </a:ext>
            </a:extLst>
          </p:cNvPr>
          <p:cNvSpPr>
            <a:spLocks noGrp="1"/>
          </p:cNvSpPr>
          <p:nvPr>
            <p:ph type="title"/>
          </p:nvPr>
        </p:nvSpPr>
        <p:spPr/>
        <p:txBody>
          <a:bodyPr/>
          <a:lstStyle/>
          <a:p>
            <a:r>
              <a:rPr lang="en-US" dirty="0"/>
              <a:t>What to do:</a:t>
            </a:r>
          </a:p>
        </p:txBody>
      </p:sp>
      <p:sp>
        <p:nvSpPr>
          <p:cNvPr id="3" name="Text Placeholder 2">
            <a:extLst>
              <a:ext uri="{FF2B5EF4-FFF2-40B4-BE49-F238E27FC236}">
                <a16:creationId xmlns:a16="http://schemas.microsoft.com/office/drawing/2014/main" id="{3267A8FC-E3B0-4979-BF1F-1FCEB5448B7B}"/>
              </a:ext>
            </a:extLst>
          </p:cNvPr>
          <p:cNvSpPr>
            <a:spLocks noGrp="1"/>
          </p:cNvSpPr>
          <p:nvPr>
            <p:ph type="body" sz="quarter" idx="10"/>
          </p:nvPr>
        </p:nvSpPr>
        <p:spPr>
          <a:xfrm>
            <a:off x="274702" y="1211287"/>
            <a:ext cx="11888787" cy="5613845"/>
          </a:xfrm>
        </p:spPr>
        <p:txBody>
          <a:bodyPr/>
          <a:lstStyle/>
          <a:p>
            <a:r>
              <a:rPr lang="en-US" dirty="0"/>
              <a:t>PATCH YOUR COMPUTER</a:t>
            </a:r>
          </a:p>
          <a:p>
            <a:pPr lvl="1"/>
            <a:r>
              <a:rPr lang="en-US" dirty="0"/>
              <a:t>Browser, Anti-Virus, OS &amp; Firmware</a:t>
            </a:r>
          </a:p>
          <a:p>
            <a:r>
              <a:rPr lang="en-US" dirty="0"/>
              <a:t>Azure was already in the process of patching host infrastructure &amp; PaaS Services when the issue was made public.</a:t>
            </a:r>
          </a:p>
          <a:p>
            <a:r>
              <a:rPr lang="en-US" dirty="0"/>
              <a:t>While an OS update is not required to isolate your applications running on Azure from other customers running on Azure, it is always a best practice to keep your OS versions up-to-date. </a:t>
            </a:r>
          </a:p>
          <a:p>
            <a:endParaRPr lang="en-US" dirty="0"/>
          </a:p>
        </p:txBody>
      </p:sp>
      <p:sp>
        <p:nvSpPr>
          <p:cNvPr id="4" name="Rectangle 3">
            <a:extLst>
              <a:ext uri="{FF2B5EF4-FFF2-40B4-BE49-F238E27FC236}">
                <a16:creationId xmlns:a16="http://schemas.microsoft.com/office/drawing/2014/main" id="{9CEC2810-3575-43BA-B0FA-A3D51F3EAAA5}"/>
              </a:ext>
            </a:extLst>
          </p:cNvPr>
          <p:cNvSpPr/>
          <p:nvPr/>
        </p:nvSpPr>
        <p:spPr>
          <a:xfrm>
            <a:off x="255682" y="5935662"/>
            <a:ext cx="12039598" cy="646331"/>
          </a:xfrm>
          <a:prstGeom prst="rect">
            <a:avLst/>
          </a:prstGeom>
        </p:spPr>
        <p:txBody>
          <a:bodyPr wrap="square">
            <a:spAutoFit/>
          </a:bodyPr>
          <a:lstStyle/>
          <a:p>
            <a:r>
              <a:rPr lang="en-US" b="1" dirty="0"/>
              <a:t>Azure:</a:t>
            </a:r>
            <a:r>
              <a:rPr lang="en-US" dirty="0"/>
              <a:t> https://azure.microsoft.com/en-us/blog/securing-azure-customers-from-cpu-vulnerability/</a:t>
            </a:r>
          </a:p>
          <a:p>
            <a:r>
              <a:rPr lang="en-US" b="1" dirty="0"/>
              <a:t>On Prem:</a:t>
            </a:r>
            <a:r>
              <a:rPr lang="en-US" dirty="0"/>
              <a:t> https://support.microsoft.com/en-us/help/4073757/protect-your-windows-devices-against-spectre-meltdown </a:t>
            </a:r>
          </a:p>
        </p:txBody>
      </p:sp>
    </p:spTree>
    <p:extLst>
      <p:ext uri="{BB962C8B-B14F-4D97-AF65-F5344CB8AC3E}">
        <p14:creationId xmlns:p14="http://schemas.microsoft.com/office/powerpoint/2010/main" val="1862888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F926-83E1-429B-87A9-C0B5F185873F}"/>
              </a:ext>
            </a:extLst>
          </p:cNvPr>
          <p:cNvSpPr>
            <a:spLocks noGrp="1"/>
          </p:cNvSpPr>
          <p:nvPr>
            <p:ph type="title"/>
          </p:nvPr>
        </p:nvSpPr>
        <p:spPr/>
        <p:txBody>
          <a:bodyPr/>
          <a:lstStyle/>
          <a:p>
            <a:r>
              <a:rPr lang="en-US" dirty="0"/>
              <a:t>Performance issues</a:t>
            </a:r>
          </a:p>
        </p:txBody>
      </p:sp>
      <p:sp>
        <p:nvSpPr>
          <p:cNvPr id="3" name="Text Placeholder 2">
            <a:extLst>
              <a:ext uri="{FF2B5EF4-FFF2-40B4-BE49-F238E27FC236}">
                <a16:creationId xmlns:a16="http://schemas.microsoft.com/office/drawing/2014/main" id="{F7AC4CE6-FBBD-4081-B707-7C4A98F1CFE7}"/>
              </a:ext>
            </a:extLst>
          </p:cNvPr>
          <p:cNvSpPr>
            <a:spLocks noGrp="1"/>
          </p:cNvSpPr>
          <p:nvPr>
            <p:ph type="body" sz="quarter" idx="10"/>
          </p:nvPr>
        </p:nvSpPr>
        <p:spPr>
          <a:xfrm>
            <a:off x="274702" y="1211287"/>
            <a:ext cx="11888787" cy="2400657"/>
          </a:xfrm>
        </p:spPr>
        <p:txBody>
          <a:bodyPr/>
          <a:lstStyle/>
          <a:p>
            <a:r>
              <a:rPr lang="en-US" dirty="0"/>
              <a:t>Impacts of the patch vary based on your workload. </a:t>
            </a:r>
          </a:p>
          <a:p>
            <a:r>
              <a:rPr lang="en-US" dirty="0"/>
              <a:t>Most home/office &amp; gaming workloads with newer chips see negligible impact. </a:t>
            </a:r>
          </a:p>
          <a:p>
            <a:endParaRPr lang="en-US" dirty="0"/>
          </a:p>
        </p:txBody>
      </p:sp>
    </p:spTree>
    <p:extLst>
      <p:ext uri="{BB962C8B-B14F-4D97-AF65-F5344CB8AC3E}">
        <p14:creationId xmlns:p14="http://schemas.microsoft.com/office/powerpoint/2010/main" val="308744890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D5DB-C151-47B1-979E-EECBB7BAACD3}"/>
              </a:ext>
            </a:extLst>
          </p:cNvPr>
          <p:cNvSpPr>
            <a:spLocks noGrp="1"/>
          </p:cNvSpPr>
          <p:nvPr>
            <p:ph type="title"/>
          </p:nvPr>
        </p:nvSpPr>
        <p:spPr/>
        <p:txBody>
          <a:bodyPr/>
          <a:lstStyle/>
          <a:p>
            <a:r>
              <a:rPr lang="en-US" dirty="0"/>
              <a:t>Who has been attacked</a:t>
            </a:r>
          </a:p>
        </p:txBody>
      </p:sp>
      <p:sp>
        <p:nvSpPr>
          <p:cNvPr id="3" name="Text Placeholder 2">
            <a:extLst>
              <a:ext uri="{FF2B5EF4-FFF2-40B4-BE49-F238E27FC236}">
                <a16:creationId xmlns:a16="http://schemas.microsoft.com/office/drawing/2014/main" id="{8C7D6291-BE07-4527-802B-A260646B0C7D}"/>
              </a:ext>
            </a:extLst>
          </p:cNvPr>
          <p:cNvSpPr>
            <a:spLocks noGrp="1"/>
          </p:cNvSpPr>
          <p:nvPr>
            <p:ph type="body" sz="quarter" idx="10"/>
          </p:nvPr>
        </p:nvSpPr>
        <p:spPr>
          <a:xfrm>
            <a:off x="274702" y="1211287"/>
            <a:ext cx="11888787" cy="5564600"/>
          </a:xfrm>
        </p:spPr>
        <p:txBody>
          <a:bodyPr/>
          <a:lstStyle/>
          <a:p>
            <a:r>
              <a:rPr lang="en-US" dirty="0"/>
              <a:t>Microsoft has not received any information to indicate that these vulnerabilities have been used to attack customers at this time.</a:t>
            </a:r>
            <a:br>
              <a:rPr lang="en-US" dirty="0"/>
            </a:br>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dirty="0"/>
              <a:t>(as of 1/22/18)</a:t>
            </a:r>
          </a:p>
        </p:txBody>
      </p:sp>
    </p:spTree>
    <p:extLst>
      <p:ext uri="{BB962C8B-B14F-4D97-AF65-F5344CB8AC3E}">
        <p14:creationId xmlns:p14="http://schemas.microsoft.com/office/powerpoint/2010/main" val="363062326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197E3-AE77-42FF-B2D7-5086334E166E}"/>
              </a:ext>
            </a:extLst>
          </p:cNvPr>
          <p:cNvSpPr>
            <a:spLocks noGrp="1"/>
          </p:cNvSpPr>
          <p:nvPr>
            <p:ph type="title"/>
          </p:nvPr>
        </p:nvSpPr>
        <p:spPr/>
        <p:txBody>
          <a:bodyPr/>
          <a:lstStyle/>
          <a:p>
            <a:r>
              <a:rPr lang="en-US" dirty="0"/>
              <a:t>Meltdown</a:t>
            </a:r>
          </a:p>
        </p:txBody>
      </p:sp>
      <p:sp>
        <p:nvSpPr>
          <p:cNvPr id="5" name="Text Placeholder 4">
            <a:extLst>
              <a:ext uri="{FF2B5EF4-FFF2-40B4-BE49-F238E27FC236}">
                <a16:creationId xmlns:a16="http://schemas.microsoft.com/office/drawing/2014/main" id="{5D58BCA3-346C-4F33-BE8C-F9D28323F9EC}"/>
              </a:ext>
            </a:extLst>
          </p:cNvPr>
          <p:cNvSpPr>
            <a:spLocks noGrp="1"/>
          </p:cNvSpPr>
          <p:nvPr>
            <p:ph type="body" sz="quarter" idx="10"/>
          </p:nvPr>
        </p:nvSpPr>
        <p:spPr>
          <a:xfrm>
            <a:off x="274702" y="1211287"/>
            <a:ext cx="7772335" cy="4924425"/>
          </a:xfrm>
        </p:spPr>
        <p:txBody>
          <a:bodyPr/>
          <a:lstStyle/>
          <a:p>
            <a:pPr marL="0" indent="0">
              <a:buNone/>
            </a:pPr>
            <a:r>
              <a:rPr lang="en-US" sz="2800" dirty="0"/>
              <a:t>Meltdown breaks the most fundamental isolation between user applications and the operating system. </a:t>
            </a:r>
            <a:r>
              <a:rPr lang="en-US" sz="2800" b="1" dirty="0"/>
              <a:t>This attack allows a program to access the memory, and thus also the secrets, of other programs and the operating system. </a:t>
            </a:r>
          </a:p>
          <a:p>
            <a:pPr marL="0" indent="0">
              <a:buNone/>
            </a:pPr>
            <a:r>
              <a:rPr lang="en-US" sz="2800" dirty="0"/>
              <a:t>If your computer has a vulnerable processor and runs an unpatched operating system, it is not safe to work with sensitive information without the chance of leaking the information. This applies both to personal computers as well as cloud infrastructure. Luckily, </a:t>
            </a:r>
            <a:r>
              <a:rPr lang="en-US" sz="2800" b="1" dirty="0"/>
              <a:t>there are software patches against Meltdown.</a:t>
            </a:r>
          </a:p>
        </p:txBody>
      </p:sp>
      <p:pic>
        <p:nvPicPr>
          <p:cNvPr id="6" name="Graphic 5">
            <a:extLst>
              <a:ext uri="{FF2B5EF4-FFF2-40B4-BE49-F238E27FC236}">
                <a16:creationId xmlns:a16="http://schemas.microsoft.com/office/drawing/2014/main" id="{C44CF219-DCA7-4258-9215-15DFFF40BA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1837" y="295274"/>
            <a:ext cx="3657600" cy="5972175"/>
          </a:xfrm>
          <a:prstGeom prst="rect">
            <a:avLst/>
          </a:prstGeom>
        </p:spPr>
      </p:pic>
      <p:sp>
        <p:nvSpPr>
          <p:cNvPr id="7" name="Rectangle 6">
            <a:extLst>
              <a:ext uri="{FF2B5EF4-FFF2-40B4-BE49-F238E27FC236}">
                <a16:creationId xmlns:a16="http://schemas.microsoft.com/office/drawing/2014/main" id="{39BB1C15-51AC-4862-864B-ACEB28CCE805}"/>
              </a:ext>
            </a:extLst>
          </p:cNvPr>
          <p:cNvSpPr/>
          <p:nvPr/>
        </p:nvSpPr>
        <p:spPr>
          <a:xfrm>
            <a:off x="427037" y="6267449"/>
            <a:ext cx="3069879" cy="369332"/>
          </a:xfrm>
          <a:prstGeom prst="rect">
            <a:avLst/>
          </a:prstGeom>
        </p:spPr>
        <p:txBody>
          <a:bodyPr wrap="none">
            <a:spAutoFit/>
          </a:bodyPr>
          <a:lstStyle/>
          <a:p>
            <a:r>
              <a:rPr lang="en-US" dirty="0"/>
              <a:t>https://meltdownattack.com/</a:t>
            </a:r>
          </a:p>
        </p:txBody>
      </p:sp>
    </p:spTree>
    <p:extLst>
      <p:ext uri="{BB962C8B-B14F-4D97-AF65-F5344CB8AC3E}">
        <p14:creationId xmlns:p14="http://schemas.microsoft.com/office/powerpoint/2010/main" val="394541636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0737-E515-43C3-8A37-F819FD147270}"/>
              </a:ext>
            </a:extLst>
          </p:cNvPr>
          <p:cNvSpPr>
            <a:spLocks noGrp="1"/>
          </p:cNvSpPr>
          <p:nvPr>
            <p:ph type="title"/>
          </p:nvPr>
        </p:nvSpPr>
        <p:spPr/>
        <p:txBody>
          <a:bodyPr/>
          <a:lstStyle/>
          <a:p>
            <a:r>
              <a:rPr lang="en-US" dirty="0" err="1"/>
              <a:t>Spectre</a:t>
            </a:r>
            <a:endParaRPr lang="en-US" dirty="0"/>
          </a:p>
        </p:txBody>
      </p:sp>
      <p:pic>
        <p:nvPicPr>
          <p:cNvPr id="4" name="Graphic 3">
            <a:extLst>
              <a:ext uri="{FF2B5EF4-FFF2-40B4-BE49-F238E27FC236}">
                <a16:creationId xmlns:a16="http://schemas.microsoft.com/office/drawing/2014/main" id="{FDAFBA4B-9C46-443C-92C4-9E0A588AA6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9649" y="2125662"/>
            <a:ext cx="4486275" cy="3553232"/>
          </a:xfrm>
          <a:prstGeom prst="rect">
            <a:avLst/>
          </a:prstGeom>
        </p:spPr>
      </p:pic>
      <p:sp>
        <p:nvSpPr>
          <p:cNvPr id="3" name="Text Placeholder 2">
            <a:extLst>
              <a:ext uri="{FF2B5EF4-FFF2-40B4-BE49-F238E27FC236}">
                <a16:creationId xmlns:a16="http://schemas.microsoft.com/office/drawing/2014/main" id="{BED94B5F-A6D6-4CE1-8B60-A3B06260EA39}"/>
              </a:ext>
            </a:extLst>
          </p:cNvPr>
          <p:cNvSpPr>
            <a:spLocks noGrp="1"/>
          </p:cNvSpPr>
          <p:nvPr>
            <p:ph type="body" sz="quarter" idx="10"/>
          </p:nvPr>
        </p:nvSpPr>
        <p:spPr>
          <a:xfrm>
            <a:off x="274702" y="1211287"/>
            <a:ext cx="7086535" cy="4924425"/>
          </a:xfrm>
        </p:spPr>
        <p:txBody>
          <a:bodyPr/>
          <a:lstStyle/>
          <a:p>
            <a:pPr marL="0" indent="0">
              <a:buNone/>
            </a:pPr>
            <a:r>
              <a:rPr lang="en-US" sz="2800" dirty="0" err="1"/>
              <a:t>Spectre</a:t>
            </a:r>
            <a:r>
              <a:rPr lang="en-US" sz="2800" dirty="0"/>
              <a:t> breaks the isolation between different applications. </a:t>
            </a:r>
            <a:r>
              <a:rPr lang="en-US" sz="2800" b="1" dirty="0"/>
              <a:t>It allows an attacker to trick error-free programs, which follow best practices, into leaking their secrets. </a:t>
            </a:r>
            <a:r>
              <a:rPr lang="en-US" sz="2800" dirty="0"/>
              <a:t>In fact, the safety checks of said best practices actually increase the attack surface and may make applications more susceptible to </a:t>
            </a:r>
            <a:r>
              <a:rPr lang="en-US" sz="2800" dirty="0" err="1"/>
              <a:t>Spectre</a:t>
            </a:r>
            <a:r>
              <a:rPr lang="en-US" sz="2800" dirty="0"/>
              <a:t> </a:t>
            </a:r>
          </a:p>
          <a:p>
            <a:pPr marL="0" indent="0">
              <a:buNone/>
            </a:pPr>
            <a:r>
              <a:rPr lang="en-US" sz="2800" dirty="0" err="1"/>
              <a:t>Spectre</a:t>
            </a:r>
            <a:r>
              <a:rPr lang="en-US" sz="2800" dirty="0"/>
              <a:t> is harder to exploit than Meltdown, but it is also harder to mitigate. However, it is possible to </a:t>
            </a:r>
            <a:r>
              <a:rPr lang="en-US" sz="2800" b="1" dirty="0"/>
              <a:t>prevent specific known exploits based on </a:t>
            </a:r>
            <a:r>
              <a:rPr lang="en-US" sz="2800" b="1" dirty="0" err="1"/>
              <a:t>Spectre</a:t>
            </a:r>
            <a:r>
              <a:rPr lang="en-US" sz="2800" b="1" dirty="0"/>
              <a:t> through software patches</a:t>
            </a:r>
            <a:r>
              <a:rPr lang="en-US" sz="2800" dirty="0"/>
              <a:t>. </a:t>
            </a:r>
          </a:p>
        </p:txBody>
      </p:sp>
      <p:sp>
        <p:nvSpPr>
          <p:cNvPr id="5" name="Rectangle 4">
            <a:extLst>
              <a:ext uri="{FF2B5EF4-FFF2-40B4-BE49-F238E27FC236}">
                <a16:creationId xmlns:a16="http://schemas.microsoft.com/office/drawing/2014/main" id="{C6E89357-2E03-4C7A-8427-6DBD89AD5522}"/>
              </a:ext>
            </a:extLst>
          </p:cNvPr>
          <p:cNvSpPr/>
          <p:nvPr/>
        </p:nvSpPr>
        <p:spPr>
          <a:xfrm>
            <a:off x="276170" y="6316662"/>
            <a:ext cx="2798971" cy="369332"/>
          </a:xfrm>
          <a:prstGeom prst="rect">
            <a:avLst/>
          </a:prstGeom>
        </p:spPr>
        <p:txBody>
          <a:bodyPr wrap="none">
            <a:spAutoFit/>
          </a:bodyPr>
          <a:lstStyle/>
          <a:p>
            <a:r>
              <a:rPr lang="en-US" dirty="0"/>
              <a:t>https://spectreattack.com/</a:t>
            </a:r>
          </a:p>
        </p:txBody>
      </p:sp>
    </p:spTree>
    <p:extLst>
      <p:ext uri="{BB962C8B-B14F-4D97-AF65-F5344CB8AC3E}">
        <p14:creationId xmlns:p14="http://schemas.microsoft.com/office/powerpoint/2010/main" val="417884966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123980-1DDD-4354-AC3B-E580BD590811}"/>
              </a:ext>
            </a:extLst>
          </p:cNvPr>
          <p:cNvPicPr>
            <a:picLocks noChangeAspect="1"/>
          </p:cNvPicPr>
          <p:nvPr/>
        </p:nvPicPr>
        <p:blipFill>
          <a:blip r:embed="rId3"/>
          <a:stretch>
            <a:fillRect/>
          </a:stretch>
        </p:blipFill>
        <p:spPr>
          <a:xfrm>
            <a:off x="2636837" y="296862"/>
            <a:ext cx="6449590" cy="6213424"/>
          </a:xfrm>
          <a:prstGeom prst="rect">
            <a:avLst/>
          </a:prstGeom>
        </p:spPr>
      </p:pic>
      <p:sp>
        <p:nvSpPr>
          <p:cNvPr id="8" name="Rectangle 7">
            <a:extLst>
              <a:ext uri="{FF2B5EF4-FFF2-40B4-BE49-F238E27FC236}">
                <a16:creationId xmlns:a16="http://schemas.microsoft.com/office/drawing/2014/main" id="{E6057A19-61CF-4E2E-8345-7C2E2563708E}"/>
              </a:ext>
            </a:extLst>
          </p:cNvPr>
          <p:cNvSpPr/>
          <p:nvPr/>
        </p:nvSpPr>
        <p:spPr>
          <a:xfrm>
            <a:off x="4084637" y="6600216"/>
            <a:ext cx="3839641" cy="369332"/>
          </a:xfrm>
          <a:prstGeom prst="rect">
            <a:avLst/>
          </a:prstGeom>
        </p:spPr>
        <p:txBody>
          <a:bodyPr wrap="none">
            <a:spAutoFit/>
          </a:bodyPr>
          <a:lstStyle/>
          <a:p>
            <a:r>
              <a:rPr lang="en-US" dirty="0"/>
              <a:t>Source: </a:t>
            </a:r>
            <a:r>
              <a:rPr lang="en-US" dirty="0">
                <a:hlinkClick r:id="rId4"/>
              </a:rPr>
              <a:t>https://www.xkcd.com/1938/</a:t>
            </a:r>
            <a:r>
              <a:rPr lang="en-US" dirty="0"/>
              <a:t> </a:t>
            </a:r>
          </a:p>
        </p:txBody>
      </p:sp>
    </p:spTree>
    <p:extLst>
      <p:ext uri="{BB962C8B-B14F-4D97-AF65-F5344CB8AC3E}">
        <p14:creationId xmlns:p14="http://schemas.microsoft.com/office/powerpoint/2010/main" val="96358980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02" name="Rectangle 101">
            <a:extLst>
              <a:ext uri="{FF2B5EF4-FFF2-40B4-BE49-F238E27FC236}">
                <a16:creationId xmlns:a16="http://schemas.microsoft.com/office/drawing/2014/main" id="{698FCEC8-52FF-464E-A563-A99A52D27BDA}"/>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701384" y="530478"/>
            <a:ext cx="869350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rPr>
              <a:t>Azure. Cloud for all.</a:t>
            </a:r>
          </a:p>
        </p:txBody>
      </p:sp>
      <p:sp>
        <p:nvSpPr>
          <p:cNvPr id="65" name="Rectangle 64">
            <a:extLst>
              <a:ext uri="{FF2B5EF4-FFF2-40B4-BE49-F238E27FC236}">
                <a16:creationId xmlns:a16="http://schemas.microsoft.com/office/drawing/2014/main" id="{B385FE5E-81B9-42AC-81EA-E711B53B3A68}"/>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66" name="Group 65">
            <a:extLst>
              <a:ext uri="{FF2B5EF4-FFF2-40B4-BE49-F238E27FC236}">
                <a16:creationId xmlns:a16="http://schemas.microsoft.com/office/drawing/2014/main" id="{8012E59A-AE2B-4CFD-AB1E-B32599CE1369}"/>
              </a:ext>
            </a:extLst>
          </p:cNvPr>
          <p:cNvGrpSpPr/>
          <p:nvPr/>
        </p:nvGrpSpPr>
        <p:grpSpPr>
          <a:xfrm>
            <a:off x="734446" y="2400000"/>
            <a:ext cx="591068" cy="577315"/>
            <a:chOff x="2088630" y="3287843"/>
            <a:chExt cx="429718" cy="419725"/>
          </a:xfrm>
          <a:noFill/>
        </p:grpSpPr>
        <p:sp>
          <p:nvSpPr>
            <p:cNvPr id="70" name="Rectangle 69">
              <a:extLst>
                <a:ext uri="{FF2B5EF4-FFF2-40B4-BE49-F238E27FC236}">
                  <a16:creationId xmlns:a16="http://schemas.microsoft.com/office/drawing/2014/main" id="{22B8D4B1-464B-4383-9CAB-7BA71785ED18}"/>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71" name="Rectangle 70">
              <a:extLst>
                <a:ext uri="{FF2B5EF4-FFF2-40B4-BE49-F238E27FC236}">
                  <a16:creationId xmlns:a16="http://schemas.microsoft.com/office/drawing/2014/main" id="{CE051139-4C4D-4626-95B9-5606F057D1E8}"/>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75" name="Rectangle 74">
            <a:extLst>
              <a:ext uri="{FF2B5EF4-FFF2-40B4-BE49-F238E27FC236}">
                <a16:creationId xmlns:a16="http://schemas.microsoft.com/office/drawing/2014/main" id="{F03BC490-8B6E-4051-8352-D0D504A6BDC4}"/>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76" name="light">
            <a:extLst>
              <a:ext uri="{FF2B5EF4-FFF2-40B4-BE49-F238E27FC236}">
                <a16:creationId xmlns:a16="http://schemas.microsoft.com/office/drawing/2014/main" id="{E4161B93-A7C5-44BE-8B7C-D3C630B80B4E}"/>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83" name="Rectangle 82">
            <a:extLst>
              <a:ext uri="{FF2B5EF4-FFF2-40B4-BE49-F238E27FC236}">
                <a16:creationId xmlns:a16="http://schemas.microsoft.com/office/drawing/2014/main" id="{0010866D-64D6-406B-A8F7-E28C43E16DE7}"/>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108" name="Freeform 100">
            <a:extLst>
              <a:ext uri="{FF2B5EF4-FFF2-40B4-BE49-F238E27FC236}">
                <a16:creationId xmlns:a16="http://schemas.microsoft.com/office/drawing/2014/main" id="{6AEF098E-F657-4B75-A692-C58E4F5D3089}"/>
              </a:ext>
            </a:extLst>
          </p:cNvPr>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11" name="Rectangle 110">
            <a:extLst>
              <a:ext uri="{FF2B5EF4-FFF2-40B4-BE49-F238E27FC236}">
                <a16:creationId xmlns:a16="http://schemas.microsoft.com/office/drawing/2014/main" id="{40E4B2E6-3566-4087-B675-0B45C212F69D}"/>
              </a:ext>
            </a:extLst>
          </p:cNvPr>
          <p:cNvSpPr/>
          <p:nvPr/>
        </p:nvSpPr>
        <p:spPr>
          <a:xfrm>
            <a:off x="2590994" y="1243366"/>
            <a:ext cx="9098914" cy="5632311"/>
          </a:xfrm>
          <a:prstGeom prst="rect">
            <a:avLst/>
          </a:prstGeom>
        </p:spPr>
        <p:txBody>
          <a:bodyPr wrap="square">
            <a:spAutoFit/>
          </a:bodyPr>
          <a:lstStyle/>
          <a:p>
            <a:r>
              <a:rPr lang="en-US" sz="2400" b="1" dirty="0">
                <a:solidFill>
                  <a:srgbClr val="505050"/>
                </a:solidFill>
                <a:latin typeface="&amp;quot"/>
              </a:rPr>
              <a:t>Productive</a:t>
            </a:r>
            <a:endParaRPr lang="en-US" sz="2400" dirty="0">
              <a:solidFill>
                <a:srgbClr val="505050"/>
              </a:solidFill>
              <a:latin typeface="&amp;quot"/>
            </a:endParaRPr>
          </a:p>
          <a:p>
            <a:r>
              <a:rPr lang="en-US" sz="2400" dirty="0">
                <a:solidFill>
                  <a:srgbClr val="505050"/>
                </a:solidFill>
                <a:latin typeface="&amp;quot"/>
              </a:rPr>
              <a:t>Azure has more than 100 services with great end-to-end tools to make you successful.</a:t>
            </a:r>
          </a:p>
          <a:p>
            <a:endParaRPr lang="en-US" sz="2400" dirty="0">
              <a:solidFill>
                <a:srgbClr val="505050"/>
              </a:solidFill>
              <a:latin typeface="&amp;quot"/>
            </a:endParaRPr>
          </a:p>
          <a:p>
            <a:r>
              <a:rPr lang="en-US" sz="2400" b="1" dirty="0">
                <a:solidFill>
                  <a:srgbClr val="505050"/>
                </a:solidFill>
                <a:latin typeface="&amp;quot"/>
              </a:rPr>
              <a:t>Hybrid</a:t>
            </a:r>
            <a:endParaRPr lang="en-US" sz="2400" dirty="0">
              <a:solidFill>
                <a:srgbClr val="505050"/>
              </a:solidFill>
              <a:latin typeface="&amp;quot"/>
            </a:endParaRPr>
          </a:p>
          <a:p>
            <a:r>
              <a:rPr lang="en-US" sz="2400" dirty="0">
                <a:solidFill>
                  <a:srgbClr val="505050"/>
                </a:solidFill>
                <a:latin typeface="&amp;quot"/>
              </a:rPr>
              <a:t>Develop and deploy where you want, with the only consistent hybrid cloud on the market. Extend Azure on-premises with Azure Stack.</a:t>
            </a:r>
          </a:p>
          <a:p>
            <a:endParaRPr lang="en-US" sz="2400" dirty="0">
              <a:solidFill>
                <a:srgbClr val="505050"/>
              </a:solidFill>
              <a:latin typeface="&amp;quot"/>
            </a:endParaRPr>
          </a:p>
          <a:p>
            <a:r>
              <a:rPr lang="en-US" sz="2400" b="1" dirty="0">
                <a:solidFill>
                  <a:srgbClr val="505050"/>
                </a:solidFill>
                <a:latin typeface="&amp;quot"/>
              </a:rPr>
              <a:t>Intelligent</a:t>
            </a:r>
            <a:endParaRPr lang="en-US" sz="2400" dirty="0">
              <a:solidFill>
                <a:srgbClr val="505050"/>
              </a:solidFill>
              <a:latin typeface="&amp;quot"/>
            </a:endParaRPr>
          </a:p>
          <a:p>
            <a:r>
              <a:rPr lang="en-US" sz="2400" dirty="0">
                <a:solidFill>
                  <a:srgbClr val="505050"/>
                </a:solidFill>
                <a:latin typeface="&amp;quot"/>
              </a:rPr>
              <a:t>Create intelligent apps using powerful data and artificial intelligence services.</a:t>
            </a:r>
          </a:p>
          <a:p>
            <a:endParaRPr lang="en-US" sz="2400" dirty="0">
              <a:solidFill>
                <a:srgbClr val="505050"/>
              </a:solidFill>
              <a:latin typeface="&amp;quot"/>
            </a:endParaRPr>
          </a:p>
          <a:p>
            <a:r>
              <a:rPr lang="en-US" sz="2400" b="1" dirty="0">
                <a:solidFill>
                  <a:srgbClr val="505050"/>
                </a:solidFill>
                <a:latin typeface="&amp;quot"/>
              </a:rPr>
              <a:t>Trusted</a:t>
            </a:r>
            <a:endParaRPr lang="en-US" sz="2400" dirty="0">
              <a:solidFill>
                <a:srgbClr val="505050"/>
              </a:solidFill>
              <a:latin typeface="&amp;quot"/>
            </a:endParaRPr>
          </a:p>
          <a:p>
            <a:r>
              <a:rPr lang="en-US" sz="2400" dirty="0">
                <a:solidFill>
                  <a:srgbClr val="505050"/>
                </a:solidFill>
                <a:latin typeface="&amp;quot"/>
              </a:rPr>
              <a:t>Join startups, governments, and 90% of Fortune 500 businesses who run on the Microsoft Cloud today.</a:t>
            </a:r>
            <a:endParaRPr lang="en-US" sz="2400" b="0" i="0" u="none" strike="noStrike" dirty="0">
              <a:solidFill>
                <a:srgbClr val="505050"/>
              </a:solidFill>
              <a:effectLst/>
              <a:latin typeface="&amp;quot"/>
            </a:endParaRPr>
          </a:p>
        </p:txBody>
      </p:sp>
    </p:spTree>
    <p:extLst>
      <p:ext uri="{BB962C8B-B14F-4D97-AF65-F5344CB8AC3E}">
        <p14:creationId xmlns:p14="http://schemas.microsoft.com/office/powerpoint/2010/main" val="3003283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4" name="Picture 3">
            <a:extLst>
              <a:ext uri="{FF2B5EF4-FFF2-40B4-BE49-F238E27FC236}">
                <a16:creationId xmlns:a16="http://schemas.microsoft.com/office/drawing/2014/main" id="{1EFD826E-D4DC-4A72-9F2E-54FD4E36563B}"/>
              </a:ext>
            </a:extLst>
          </p:cNvPr>
          <p:cNvPicPr>
            <a:picLocks noChangeAspect="1"/>
          </p:cNvPicPr>
          <p:nvPr/>
        </p:nvPicPr>
        <p:blipFill>
          <a:blip r:embed="rId3"/>
          <a:stretch>
            <a:fillRect/>
          </a:stretch>
        </p:blipFill>
        <p:spPr>
          <a:xfrm>
            <a:off x="2214468" y="619933"/>
            <a:ext cx="10095603" cy="5779733"/>
          </a:xfrm>
          <a:prstGeom prst="rect">
            <a:avLst/>
          </a:prstGeom>
        </p:spPr>
      </p:pic>
    </p:spTree>
    <p:extLst>
      <p:ext uri="{BB962C8B-B14F-4D97-AF65-F5344CB8AC3E}">
        <p14:creationId xmlns:p14="http://schemas.microsoft.com/office/powerpoint/2010/main" val="40631282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6" name="Picture 5">
            <a:extLst>
              <a:ext uri="{FF2B5EF4-FFF2-40B4-BE49-F238E27FC236}">
                <a16:creationId xmlns:a16="http://schemas.microsoft.com/office/drawing/2014/main" id="{0D08A58E-F936-4A1E-A96C-E7210030F917}"/>
              </a:ext>
            </a:extLst>
          </p:cNvPr>
          <p:cNvPicPr>
            <a:picLocks noChangeAspect="1"/>
          </p:cNvPicPr>
          <p:nvPr/>
        </p:nvPicPr>
        <p:blipFill>
          <a:blip r:embed="rId3"/>
          <a:stretch>
            <a:fillRect/>
          </a:stretch>
        </p:blipFill>
        <p:spPr>
          <a:xfrm>
            <a:off x="2224552" y="235056"/>
            <a:ext cx="9937285" cy="5589723"/>
          </a:xfrm>
          <a:prstGeom prst="rect">
            <a:avLst/>
          </a:prstGeom>
        </p:spPr>
      </p:pic>
      <p:pic>
        <p:nvPicPr>
          <p:cNvPr id="15" name="Picture 14">
            <a:extLst>
              <a:ext uri="{FF2B5EF4-FFF2-40B4-BE49-F238E27FC236}">
                <a16:creationId xmlns:a16="http://schemas.microsoft.com/office/drawing/2014/main" id="{5760E069-2888-4F83-AFA3-193BEE11E73E}"/>
              </a:ext>
            </a:extLst>
          </p:cNvPr>
          <p:cNvPicPr>
            <a:picLocks noChangeAspect="1"/>
          </p:cNvPicPr>
          <p:nvPr/>
        </p:nvPicPr>
        <p:blipFill>
          <a:blip r:embed="rId4"/>
          <a:stretch>
            <a:fillRect/>
          </a:stretch>
        </p:blipFill>
        <p:spPr>
          <a:xfrm>
            <a:off x="2215706" y="5935662"/>
            <a:ext cx="1841447" cy="686424"/>
          </a:xfrm>
          <a:prstGeom prst="rect">
            <a:avLst/>
          </a:prstGeom>
        </p:spPr>
      </p:pic>
      <p:pic>
        <p:nvPicPr>
          <p:cNvPr id="17" name="Picture 16">
            <a:extLst>
              <a:ext uri="{FF2B5EF4-FFF2-40B4-BE49-F238E27FC236}">
                <a16:creationId xmlns:a16="http://schemas.microsoft.com/office/drawing/2014/main" id="{4B1AF90E-86C4-4384-A90B-21AA28DA875F}"/>
              </a:ext>
            </a:extLst>
          </p:cNvPr>
          <p:cNvPicPr>
            <a:picLocks noChangeAspect="1"/>
          </p:cNvPicPr>
          <p:nvPr/>
        </p:nvPicPr>
        <p:blipFill rotWithShape="1">
          <a:blip r:embed="rId5"/>
          <a:srcRect t="27714" b="29428"/>
          <a:stretch/>
        </p:blipFill>
        <p:spPr>
          <a:xfrm>
            <a:off x="4313237" y="5949694"/>
            <a:ext cx="2779220" cy="672392"/>
          </a:xfrm>
          <a:prstGeom prst="rect">
            <a:avLst/>
          </a:prstGeom>
        </p:spPr>
      </p:pic>
    </p:spTree>
    <p:extLst>
      <p:ext uri="{BB962C8B-B14F-4D97-AF65-F5344CB8AC3E}">
        <p14:creationId xmlns:p14="http://schemas.microsoft.com/office/powerpoint/2010/main" val="398833206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 to Azure SQL Data Warehouse</Template>
  <TotalTime>0</TotalTime>
  <Words>4515</Words>
  <Application>Microsoft Office PowerPoint</Application>
  <PresentationFormat>Custom</PresentationFormat>
  <Paragraphs>949</Paragraphs>
  <Slides>68</Slides>
  <Notes>68</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68</vt:i4>
      </vt:variant>
    </vt:vector>
  </HeadingPairs>
  <TitlesOfParts>
    <vt:vector size="83" baseType="lpstr">
      <vt:lpstr>MS PGothic</vt:lpstr>
      <vt:lpstr>&amp;quot</vt:lpstr>
      <vt:lpstr>Arial</vt:lpstr>
      <vt:lpstr>Calibri</vt:lpstr>
      <vt:lpstr>Consolas</vt:lpstr>
      <vt:lpstr>Franklin Gothic Medium</vt:lpstr>
      <vt:lpstr>Segoe UI</vt:lpstr>
      <vt:lpstr>Segoe UI Light</vt:lpstr>
      <vt:lpstr>Segoe UI Semibold</vt:lpstr>
      <vt:lpstr>Segoe UI Semilight</vt:lpstr>
      <vt:lpstr>Wingdings</vt:lpstr>
      <vt:lpstr>WHITE TEMPLATE</vt:lpstr>
      <vt:lpstr>LIGHT GRAY TEMPLATE</vt:lpstr>
      <vt:lpstr>DARK GRAY TEMPLATE</vt:lpstr>
      <vt:lpstr>think-cell Slide</vt:lpstr>
      <vt:lpstr>Angelbeat</vt:lpstr>
      <vt:lpstr>About Me</vt:lpstr>
      <vt:lpstr>Watch User Group presentations for FREE online! We now have over 700 presentations online  </vt:lpstr>
      <vt:lpstr>Cloud Strategies &amp; Containers </vt:lpstr>
      <vt:lpstr>Overview &amp; features</vt:lpstr>
      <vt:lpstr>Overview Public Cloud Platform</vt:lpstr>
      <vt:lpstr>PowerPoint Presentation</vt:lpstr>
      <vt:lpstr>PowerPoint Presentation</vt:lpstr>
      <vt:lpstr>PowerPoint Presentation</vt:lpstr>
      <vt:lpstr>PowerPoint Presentation</vt:lpstr>
      <vt:lpstr>Azure Stack: an extension of Azure</vt:lpstr>
      <vt:lpstr>PowerPoint Presentation</vt:lpstr>
      <vt:lpstr>PowerPoint Presentation</vt:lpstr>
      <vt:lpstr>Datacenter security</vt:lpstr>
      <vt:lpstr>New Features</vt:lpstr>
      <vt:lpstr>Containers</vt:lpstr>
      <vt:lpstr>Containers on Windows and Linux</vt:lpstr>
      <vt:lpstr>Why containers</vt:lpstr>
      <vt:lpstr>Azure Container Service (ACS)</vt:lpstr>
      <vt:lpstr>Azure Container Service (AKS) – Managed K8S </vt:lpstr>
      <vt:lpstr>Azure Container Instances (ACI)</vt:lpstr>
      <vt:lpstr>Service Fabric</vt:lpstr>
      <vt:lpstr>Azure App Service</vt:lpstr>
      <vt:lpstr>Azure Functions</vt:lpstr>
      <vt:lpstr>ACI Demo</vt:lpstr>
      <vt:lpstr>Blockchain: Beyond the Hype</vt:lpstr>
      <vt:lpstr>Bitcoin Market Cap</vt:lpstr>
      <vt:lpstr>Bitcoin</vt:lpstr>
      <vt:lpstr>Blockchain</vt:lpstr>
      <vt:lpstr>PowerPoint Presentation</vt:lpstr>
      <vt:lpstr>PowerPoint Presentation</vt:lpstr>
      <vt:lpstr>Ledger: Blockchain uses a distributed ledger to track transactions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Blockchain shows tremendous potential across industries</vt:lpstr>
      <vt:lpstr>Market Challenges</vt:lpstr>
      <vt:lpstr>PowerPoint Presentation</vt:lpstr>
      <vt:lpstr>Build development environment consisting of blockchain protocol clients and network infrastructure</vt:lpstr>
      <vt:lpstr>PowerPoint Presentation</vt:lpstr>
      <vt:lpstr>Tenets  of our BaaS Strategy</vt:lpstr>
      <vt:lpstr>What is next?</vt:lpstr>
      <vt:lpstr>AI, ML, Big Data &amp; IoT</vt:lpstr>
      <vt:lpstr>IoT In Azure</vt:lpstr>
      <vt:lpstr>Big Data</vt:lpstr>
      <vt:lpstr>PowerPoint Presentation</vt:lpstr>
      <vt:lpstr>A variety of real-world applications</vt:lpstr>
      <vt:lpstr>Machine Learning</vt:lpstr>
      <vt:lpstr>Spectre and Meltdown</vt:lpstr>
      <vt:lpstr>PowerPoint Presentation</vt:lpstr>
      <vt:lpstr>PowerPoint Presentation</vt:lpstr>
      <vt:lpstr>Issue summary:</vt:lpstr>
      <vt:lpstr>Issue summary: (continued)</vt:lpstr>
      <vt:lpstr>What to do:</vt:lpstr>
      <vt:lpstr>Performance issues</vt:lpstr>
      <vt:lpstr>Who has been attacked</vt:lpstr>
      <vt:lpstr>Meltdown</vt:lpstr>
      <vt:lpstr>Spectre</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2018-01-20T18:09:40Z</dcterms:created>
  <dcterms:modified xsi:type="dcterms:W3CDTF">2018-01-23T13:56:22Z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2018-01-20T18:10:43.3574795Z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